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5"/>
  </p:notesMasterIdLst>
  <p:sldIdLst>
    <p:sldId id="256" r:id="rId2"/>
    <p:sldId id="259" r:id="rId3"/>
    <p:sldId id="294" r:id="rId4"/>
    <p:sldId id="258" r:id="rId5"/>
    <p:sldId id="272" r:id="rId6"/>
    <p:sldId id="260" r:id="rId7"/>
    <p:sldId id="267" r:id="rId8"/>
    <p:sldId id="266" r:id="rId9"/>
    <p:sldId id="295" r:id="rId10"/>
    <p:sldId id="269" r:id="rId11"/>
    <p:sldId id="296" r:id="rId12"/>
    <p:sldId id="270" r:id="rId13"/>
    <p:sldId id="264" r:id="rId14"/>
    <p:sldId id="261" r:id="rId15"/>
    <p:sldId id="304" r:id="rId16"/>
    <p:sldId id="271" r:id="rId17"/>
    <p:sldId id="274" r:id="rId18"/>
    <p:sldId id="293" r:id="rId19"/>
    <p:sldId id="275" r:id="rId20"/>
    <p:sldId id="291" r:id="rId21"/>
    <p:sldId id="292" r:id="rId22"/>
    <p:sldId id="282" r:id="rId23"/>
    <p:sldId id="297" r:id="rId24"/>
    <p:sldId id="283" r:id="rId25"/>
    <p:sldId id="298" r:id="rId26"/>
    <p:sldId id="284" r:id="rId27"/>
    <p:sldId id="299" r:id="rId28"/>
    <p:sldId id="286" r:id="rId29"/>
    <p:sldId id="300" r:id="rId30"/>
    <p:sldId id="287" r:id="rId31"/>
    <p:sldId id="301" r:id="rId32"/>
    <p:sldId id="288" r:id="rId33"/>
    <p:sldId id="29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3" d="100"/>
          <a:sy n="53" d="100"/>
        </p:scale>
        <p:origin x="-1171" y="5"/>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30B259-BFED-4065-A334-F9B6EE193BC3}" type="datetimeFigureOut">
              <a:rPr lang="en-IN" smtClean="0"/>
              <a:pPr/>
              <a:t>24-02-2021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9AC760-A296-43CF-AC2E-3BEE63D84B0D}" type="slidenum">
              <a:rPr lang="en-IN" smtClean="0"/>
              <a:pPr/>
              <a:t>‹#›</a:t>
            </a:fld>
            <a:endParaRPr lang="en-IN"/>
          </a:p>
        </p:txBody>
      </p:sp>
    </p:spTree>
    <p:extLst>
      <p:ext uri="{BB962C8B-B14F-4D97-AF65-F5344CB8AC3E}">
        <p14:creationId xmlns="" xmlns:p14="http://schemas.microsoft.com/office/powerpoint/2010/main" val="2717698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59AC760-A296-43CF-AC2E-3BEE63D84B0D}" type="slidenum">
              <a:rPr lang="en-IN" smtClean="0"/>
              <a:pPr/>
              <a:t>28</a:t>
            </a:fld>
            <a:endParaRPr lang="en-IN"/>
          </a:p>
        </p:txBody>
      </p:sp>
    </p:spTree>
    <p:extLst>
      <p:ext uri="{BB962C8B-B14F-4D97-AF65-F5344CB8AC3E}">
        <p14:creationId xmlns="" xmlns:p14="http://schemas.microsoft.com/office/powerpoint/2010/main" val="1414301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D72936-664F-4A24-B458-563233EE3C76}" type="slidenum">
              <a:rPr lang="en-IN" smtClean="0"/>
              <a:pPr/>
              <a:t>‹#›</a:t>
            </a:fld>
            <a:endParaRPr lang="en-IN"/>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1026372"/>
            <a:ext cx="457200" cy="441325"/>
          </a:xfrm>
        </p:spPr>
        <p:txBody>
          <a:bodyPr/>
          <a:lstStyle/>
          <a:p>
            <a:fld id="{2CD72936-664F-4A24-B458-563233EE3C76}" type="slidenum">
              <a:rPr lang="en-IN" smtClean="0"/>
              <a:pPr/>
              <a:t>‹#›</a:t>
            </a:fld>
            <a:endParaRPr lang="en-IN"/>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D72936-664F-4A24-B458-563233EE3C76}" type="slidenum">
              <a:rPr lang="en-IN" smtClean="0"/>
              <a:pPr/>
              <a:t>‹#›</a:t>
            </a:fld>
            <a:endParaRPr lang="en-IN"/>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684144A-3057-473B-B160-C98A51E7AAEF}" type="datetimeFigureOut">
              <a:rPr lang="en-IN" smtClean="0"/>
              <a:pPr/>
              <a:t>24-02-2021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D72936-664F-4A24-B458-563233EE3C76}" type="slidenum">
              <a:rPr lang="en-IN" smtClean="0"/>
              <a:pPr/>
              <a:t>‹#›</a:t>
            </a:fld>
            <a:endParaRPr lang="en-IN"/>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8" name="Footer Placeholder 7"/>
          <p:cNvSpPr>
            <a:spLocks noGrp="1"/>
          </p:cNvSpPr>
          <p:nvPr>
            <p:ph type="ftr" sz="quarter" idx="11"/>
          </p:nvPr>
        </p:nvSpPr>
        <p:spPr>
          <a:xfrm>
            <a:off x="304800" y="6409944"/>
            <a:ext cx="3581400" cy="365760"/>
          </a:xfrm>
        </p:spPr>
        <p:txBody>
          <a:bodyPr/>
          <a:lstStyle/>
          <a:p>
            <a:endParaRPr lang="en-IN"/>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CD72936-664F-4A24-B458-563233EE3C76}" type="slidenum">
              <a:rPr lang="en-IN" smtClean="0"/>
              <a:pPr/>
              <a:t>‹#›</a:t>
            </a:fld>
            <a:endParaRPr lang="en-IN"/>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1036020"/>
            <a:ext cx="457200" cy="441325"/>
          </a:xfrm>
        </p:spPr>
        <p:txBody>
          <a:bodyPr/>
          <a:lstStyle/>
          <a:p>
            <a:fld id="{2CD72936-664F-4A24-B458-563233EE3C7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D72936-664F-4A24-B458-563233EE3C7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D72936-664F-4A24-B458-563233EE3C76}" type="slidenum">
              <a:rPr lang="en-IN" smtClean="0"/>
              <a:pPr/>
              <a:t>‹#›</a:t>
            </a:fld>
            <a:endParaRPr lang="en-IN"/>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6" name="Footer Placeholder 5"/>
          <p:cNvSpPr>
            <a:spLocks noGrp="1"/>
          </p:cNvSpPr>
          <p:nvPr>
            <p:ph type="ftr" sz="quarter" idx="11"/>
          </p:nvPr>
        </p:nvSpPr>
        <p:spPr>
          <a:xfrm>
            <a:off x="301752" y="6410848"/>
            <a:ext cx="3383280" cy="36576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CD72936-664F-4A24-B458-563233EE3C76}" type="slidenum">
              <a:rPr lang="en-IN" smtClean="0"/>
              <a:pPr/>
              <a:t>‹#›</a:t>
            </a:fld>
            <a:endParaRPr lang="en-IN"/>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684144A-3057-473B-B160-C98A51E7AAEF}" type="datetimeFigureOut">
              <a:rPr lang="en-IN" smtClean="0"/>
              <a:pPr/>
              <a:t>24-02-2021</a:t>
            </a:fld>
            <a:endParaRPr lang="en-IN"/>
          </a:p>
        </p:txBody>
      </p:sp>
      <p:sp>
        <p:nvSpPr>
          <p:cNvPr id="6" name="Footer Placeholder 5"/>
          <p:cNvSpPr>
            <a:spLocks noGrp="1"/>
          </p:cNvSpPr>
          <p:nvPr>
            <p:ph type="ftr" sz="quarter" idx="11"/>
          </p:nvPr>
        </p:nvSpPr>
        <p:spPr>
          <a:xfrm>
            <a:off x="301752" y="6410848"/>
            <a:ext cx="3584448" cy="36576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D72936-664F-4A24-B458-563233EE3C76}"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CD72936-664F-4A24-B458-563233EE3C76}" type="slidenum">
              <a:rPr lang="en-IN" smtClean="0"/>
              <a:pPr/>
              <a:t>‹#›</a:t>
            </a:fld>
            <a:endParaRPr lang="en-IN"/>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84144A-3057-473B-B160-C98A51E7AAEF}" type="datetimeFigureOut">
              <a:rPr lang="en-IN" smtClean="0"/>
              <a:pPr/>
              <a:t>24-02-2021</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70">
          <a:fgClr>
            <a:schemeClr val="accent2">
              <a:lumMod val="40000"/>
              <a:lumOff val="60000"/>
            </a:schemeClr>
          </a:fgClr>
          <a:bgClr>
            <a:schemeClr val="accent1"/>
          </a:bgClr>
        </a:patt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684144A-3057-473B-B160-C98A51E7AAEF}" type="datetimeFigureOut">
              <a:rPr lang="en-IN" smtClean="0"/>
              <a:pPr/>
              <a:t>24-02-2021</a:t>
            </a:fld>
            <a:endParaRPr lang="en-IN"/>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CD72936-664F-4A24-B458-563233EE3C76}" type="slidenum">
              <a:rPr lang="en-IN" smtClean="0"/>
              <a:pPr/>
              <a:t>‹#›</a:t>
            </a:fld>
            <a:endParaRPr lang="en-IN"/>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496" y="2819400"/>
            <a:ext cx="8856984" cy="3345904"/>
          </a:xfrm>
        </p:spPr>
        <p:txBody>
          <a:bodyPr>
            <a:noAutofit/>
          </a:bodyPr>
          <a:lstStyle/>
          <a:p>
            <a:r>
              <a:rPr lang="en-US" sz="3600" dirty="0" smtClean="0">
                <a:solidFill>
                  <a:srgbClr val="0070C0"/>
                </a:solidFill>
                <a:latin typeface="Comic Sans MS" pitchFamily="66" charset="0"/>
              </a:rPr>
              <a:t>Introduction, definitions, philosophy of art, nature and classification of art</a:t>
            </a:r>
          </a:p>
          <a:p>
            <a:endParaRPr lang="en-IN" sz="3600" dirty="0">
              <a:solidFill>
                <a:srgbClr val="0070C0"/>
              </a:solidFill>
              <a:latin typeface="Comic Sans MS" pitchFamily="66" charset="0"/>
            </a:endParaRPr>
          </a:p>
        </p:txBody>
      </p:sp>
      <p:sp>
        <p:nvSpPr>
          <p:cNvPr id="2" name="Title 1"/>
          <p:cNvSpPr>
            <a:spLocks noGrp="1"/>
          </p:cNvSpPr>
          <p:nvPr>
            <p:ph type="ctrTitle"/>
          </p:nvPr>
        </p:nvSpPr>
        <p:spPr/>
        <p:txBody>
          <a:bodyPr>
            <a:noAutofit/>
          </a:bodyPr>
          <a:lstStyle/>
          <a:p>
            <a:r>
              <a:rPr lang="en-US" sz="11500" b="1" dirty="0" smtClean="0">
                <a:solidFill>
                  <a:srgbClr val="FF0000"/>
                </a:solidFill>
                <a:latin typeface="Comic Sans MS" pitchFamily="66" charset="0"/>
              </a:rPr>
              <a:t>ART</a:t>
            </a:r>
            <a:endParaRPr lang="en-IN" sz="11500" b="1" dirty="0">
              <a:solidFill>
                <a:srgbClr val="FF0000"/>
              </a:solidFill>
              <a:latin typeface="Comic Sans MS" pitchFamily="66" charset="0"/>
            </a:endParaRPr>
          </a:p>
        </p:txBody>
      </p:sp>
    </p:spTree>
    <p:extLst>
      <p:ext uri="{BB962C8B-B14F-4D97-AF65-F5344CB8AC3E}">
        <p14:creationId xmlns="" xmlns:p14="http://schemas.microsoft.com/office/powerpoint/2010/main" val="350432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INTRODUCTION</a:t>
            </a:r>
            <a:endParaRPr lang="en-IN" b="1" dirty="0">
              <a:solidFill>
                <a:srgbClr val="FF0000"/>
              </a:solidFill>
            </a:endParaRPr>
          </a:p>
        </p:txBody>
      </p:sp>
      <p:sp>
        <p:nvSpPr>
          <p:cNvPr id="3" name="Content Placeholder 2"/>
          <p:cNvSpPr>
            <a:spLocks noGrp="1"/>
          </p:cNvSpPr>
          <p:nvPr>
            <p:ph sz="quarter" idx="1"/>
          </p:nvPr>
        </p:nvSpPr>
        <p:spPr>
          <a:xfrm>
            <a:off x="0" y="980728"/>
            <a:ext cx="9144000" cy="5616624"/>
          </a:xfrm>
        </p:spPr>
        <p:txBody>
          <a:bodyPr>
            <a:normAutofit/>
          </a:bodyPr>
          <a:lstStyle/>
          <a:p>
            <a:pPr marL="0" indent="0" algn="just">
              <a:buNone/>
            </a:pPr>
            <a:r>
              <a:rPr lang="en-IN" dirty="0" smtClean="0">
                <a:effectLst/>
                <a:latin typeface="Comic Sans MS"/>
                <a:ea typeface="Calibri"/>
                <a:cs typeface="Times New Roman"/>
              </a:rPr>
              <a:t>Look around and we will find countless things relating to art. Posters, paintings, murals, portraits and lots more. Art is used by one and all, knowingly or unknowingly. Right from houses that we live in </a:t>
            </a:r>
            <a:r>
              <a:rPr lang="en-IN" dirty="0" smtClean="0">
                <a:solidFill>
                  <a:srgbClr val="FF0000"/>
                </a:solidFill>
                <a:effectLst/>
                <a:latin typeface="Comic Sans MS"/>
                <a:ea typeface="Calibri"/>
                <a:cs typeface="Times New Roman"/>
              </a:rPr>
              <a:t>(Architecture) </a:t>
            </a:r>
            <a:r>
              <a:rPr lang="en-IN" dirty="0" smtClean="0">
                <a:effectLst/>
                <a:latin typeface="Comic Sans MS"/>
                <a:ea typeface="Calibri"/>
                <a:cs typeface="Times New Roman"/>
              </a:rPr>
              <a:t>to the movies we see </a:t>
            </a:r>
            <a:r>
              <a:rPr lang="en-IN" dirty="0" smtClean="0">
                <a:solidFill>
                  <a:srgbClr val="FF0000"/>
                </a:solidFill>
                <a:effectLst/>
                <a:latin typeface="Comic Sans MS"/>
                <a:ea typeface="Calibri"/>
                <a:cs typeface="Times New Roman"/>
              </a:rPr>
              <a:t>(Theatre) </a:t>
            </a:r>
            <a:r>
              <a:rPr lang="en-IN" dirty="0" smtClean="0">
                <a:effectLst/>
                <a:latin typeface="Comic Sans MS"/>
                <a:ea typeface="Calibri"/>
                <a:cs typeface="Times New Roman"/>
              </a:rPr>
              <a:t>to the books we read </a:t>
            </a:r>
            <a:r>
              <a:rPr lang="en-IN" dirty="0" smtClean="0">
                <a:solidFill>
                  <a:srgbClr val="FF0000"/>
                </a:solidFill>
                <a:effectLst/>
                <a:latin typeface="Comic Sans MS"/>
                <a:ea typeface="Calibri"/>
                <a:cs typeface="Times New Roman"/>
              </a:rPr>
              <a:t>(Literature), </a:t>
            </a:r>
            <a:r>
              <a:rPr lang="en-IN" dirty="0" smtClean="0">
                <a:effectLst/>
                <a:latin typeface="Comic Sans MS"/>
                <a:ea typeface="Calibri"/>
                <a:cs typeface="Times New Roman"/>
              </a:rPr>
              <a:t>there exists art in different form. </a:t>
            </a:r>
          </a:p>
          <a:p>
            <a:pPr marL="0" indent="0" algn="just">
              <a:buNone/>
            </a:pPr>
            <a:r>
              <a:rPr lang="en-IN" dirty="0" smtClean="0">
                <a:effectLst/>
                <a:latin typeface="Comic Sans MS"/>
                <a:ea typeface="Calibri"/>
                <a:cs typeface="Times New Roman"/>
              </a:rPr>
              <a:t>Though the word ‘art’ is a simple 3-letter term, it is not as easy as its terminology. </a:t>
            </a:r>
            <a:r>
              <a:rPr lang="en-IN" dirty="0" smtClean="0">
                <a:solidFill>
                  <a:srgbClr val="FF0000"/>
                </a:solidFill>
                <a:effectLst/>
                <a:latin typeface="Comic Sans MS"/>
                <a:ea typeface="Calibri"/>
                <a:cs typeface="Times New Roman"/>
              </a:rPr>
              <a:t>Drawing and </a:t>
            </a:r>
            <a:r>
              <a:rPr lang="en-IN" dirty="0">
                <a:solidFill>
                  <a:srgbClr val="FF0000"/>
                </a:solidFill>
                <a:latin typeface="Comic Sans MS"/>
                <a:ea typeface="Calibri"/>
                <a:cs typeface="Times New Roman"/>
              </a:rPr>
              <a:t>C</a:t>
            </a:r>
            <a:r>
              <a:rPr lang="en-IN" dirty="0" smtClean="0">
                <a:solidFill>
                  <a:srgbClr val="FF0000"/>
                </a:solidFill>
                <a:effectLst/>
                <a:latin typeface="Comic Sans MS"/>
                <a:ea typeface="Calibri"/>
                <a:cs typeface="Times New Roman"/>
              </a:rPr>
              <a:t>olouring</a:t>
            </a:r>
            <a:r>
              <a:rPr lang="en-IN" dirty="0" smtClean="0">
                <a:effectLst/>
                <a:latin typeface="Comic Sans MS"/>
                <a:ea typeface="Calibri"/>
                <a:cs typeface="Times New Roman"/>
              </a:rPr>
              <a:t> is art for kids, while the same term means </a:t>
            </a:r>
            <a:r>
              <a:rPr lang="en-IN" dirty="0" smtClean="0">
                <a:solidFill>
                  <a:srgbClr val="FF0000"/>
                </a:solidFill>
                <a:effectLst/>
                <a:latin typeface="Comic Sans MS"/>
                <a:ea typeface="Calibri"/>
                <a:cs typeface="Times New Roman"/>
              </a:rPr>
              <a:t>acting and entertaining </a:t>
            </a:r>
            <a:r>
              <a:rPr lang="en-IN" dirty="0" smtClean="0">
                <a:effectLst/>
                <a:latin typeface="Comic Sans MS"/>
                <a:ea typeface="Calibri"/>
                <a:cs typeface="Times New Roman"/>
              </a:rPr>
              <a:t>for celebrities. Art comprises of </a:t>
            </a:r>
            <a:r>
              <a:rPr lang="en-IN" dirty="0" smtClean="0">
                <a:solidFill>
                  <a:srgbClr val="FF0000"/>
                </a:solidFill>
                <a:effectLst/>
                <a:latin typeface="Comic Sans MS"/>
                <a:ea typeface="Calibri"/>
                <a:cs typeface="Times New Roman"/>
              </a:rPr>
              <a:t>trend and fashion </a:t>
            </a:r>
            <a:r>
              <a:rPr lang="en-IN" dirty="0" smtClean="0">
                <a:effectLst/>
                <a:latin typeface="Comic Sans MS"/>
                <a:ea typeface="Calibri"/>
                <a:cs typeface="Times New Roman"/>
              </a:rPr>
              <a:t>for designers, while creations of art are </a:t>
            </a:r>
            <a:r>
              <a:rPr lang="en-IN" dirty="0" smtClean="0">
                <a:solidFill>
                  <a:srgbClr val="FF0000"/>
                </a:solidFill>
                <a:effectLst/>
                <a:latin typeface="Comic Sans MS"/>
                <a:ea typeface="Calibri"/>
                <a:cs typeface="Times New Roman"/>
              </a:rPr>
              <a:t>artworks</a:t>
            </a:r>
            <a:r>
              <a:rPr lang="en-IN" dirty="0" smtClean="0">
                <a:effectLst/>
                <a:latin typeface="Comic Sans MS"/>
                <a:ea typeface="Calibri"/>
                <a:cs typeface="Times New Roman"/>
              </a:rPr>
              <a:t> for museums. </a:t>
            </a:r>
            <a:endParaRPr lang="en-IN" dirty="0"/>
          </a:p>
        </p:txBody>
      </p:sp>
    </p:spTree>
    <p:extLst>
      <p:ext uri="{BB962C8B-B14F-4D97-AF65-F5344CB8AC3E}">
        <p14:creationId xmlns="" xmlns:p14="http://schemas.microsoft.com/office/powerpoint/2010/main" val="132970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476672"/>
            <a:ext cx="8503920" cy="6120680"/>
          </a:xfrm>
        </p:spPr>
        <p:txBody>
          <a:bodyPr>
            <a:normAutofit/>
          </a:bodyPr>
          <a:lstStyle/>
          <a:p>
            <a:pPr marL="0" lvl="0" indent="0" algn="just">
              <a:buClr>
                <a:srgbClr val="D16349"/>
              </a:buClr>
              <a:buNone/>
            </a:pPr>
            <a:endParaRPr lang="en-IN" sz="1700" dirty="0">
              <a:solidFill>
                <a:prstClr val="black"/>
              </a:solidFill>
              <a:latin typeface="Comic Sans MS" pitchFamily="66" charset="0"/>
            </a:endParaRPr>
          </a:p>
          <a:p>
            <a:pPr marL="0" lvl="0" indent="0" algn="just">
              <a:buClr>
                <a:srgbClr val="D16349"/>
              </a:buClr>
              <a:buNone/>
            </a:pPr>
            <a:r>
              <a:rPr lang="en-IN" sz="2800" dirty="0">
                <a:solidFill>
                  <a:prstClr val="black"/>
                </a:solidFill>
                <a:latin typeface="Comic Sans MS" pitchFamily="66" charset="0"/>
              </a:rPr>
              <a:t>We have Art all around us: in paintings, architecture, pottery, sculpture etc. 0ur </a:t>
            </a:r>
            <a:r>
              <a:rPr lang="en-IN" sz="2800" dirty="0">
                <a:solidFill>
                  <a:srgbClr val="FF0000"/>
                </a:solidFill>
                <a:latin typeface="Comic Sans MS" pitchFamily="66" charset="0"/>
              </a:rPr>
              <a:t>architecture, inside our houses</a:t>
            </a:r>
            <a:r>
              <a:rPr lang="en-IN" sz="2800" dirty="0">
                <a:solidFill>
                  <a:prstClr val="black"/>
                </a:solidFill>
                <a:latin typeface="Comic Sans MS" pitchFamily="66" charset="0"/>
              </a:rPr>
              <a:t>, in the way we dress up, the way we display our food, the way we stand, sit or even talk...a personal style statement. Each occasion and festivities in our lives involve the aesthetic expression. The </a:t>
            </a:r>
            <a:r>
              <a:rPr lang="en-IN" sz="2800" dirty="0" err="1">
                <a:solidFill>
                  <a:prstClr val="black"/>
                </a:solidFill>
                <a:latin typeface="Comic Sans MS" pitchFamily="66" charset="0"/>
              </a:rPr>
              <a:t>rangolis</a:t>
            </a:r>
            <a:r>
              <a:rPr lang="en-IN" sz="2800" dirty="0">
                <a:solidFill>
                  <a:prstClr val="black"/>
                </a:solidFill>
                <a:latin typeface="Comic Sans MS" pitchFamily="66" charset="0"/>
              </a:rPr>
              <a:t> on our door steps on Diwali, that huge </a:t>
            </a:r>
            <a:r>
              <a:rPr lang="en-IN" sz="2800" dirty="0" err="1">
                <a:solidFill>
                  <a:prstClr val="black"/>
                </a:solidFill>
                <a:latin typeface="Comic Sans MS" pitchFamily="66" charset="0"/>
              </a:rPr>
              <a:t>Ravana</a:t>
            </a:r>
            <a:r>
              <a:rPr lang="en-IN" sz="2800" dirty="0">
                <a:solidFill>
                  <a:prstClr val="black"/>
                </a:solidFill>
                <a:latin typeface="Comic Sans MS" pitchFamily="66" charset="0"/>
              </a:rPr>
              <a:t> on </a:t>
            </a:r>
            <a:r>
              <a:rPr lang="en-IN" sz="2800" dirty="0" err="1">
                <a:solidFill>
                  <a:prstClr val="black"/>
                </a:solidFill>
                <a:latin typeface="Comic Sans MS" pitchFamily="66" charset="0"/>
              </a:rPr>
              <a:t>Dussehra</a:t>
            </a:r>
            <a:r>
              <a:rPr lang="en-IN" sz="2800" dirty="0">
                <a:solidFill>
                  <a:prstClr val="black"/>
                </a:solidFill>
                <a:latin typeface="Comic Sans MS" pitchFamily="66" charset="0"/>
              </a:rPr>
              <a:t>, </a:t>
            </a:r>
            <a:r>
              <a:rPr lang="en-IN" sz="2800" dirty="0" smtClean="0">
                <a:solidFill>
                  <a:prstClr val="black"/>
                </a:solidFill>
                <a:latin typeface="Comic Sans MS" pitchFamily="66" charset="0"/>
              </a:rPr>
              <a:t>and </a:t>
            </a:r>
            <a:r>
              <a:rPr lang="en-IN" sz="2800" dirty="0">
                <a:solidFill>
                  <a:prstClr val="black"/>
                </a:solidFill>
                <a:latin typeface="Comic Sans MS" pitchFamily="66" charset="0"/>
              </a:rPr>
              <a:t>not to miss Goddess </a:t>
            </a:r>
            <a:r>
              <a:rPr lang="en-IN" sz="2800" dirty="0" err="1">
                <a:solidFill>
                  <a:prstClr val="black"/>
                </a:solidFill>
                <a:latin typeface="Comic Sans MS" pitchFamily="66" charset="0"/>
              </a:rPr>
              <a:t>Durga</a:t>
            </a:r>
            <a:r>
              <a:rPr lang="en-IN" sz="2800" dirty="0">
                <a:solidFill>
                  <a:prstClr val="black"/>
                </a:solidFill>
                <a:latin typeface="Comic Sans MS" pitchFamily="66" charset="0"/>
              </a:rPr>
              <a:t> statues which have a new personification every year,... the shape , form and style of the divas emerging every day...how can we think of a life untouched by art ?</a:t>
            </a:r>
            <a:endParaRPr lang="en-IN" sz="4000" dirty="0"/>
          </a:p>
        </p:txBody>
      </p:sp>
    </p:spTree>
    <p:extLst>
      <p:ext uri="{BB962C8B-B14F-4D97-AF65-F5344CB8AC3E}">
        <p14:creationId xmlns="" xmlns:p14="http://schemas.microsoft.com/office/powerpoint/2010/main" val="226791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b="1" dirty="0" smtClean="0">
                <a:solidFill>
                  <a:srgbClr val="FF0000"/>
                </a:solidFill>
                <a:latin typeface="Comic Sans MS" pitchFamily="66" charset="0"/>
              </a:rPr>
              <a:t>Origin</a:t>
            </a:r>
            <a:r>
              <a:rPr lang="en-US" dirty="0" smtClean="0">
                <a:solidFill>
                  <a:srgbClr val="FF0000"/>
                </a:solidFill>
              </a:rPr>
              <a:t> </a:t>
            </a:r>
            <a:endParaRPr lang="en-IN" dirty="0">
              <a:solidFill>
                <a:srgbClr val="FF0000"/>
              </a:solidFill>
            </a:endParaRPr>
          </a:p>
        </p:txBody>
      </p:sp>
      <p:sp>
        <p:nvSpPr>
          <p:cNvPr id="3" name="Content Placeholder 2"/>
          <p:cNvSpPr>
            <a:spLocks noGrp="1"/>
          </p:cNvSpPr>
          <p:nvPr>
            <p:ph sz="quarter" idx="1"/>
          </p:nvPr>
        </p:nvSpPr>
        <p:spPr>
          <a:xfrm>
            <a:off x="301752" y="980728"/>
            <a:ext cx="8503920" cy="5118320"/>
          </a:xfrm>
        </p:spPr>
        <p:txBody>
          <a:bodyPr>
            <a:noAutofit/>
          </a:bodyPr>
          <a:lstStyle/>
          <a:p>
            <a:pPr algn="just"/>
            <a:r>
              <a:rPr lang="en-IN" sz="3200" dirty="0"/>
              <a:t>Etymologically ‘Art’ is originated with the </a:t>
            </a:r>
            <a:r>
              <a:rPr lang="en-IN" sz="3200" b="1" dirty="0"/>
              <a:t>Latin word ‘</a:t>
            </a:r>
            <a:r>
              <a:rPr lang="en-IN" sz="3200" b="1" dirty="0" err="1"/>
              <a:t>ars</a:t>
            </a:r>
            <a:r>
              <a:rPr lang="en-IN" sz="3200" b="1" dirty="0"/>
              <a:t>’ </a:t>
            </a:r>
            <a:r>
              <a:rPr lang="en-IN" sz="3200" dirty="0"/>
              <a:t>which means, </a:t>
            </a:r>
            <a:r>
              <a:rPr lang="en-IN" sz="3200" b="1" dirty="0" smtClean="0"/>
              <a:t>skill, technique  </a:t>
            </a:r>
            <a:r>
              <a:rPr lang="en-IN" sz="3200" b="1" dirty="0"/>
              <a:t>or </a:t>
            </a:r>
            <a:r>
              <a:rPr lang="en-IN" sz="3200" b="1" dirty="0" smtClean="0"/>
              <a:t>craft</a:t>
            </a:r>
            <a:r>
              <a:rPr lang="en-IN" sz="3200" b="1" dirty="0">
                <a:solidFill>
                  <a:srgbClr val="282829"/>
                </a:solidFill>
                <a:latin typeface="-apple-system"/>
              </a:rPr>
              <a:t> , </a:t>
            </a:r>
            <a:r>
              <a:rPr lang="en-IN" sz="3200" dirty="0">
                <a:solidFill>
                  <a:srgbClr val="282829"/>
                </a:solidFill>
                <a:latin typeface="-apple-system"/>
              </a:rPr>
              <a:t>also </a:t>
            </a:r>
            <a:r>
              <a:rPr lang="en-IN" sz="3200" b="1" dirty="0">
                <a:solidFill>
                  <a:srgbClr val="282829"/>
                </a:solidFill>
                <a:latin typeface="-apple-system"/>
              </a:rPr>
              <a:t>conveys a connotation of </a:t>
            </a:r>
            <a:r>
              <a:rPr lang="en-IN" sz="3200" b="1" dirty="0" smtClean="0">
                <a:solidFill>
                  <a:srgbClr val="282829"/>
                </a:solidFill>
                <a:latin typeface="-apple-system"/>
              </a:rPr>
              <a:t>beauty</a:t>
            </a:r>
            <a:r>
              <a:rPr lang="en-IN" sz="3200" dirty="0" smtClean="0"/>
              <a:t>. </a:t>
            </a:r>
          </a:p>
          <a:p>
            <a:pPr marL="0" indent="0" algn="just">
              <a:buNone/>
            </a:pPr>
            <a:endParaRPr lang="en-IN" sz="3200" dirty="0" smtClean="0"/>
          </a:p>
          <a:p>
            <a:pPr algn="just"/>
            <a:r>
              <a:rPr lang="en-US" sz="3200" dirty="0" smtClean="0">
                <a:solidFill>
                  <a:srgbClr val="282829"/>
                </a:solidFill>
                <a:latin typeface="-apple-system"/>
              </a:rPr>
              <a:t>The first known use of the word comes </a:t>
            </a:r>
            <a:r>
              <a:rPr lang="en-US" sz="3200" b="1" dirty="0" smtClean="0">
                <a:solidFill>
                  <a:srgbClr val="282829"/>
                </a:solidFill>
                <a:latin typeface="-apple-system"/>
              </a:rPr>
              <a:t>from 13</a:t>
            </a:r>
            <a:r>
              <a:rPr lang="en-US" sz="3200" b="1" baseline="30000" dirty="0" smtClean="0">
                <a:solidFill>
                  <a:srgbClr val="282829"/>
                </a:solidFill>
                <a:latin typeface="-apple-system"/>
              </a:rPr>
              <a:t>th</a:t>
            </a:r>
            <a:r>
              <a:rPr lang="en-US" sz="3200" b="1" dirty="0" smtClean="0">
                <a:solidFill>
                  <a:srgbClr val="282829"/>
                </a:solidFill>
                <a:latin typeface="-apple-system"/>
              </a:rPr>
              <a:t> century manuscripts</a:t>
            </a:r>
            <a:r>
              <a:rPr lang="en-US" sz="3200" dirty="0" smtClean="0">
                <a:solidFill>
                  <a:srgbClr val="282829"/>
                </a:solidFill>
                <a:latin typeface="-apple-system"/>
              </a:rPr>
              <a:t>. However, the word art and its many variants </a:t>
            </a:r>
            <a:r>
              <a:rPr lang="en-IN" sz="3200" dirty="0" smtClean="0"/>
              <a:t>(</a:t>
            </a:r>
            <a:r>
              <a:rPr lang="en-IN" sz="3200" dirty="0" err="1" smtClean="0"/>
              <a:t>artem</a:t>
            </a:r>
            <a:r>
              <a:rPr lang="en-IN" sz="3200" dirty="0"/>
              <a:t>, </a:t>
            </a:r>
            <a:r>
              <a:rPr lang="en-IN" sz="3200" dirty="0" err="1"/>
              <a:t>eart</a:t>
            </a:r>
            <a:r>
              <a:rPr lang="en-IN" sz="3200" dirty="0"/>
              <a:t>, </a:t>
            </a:r>
            <a:r>
              <a:rPr lang="en-IN" sz="3200" dirty="0" smtClean="0"/>
              <a:t>etc.</a:t>
            </a:r>
            <a:r>
              <a:rPr lang="en-US" sz="3200" dirty="0" smtClean="0">
                <a:solidFill>
                  <a:srgbClr val="282829"/>
                </a:solidFill>
                <a:latin typeface="-apple-system"/>
              </a:rPr>
              <a:t>) have probably </a:t>
            </a:r>
            <a:r>
              <a:rPr lang="en-US" sz="3200" b="1" dirty="0" smtClean="0">
                <a:solidFill>
                  <a:srgbClr val="282829"/>
                </a:solidFill>
                <a:latin typeface="-apple-system"/>
              </a:rPr>
              <a:t>existed since the founding/origin of Rome. </a:t>
            </a:r>
            <a:endParaRPr lang="en-IN" sz="3200" b="1" dirty="0"/>
          </a:p>
        </p:txBody>
      </p:sp>
    </p:spTree>
    <p:extLst>
      <p:ext uri="{BB962C8B-B14F-4D97-AF65-F5344CB8AC3E}">
        <p14:creationId xmlns="" xmlns:p14="http://schemas.microsoft.com/office/powerpoint/2010/main" val="772302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692696"/>
            <a:ext cx="8503920" cy="5406352"/>
          </a:xfrm>
        </p:spPr>
        <p:txBody>
          <a:bodyPr>
            <a:normAutofit/>
          </a:bodyPr>
          <a:lstStyle/>
          <a:p>
            <a:pPr algn="just"/>
            <a:r>
              <a:rPr lang="en-IN" sz="3200" b="1" dirty="0">
                <a:solidFill>
                  <a:srgbClr val="FF0000"/>
                </a:solidFill>
                <a:latin typeface="Helvetica Neue"/>
              </a:rPr>
              <a:t>Work of </a:t>
            </a:r>
            <a:r>
              <a:rPr lang="en-IN" sz="3200" b="1" dirty="0" smtClean="0">
                <a:solidFill>
                  <a:srgbClr val="FF0000"/>
                </a:solidFill>
                <a:latin typeface="Helvetica Neue"/>
              </a:rPr>
              <a:t>art</a:t>
            </a:r>
            <a:r>
              <a:rPr lang="en-IN" sz="3200" b="1" dirty="0" smtClean="0">
                <a:solidFill>
                  <a:srgbClr val="3B3835"/>
                </a:solidFill>
                <a:latin typeface="Helvetica Neue"/>
              </a:rPr>
              <a:t> </a:t>
            </a:r>
            <a:r>
              <a:rPr lang="en-IN" sz="3200" dirty="0" smtClean="0">
                <a:solidFill>
                  <a:srgbClr val="3B3835"/>
                </a:solidFill>
                <a:latin typeface="Helvetica Neue"/>
              </a:rPr>
              <a:t>- </a:t>
            </a:r>
            <a:r>
              <a:rPr lang="en-IN" sz="3200" b="1" dirty="0" smtClean="0">
                <a:solidFill>
                  <a:srgbClr val="3B3835"/>
                </a:solidFill>
                <a:latin typeface="Helvetica Neue"/>
              </a:rPr>
              <a:t>Visual </a:t>
            </a:r>
            <a:r>
              <a:rPr lang="en-IN" sz="3200" b="1" dirty="0">
                <a:solidFill>
                  <a:srgbClr val="3B3835"/>
                </a:solidFill>
                <a:latin typeface="Helvetica Neue"/>
              </a:rPr>
              <a:t>expression </a:t>
            </a:r>
            <a:r>
              <a:rPr lang="en-IN" sz="3200" dirty="0">
                <a:solidFill>
                  <a:srgbClr val="3B3835"/>
                </a:solidFill>
                <a:latin typeface="Helvetica Neue"/>
              </a:rPr>
              <a:t>of an idea or experience </a:t>
            </a:r>
            <a:r>
              <a:rPr lang="en-IN" sz="3200" b="1" dirty="0">
                <a:solidFill>
                  <a:srgbClr val="3B3835"/>
                </a:solidFill>
                <a:latin typeface="Helvetica Neue"/>
              </a:rPr>
              <a:t>formed with skill </a:t>
            </a:r>
            <a:r>
              <a:rPr lang="en-IN" sz="3200" dirty="0">
                <a:solidFill>
                  <a:srgbClr val="3B3835"/>
                </a:solidFill>
                <a:latin typeface="Helvetica Neue"/>
              </a:rPr>
              <a:t>through use of a </a:t>
            </a:r>
            <a:r>
              <a:rPr lang="en-IN" sz="3200" dirty="0" smtClean="0">
                <a:solidFill>
                  <a:srgbClr val="3B3835"/>
                </a:solidFill>
                <a:latin typeface="Helvetica Neue"/>
              </a:rPr>
              <a:t>medium</a:t>
            </a:r>
          </a:p>
          <a:p>
            <a:pPr algn="just"/>
            <a:r>
              <a:rPr lang="en-IN" sz="3200" b="1" dirty="0" smtClean="0">
                <a:solidFill>
                  <a:srgbClr val="FF0000"/>
                </a:solidFill>
                <a:latin typeface="Helvetica Neue"/>
              </a:rPr>
              <a:t>Media/medium</a:t>
            </a:r>
            <a:r>
              <a:rPr lang="en-IN" sz="3200" dirty="0" smtClean="0">
                <a:solidFill>
                  <a:srgbClr val="3B3835"/>
                </a:solidFill>
                <a:latin typeface="Helvetica Neue"/>
              </a:rPr>
              <a:t> - type </a:t>
            </a:r>
            <a:r>
              <a:rPr lang="en-IN" sz="3200" dirty="0">
                <a:solidFill>
                  <a:srgbClr val="3B3835"/>
                </a:solidFill>
                <a:latin typeface="Helvetica Neue"/>
              </a:rPr>
              <a:t>of tools used to create the artwork – </a:t>
            </a:r>
            <a:r>
              <a:rPr lang="en-IN" sz="3200" b="1" dirty="0">
                <a:solidFill>
                  <a:srgbClr val="3B3835"/>
                </a:solidFill>
                <a:latin typeface="Helvetica Neue"/>
              </a:rPr>
              <a:t>clay, </a:t>
            </a:r>
            <a:r>
              <a:rPr lang="en-IN" sz="3200" b="1" dirty="0" smtClean="0">
                <a:solidFill>
                  <a:srgbClr val="3B3835"/>
                </a:solidFill>
                <a:latin typeface="Helvetica Neue"/>
              </a:rPr>
              <a:t>fibre, </a:t>
            </a:r>
            <a:r>
              <a:rPr lang="en-IN" sz="3200" b="1" dirty="0">
                <a:solidFill>
                  <a:srgbClr val="3B3835"/>
                </a:solidFill>
                <a:latin typeface="Helvetica Neue"/>
              </a:rPr>
              <a:t>stone, wood, paint, video, </a:t>
            </a:r>
            <a:r>
              <a:rPr lang="en-IN" sz="3200" b="1" dirty="0" smtClean="0">
                <a:solidFill>
                  <a:srgbClr val="3B3835"/>
                </a:solidFill>
                <a:latin typeface="Helvetica Neue"/>
              </a:rPr>
              <a:t>photography</a:t>
            </a:r>
          </a:p>
          <a:p>
            <a:pPr algn="just"/>
            <a:r>
              <a:rPr lang="en-IN" sz="3200" b="1" dirty="0" smtClean="0">
                <a:solidFill>
                  <a:srgbClr val="FF0000"/>
                </a:solidFill>
                <a:latin typeface="Helvetica Neue"/>
              </a:rPr>
              <a:t>Some </a:t>
            </a:r>
            <a:r>
              <a:rPr lang="en-IN" sz="3200" b="1" dirty="0">
                <a:solidFill>
                  <a:srgbClr val="FF0000"/>
                </a:solidFill>
                <a:latin typeface="Helvetica Neue"/>
              </a:rPr>
              <a:t>communication </a:t>
            </a:r>
            <a:r>
              <a:rPr lang="en-IN" sz="3200" dirty="0">
                <a:solidFill>
                  <a:srgbClr val="3B3835"/>
                </a:solidFill>
                <a:latin typeface="Helvetica Neue"/>
              </a:rPr>
              <a:t>can only be </a:t>
            </a:r>
            <a:r>
              <a:rPr lang="en-IN" sz="3200" b="1" dirty="0">
                <a:solidFill>
                  <a:srgbClr val="3B3835"/>
                </a:solidFill>
                <a:latin typeface="Helvetica Neue"/>
              </a:rPr>
              <a:t>expressed through visual </a:t>
            </a:r>
            <a:r>
              <a:rPr lang="en-IN" sz="3200" dirty="0">
                <a:solidFill>
                  <a:srgbClr val="3B3835"/>
                </a:solidFill>
                <a:latin typeface="Helvetica Neue"/>
              </a:rPr>
              <a:t>form or music...</a:t>
            </a:r>
            <a:endParaRPr lang="en-IN" sz="3200" dirty="0"/>
          </a:p>
        </p:txBody>
      </p:sp>
    </p:spTree>
    <p:extLst>
      <p:ext uri="{BB962C8B-B14F-4D97-AF65-F5344CB8AC3E}">
        <p14:creationId xmlns="" xmlns:p14="http://schemas.microsoft.com/office/powerpoint/2010/main" val="780315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Autofit/>
          </a:bodyPr>
          <a:lstStyle/>
          <a:p>
            <a:r>
              <a:rPr lang="en-US" sz="5400" b="1" dirty="0" smtClean="0">
                <a:solidFill>
                  <a:srgbClr val="FF0000"/>
                </a:solidFill>
                <a:latin typeface="Comic Sans MS" pitchFamily="66" charset="0"/>
              </a:rPr>
              <a:t>Art is…</a:t>
            </a:r>
            <a:endParaRPr lang="en-IN" sz="5400" b="1" dirty="0">
              <a:solidFill>
                <a:srgbClr val="FF0000"/>
              </a:solidFill>
              <a:latin typeface="Comic Sans MS" pitchFamily="66" charset="0"/>
            </a:endParaRPr>
          </a:p>
        </p:txBody>
      </p:sp>
      <p:sp>
        <p:nvSpPr>
          <p:cNvPr id="3" name="Content Placeholder 2"/>
          <p:cNvSpPr>
            <a:spLocks noGrp="1"/>
          </p:cNvSpPr>
          <p:nvPr>
            <p:ph sz="quarter" idx="1"/>
          </p:nvPr>
        </p:nvSpPr>
        <p:spPr>
          <a:xfrm>
            <a:off x="228600" y="764704"/>
            <a:ext cx="8686800" cy="5976664"/>
          </a:xfrm>
        </p:spPr>
        <p:txBody>
          <a:bodyPr>
            <a:normAutofit lnSpcReduction="10000"/>
          </a:bodyPr>
          <a:lstStyle/>
          <a:p>
            <a:pPr algn="just"/>
            <a:r>
              <a:rPr lang="en-IN" sz="2800" dirty="0" smtClean="0">
                <a:solidFill>
                  <a:srgbClr val="000000"/>
                </a:solidFill>
                <a:effectLst/>
                <a:latin typeface="Comic Sans MS" pitchFamily="66" charset="0"/>
                <a:ea typeface="Calibri"/>
                <a:cs typeface="Arial"/>
              </a:rPr>
              <a:t>Art is </a:t>
            </a:r>
            <a:r>
              <a:rPr lang="en-IN" sz="2800" b="1" dirty="0" smtClean="0">
                <a:solidFill>
                  <a:srgbClr val="000000"/>
                </a:solidFill>
                <a:effectLst/>
                <a:latin typeface="Comic Sans MS" pitchFamily="66" charset="0"/>
                <a:ea typeface="Calibri"/>
                <a:cs typeface="Arial"/>
              </a:rPr>
              <a:t>an expression </a:t>
            </a:r>
            <a:r>
              <a:rPr lang="en-IN" sz="2800" dirty="0" smtClean="0">
                <a:solidFill>
                  <a:srgbClr val="000000"/>
                </a:solidFill>
                <a:effectLst/>
                <a:latin typeface="Comic Sans MS" pitchFamily="66" charset="0"/>
                <a:ea typeface="Calibri"/>
                <a:cs typeface="Arial"/>
              </a:rPr>
              <a:t>of our thoughts, emotions, intuitions and desires.</a:t>
            </a:r>
          </a:p>
          <a:p>
            <a:pPr algn="just"/>
            <a:r>
              <a:rPr lang="en-IN" sz="2800" dirty="0" smtClean="0">
                <a:solidFill>
                  <a:srgbClr val="000000"/>
                </a:solidFill>
                <a:effectLst/>
                <a:latin typeface="Comic Sans MS" pitchFamily="66" charset="0"/>
                <a:ea typeface="Calibri"/>
                <a:cs typeface="Arial"/>
              </a:rPr>
              <a:t> It is the </a:t>
            </a:r>
            <a:r>
              <a:rPr lang="en-IN" sz="2800" b="1" dirty="0" smtClean="0">
                <a:solidFill>
                  <a:srgbClr val="000000"/>
                </a:solidFill>
                <a:effectLst/>
                <a:latin typeface="Comic Sans MS" pitchFamily="66" charset="0"/>
                <a:ea typeface="Calibri"/>
                <a:cs typeface="Arial"/>
              </a:rPr>
              <a:t>communication</a:t>
            </a:r>
            <a:r>
              <a:rPr lang="en-IN" sz="2800" dirty="0" smtClean="0">
                <a:solidFill>
                  <a:srgbClr val="000000"/>
                </a:solidFill>
                <a:effectLst/>
                <a:latin typeface="Comic Sans MS" pitchFamily="66" charset="0"/>
                <a:ea typeface="Calibri"/>
                <a:cs typeface="Arial"/>
              </a:rPr>
              <a:t> of intimate concepts that </a:t>
            </a:r>
            <a:r>
              <a:rPr lang="en-IN" sz="2800" dirty="0" smtClean="0">
                <a:solidFill>
                  <a:srgbClr val="FF0000"/>
                </a:solidFill>
                <a:effectLst/>
                <a:latin typeface="Comic Sans MS" pitchFamily="66" charset="0"/>
                <a:ea typeface="Calibri"/>
                <a:cs typeface="Arial"/>
              </a:rPr>
              <a:t>cannot be portrayed by words </a:t>
            </a:r>
            <a:r>
              <a:rPr lang="en-IN" sz="2800" dirty="0" smtClean="0">
                <a:solidFill>
                  <a:srgbClr val="000000"/>
                </a:solidFill>
                <a:effectLst/>
                <a:latin typeface="Comic Sans MS" pitchFamily="66" charset="0"/>
                <a:ea typeface="Calibri"/>
                <a:cs typeface="Arial"/>
              </a:rPr>
              <a:t>alone so we must find some other vehicle to carry our intent. </a:t>
            </a:r>
          </a:p>
          <a:p>
            <a:pPr algn="just"/>
            <a:r>
              <a:rPr lang="en-IN" sz="2800" dirty="0" smtClean="0">
                <a:latin typeface="Comic Sans MS" pitchFamily="66" charset="0"/>
              </a:rPr>
              <a:t>Art</a:t>
            </a:r>
            <a:r>
              <a:rPr lang="en-IN" sz="2800" dirty="0">
                <a:latin typeface="Comic Sans MS" pitchFamily="66" charset="0"/>
              </a:rPr>
              <a:t> is a </a:t>
            </a:r>
            <a:r>
              <a:rPr lang="en-IN" sz="2800" b="1" dirty="0">
                <a:latin typeface="Comic Sans MS" pitchFamily="66" charset="0"/>
              </a:rPr>
              <a:t>component of culture</a:t>
            </a:r>
            <a:r>
              <a:rPr lang="en-IN" sz="2800" dirty="0">
                <a:latin typeface="Comic Sans MS" pitchFamily="66" charset="0"/>
              </a:rPr>
              <a:t>, </a:t>
            </a:r>
            <a:r>
              <a:rPr lang="en-IN" sz="2800" dirty="0" smtClean="0">
                <a:latin typeface="Comic Sans MS" pitchFamily="66" charset="0"/>
              </a:rPr>
              <a:t>it </a:t>
            </a:r>
            <a:r>
              <a:rPr lang="en-IN" sz="2800" b="1" dirty="0">
                <a:latin typeface="Comic Sans MS" pitchFamily="66" charset="0"/>
              </a:rPr>
              <a:t>transmits id</a:t>
            </a:r>
            <a:r>
              <a:rPr lang="en-IN" sz="2800" dirty="0">
                <a:latin typeface="Comic Sans MS" pitchFamily="66" charset="0"/>
              </a:rPr>
              <a:t>eas and values inherent in </a:t>
            </a:r>
            <a:r>
              <a:rPr lang="en-IN" sz="2800" b="1" dirty="0">
                <a:latin typeface="Comic Sans MS" pitchFamily="66" charset="0"/>
              </a:rPr>
              <a:t>every culture across space and time. </a:t>
            </a:r>
            <a:endParaRPr lang="en-IN" sz="2800" b="1" dirty="0" smtClean="0">
              <a:latin typeface="Comic Sans MS" pitchFamily="66" charset="0"/>
            </a:endParaRPr>
          </a:p>
          <a:p>
            <a:pPr algn="just"/>
            <a:r>
              <a:rPr lang="en-IN" sz="2800" dirty="0">
                <a:latin typeface="Comic Sans MS" pitchFamily="66" charset="0"/>
              </a:rPr>
              <a:t>Art is a highly </a:t>
            </a:r>
            <a:r>
              <a:rPr lang="en-IN" sz="2800" b="1" dirty="0">
                <a:latin typeface="Comic Sans MS" pitchFamily="66" charset="0"/>
              </a:rPr>
              <a:t>diverse range of human activities</a:t>
            </a:r>
            <a:r>
              <a:rPr lang="en-IN" sz="2800" dirty="0">
                <a:latin typeface="Comic Sans MS" pitchFamily="66" charset="0"/>
              </a:rPr>
              <a:t> engaged in creating </a:t>
            </a:r>
            <a:r>
              <a:rPr lang="en-IN" sz="2800" b="1" dirty="0">
                <a:latin typeface="Comic Sans MS" pitchFamily="66" charset="0"/>
              </a:rPr>
              <a:t>visual, auditory, or performed </a:t>
            </a:r>
            <a:r>
              <a:rPr lang="en-IN" sz="2800" b="1" dirty="0" err="1" smtClean="0">
                <a:latin typeface="Comic Sans MS" pitchFamily="66" charset="0"/>
              </a:rPr>
              <a:t>artifacts</a:t>
            </a:r>
            <a:r>
              <a:rPr lang="en-IN" sz="2800" b="1" dirty="0" smtClean="0">
                <a:latin typeface="Comic Sans MS" pitchFamily="66" charset="0"/>
              </a:rPr>
              <a:t> </a:t>
            </a:r>
            <a:r>
              <a:rPr lang="en-IN" sz="2800" dirty="0" smtClean="0">
                <a:latin typeface="Comic Sans MS" pitchFamily="66" charset="0"/>
              </a:rPr>
              <a:t>,</a:t>
            </a:r>
            <a:r>
              <a:rPr lang="en-IN" sz="2800" dirty="0">
                <a:latin typeface="Comic Sans MS" pitchFamily="66" charset="0"/>
              </a:rPr>
              <a:t> </a:t>
            </a:r>
            <a:r>
              <a:rPr lang="en-IN" sz="2800" b="1" dirty="0" smtClean="0">
                <a:latin typeface="Comic Sans MS" pitchFamily="66" charset="0"/>
              </a:rPr>
              <a:t>artworks</a:t>
            </a:r>
            <a:r>
              <a:rPr lang="en-IN" sz="2800" dirty="0" smtClean="0">
                <a:latin typeface="Comic Sans MS" pitchFamily="66" charset="0"/>
              </a:rPr>
              <a:t> — that </a:t>
            </a:r>
            <a:r>
              <a:rPr lang="en-IN" sz="2800" dirty="0">
                <a:latin typeface="Comic Sans MS" pitchFamily="66" charset="0"/>
              </a:rPr>
              <a:t>express the author’s imaginative or technical </a:t>
            </a:r>
            <a:r>
              <a:rPr lang="en-IN" sz="2800" dirty="0" smtClean="0">
                <a:latin typeface="Comic Sans MS" pitchFamily="66" charset="0"/>
              </a:rPr>
              <a:t>skill and </a:t>
            </a:r>
            <a:r>
              <a:rPr lang="en-IN" sz="2800" dirty="0">
                <a:latin typeface="Comic Sans MS" pitchFamily="66" charset="0"/>
              </a:rPr>
              <a:t>are intended to be </a:t>
            </a:r>
            <a:r>
              <a:rPr lang="en-IN" sz="2800" dirty="0">
                <a:solidFill>
                  <a:srgbClr val="FF0000"/>
                </a:solidFill>
                <a:latin typeface="Comic Sans MS" pitchFamily="66" charset="0"/>
              </a:rPr>
              <a:t>appreciated for their beauty or emotional power.</a:t>
            </a:r>
          </a:p>
          <a:p>
            <a:pPr algn="just"/>
            <a:endParaRPr lang="en-IN" sz="2400" dirty="0">
              <a:latin typeface="Comic Sans MS" pitchFamily="66" charset="0"/>
            </a:endParaRPr>
          </a:p>
        </p:txBody>
      </p:sp>
    </p:spTree>
    <p:extLst>
      <p:ext uri="{BB962C8B-B14F-4D97-AF65-F5344CB8AC3E}">
        <p14:creationId xmlns="" xmlns:p14="http://schemas.microsoft.com/office/powerpoint/2010/main" val="23414312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548680"/>
          </a:xfrm>
        </p:spPr>
        <p:txBody>
          <a:bodyPr>
            <a:normAutofit fontScale="90000"/>
          </a:bodyPr>
          <a:lstStyle/>
          <a:p>
            <a:r>
              <a:rPr lang="en-US" sz="4000" b="1" dirty="0" smtClean="0">
                <a:solidFill>
                  <a:srgbClr val="FF0000"/>
                </a:solidFill>
              </a:rPr>
              <a:t>HISTORY</a:t>
            </a:r>
            <a:endParaRPr lang="en-IN" sz="4000" b="1" dirty="0">
              <a:solidFill>
                <a:srgbClr val="FF0000"/>
              </a:solidFill>
            </a:endParaRPr>
          </a:p>
        </p:txBody>
      </p:sp>
      <p:sp>
        <p:nvSpPr>
          <p:cNvPr id="3" name="Content Placeholder 2"/>
          <p:cNvSpPr>
            <a:spLocks noGrp="1"/>
          </p:cNvSpPr>
          <p:nvPr>
            <p:ph sz="quarter" idx="1"/>
          </p:nvPr>
        </p:nvSpPr>
        <p:spPr>
          <a:xfrm>
            <a:off x="0" y="304800"/>
            <a:ext cx="9144000" cy="6436568"/>
          </a:xfrm>
        </p:spPr>
        <p:txBody>
          <a:bodyPr>
            <a:noAutofit/>
          </a:bodyPr>
          <a:lstStyle/>
          <a:p>
            <a:pPr algn="just"/>
            <a:r>
              <a:rPr lang="en-IN" sz="2300" dirty="0">
                <a:latin typeface="Comic Sans MS" pitchFamily="66" charset="0"/>
              </a:rPr>
              <a:t>The oldest documented forms of art are </a:t>
            </a:r>
            <a:r>
              <a:rPr lang="en-IN" sz="2300" b="1" dirty="0">
                <a:latin typeface="Comic Sans MS" pitchFamily="66" charset="0"/>
              </a:rPr>
              <a:t>visual arts, </a:t>
            </a:r>
            <a:r>
              <a:rPr lang="en-IN" sz="2300" dirty="0">
                <a:latin typeface="Comic Sans MS" pitchFamily="66" charset="0"/>
              </a:rPr>
              <a:t>which include creation of images or objects in fields including </a:t>
            </a:r>
            <a:r>
              <a:rPr lang="en-IN" sz="2300" b="1" dirty="0">
                <a:latin typeface="Comic Sans MS" pitchFamily="66" charset="0"/>
              </a:rPr>
              <a:t>painting, sculpture, printmaking, photography</a:t>
            </a:r>
            <a:r>
              <a:rPr lang="en-IN" sz="2300" dirty="0">
                <a:latin typeface="Comic Sans MS" pitchFamily="66" charset="0"/>
              </a:rPr>
              <a:t>, and other visual media. But throughout the centuries in Western culture from the </a:t>
            </a:r>
            <a:r>
              <a:rPr lang="en-IN" sz="2300" b="1" dirty="0">
                <a:latin typeface="Comic Sans MS" pitchFamily="66" charset="0"/>
              </a:rPr>
              <a:t>11th century on through the end of the 17th century,</a:t>
            </a:r>
            <a:r>
              <a:rPr lang="en-IN" sz="2300" dirty="0">
                <a:latin typeface="Comic Sans MS" pitchFamily="66" charset="0"/>
              </a:rPr>
              <a:t> the definition of art was </a:t>
            </a:r>
            <a:r>
              <a:rPr lang="en-IN" sz="2300" b="1" dirty="0">
                <a:latin typeface="Comic Sans MS" pitchFamily="66" charset="0"/>
              </a:rPr>
              <a:t>anything done with skill as the result of knowledge and practice.</a:t>
            </a:r>
            <a:r>
              <a:rPr lang="en-IN" sz="2300" dirty="0">
                <a:latin typeface="Comic Sans MS" pitchFamily="66" charset="0"/>
              </a:rPr>
              <a:t> </a:t>
            </a:r>
            <a:endParaRPr lang="en-IN" sz="2300" dirty="0" smtClean="0">
              <a:latin typeface="Comic Sans MS" pitchFamily="66" charset="0"/>
            </a:endParaRPr>
          </a:p>
          <a:p>
            <a:pPr algn="just"/>
            <a:r>
              <a:rPr lang="en-IN" sz="2300" dirty="0" smtClean="0">
                <a:solidFill>
                  <a:srgbClr val="FF0000"/>
                </a:solidFill>
                <a:latin typeface="Comic Sans MS" pitchFamily="66" charset="0"/>
              </a:rPr>
              <a:t>Music</a:t>
            </a:r>
            <a:r>
              <a:rPr lang="en-IN" sz="2300" dirty="0">
                <a:solidFill>
                  <a:srgbClr val="FF0000"/>
                </a:solidFill>
                <a:latin typeface="Comic Sans MS" pitchFamily="66" charset="0"/>
              </a:rPr>
              <a:t>, theatre, film, dance, and other performing arts</a:t>
            </a:r>
            <a:r>
              <a:rPr lang="en-IN" sz="2300" dirty="0">
                <a:latin typeface="Comic Sans MS" pitchFamily="66" charset="0"/>
              </a:rPr>
              <a:t>, as well as literature and other media such as interactive media, are included in a broader definition of art or the arts. </a:t>
            </a:r>
            <a:endParaRPr lang="en-IN" sz="2300" dirty="0" smtClean="0">
              <a:latin typeface="Comic Sans MS" pitchFamily="66" charset="0"/>
            </a:endParaRPr>
          </a:p>
          <a:p>
            <a:pPr algn="just"/>
            <a:r>
              <a:rPr lang="en-IN" sz="2300" dirty="0" smtClean="0">
                <a:latin typeface="Comic Sans MS" pitchFamily="66" charset="0"/>
              </a:rPr>
              <a:t>Until </a:t>
            </a:r>
            <a:r>
              <a:rPr lang="en-IN" sz="2300" dirty="0">
                <a:latin typeface="Comic Sans MS" pitchFamily="66" charset="0"/>
              </a:rPr>
              <a:t>the 17th century, </a:t>
            </a:r>
            <a:r>
              <a:rPr lang="en-IN" sz="2300" b="1" dirty="0">
                <a:latin typeface="Comic Sans MS" pitchFamily="66" charset="0"/>
              </a:rPr>
              <a:t>art was referred to any skill or mastery and was not differentiated from crafts or sciences. </a:t>
            </a:r>
            <a:r>
              <a:rPr lang="en-IN" sz="2300" dirty="0">
                <a:latin typeface="Comic Sans MS" pitchFamily="66" charset="0"/>
              </a:rPr>
              <a:t>In modern usage </a:t>
            </a:r>
            <a:r>
              <a:rPr lang="en-IN" sz="2300" b="1" dirty="0">
                <a:latin typeface="Comic Sans MS" pitchFamily="66" charset="0"/>
              </a:rPr>
              <a:t>after the 17th century</a:t>
            </a:r>
            <a:r>
              <a:rPr lang="en-IN" sz="2300" dirty="0">
                <a:latin typeface="Comic Sans MS" pitchFamily="66" charset="0"/>
              </a:rPr>
              <a:t>, where aesthetic considerations are paramount, the </a:t>
            </a:r>
            <a:r>
              <a:rPr lang="en-IN" sz="2300" b="1" dirty="0">
                <a:latin typeface="Comic Sans MS" pitchFamily="66" charset="0"/>
              </a:rPr>
              <a:t>fine arts are separated and distinguished from acquired skills in general</a:t>
            </a:r>
            <a:r>
              <a:rPr lang="en-IN" sz="2300" dirty="0">
                <a:latin typeface="Comic Sans MS" pitchFamily="66" charset="0"/>
              </a:rPr>
              <a:t>, such as the </a:t>
            </a:r>
            <a:r>
              <a:rPr lang="en-IN" sz="2300" b="1" dirty="0">
                <a:latin typeface="Comic Sans MS" pitchFamily="66" charset="0"/>
              </a:rPr>
              <a:t>decorative or applied arts </a:t>
            </a:r>
            <a:r>
              <a:rPr lang="en-IN" sz="2300" dirty="0">
                <a:latin typeface="Comic Sans MS" pitchFamily="66" charset="0"/>
              </a:rPr>
              <a:t>and the nature of art and related concepts, such as creativity and </a:t>
            </a:r>
            <a:r>
              <a:rPr lang="en-IN" sz="2300" dirty="0">
                <a:solidFill>
                  <a:srgbClr val="FF0000"/>
                </a:solidFill>
                <a:latin typeface="Comic Sans MS" pitchFamily="66" charset="0"/>
              </a:rPr>
              <a:t>interpretation, are explored in a branch of philosophy known as aesthetics</a:t>
            </a:r>
            <a:r>
              <a:rPr lang="en-IN" sz="2300" dirty="0">
                <a:latin typeface="Comic Sans MS" pitchFamily="66" charset="0"/>
              </a:rPr>
              <a:t>.</a:t>
            </a:r>
          </a:p>
        </p:txBody>
      </p:sp>
    </p:spTree>
    <p:extLst>
      <p:ext uri="{BB962C8B-B14F-4D97-AF65-F5344CB8AC3E}">
        <p14:creationId xmlns="" xmlns:p14="http://schemas.microsoft.com/office/powerpoint/2010/main" val="830877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4624"/>
            <a:ext cx="8534400" cy="720080"/>
          </a:xfrm>
        </p:spPr>
        <p:txBody>
          <a:bodyPr>
            <a:normAutofit/>
          </a:bodyPr>
          <a:lstStyle/>
          <a:p>
            <a:r>
              <a:rPr lang="en-US" sz="3600" b="1" dirty="0" smtClean="0">
                <a:solidFill>
                  <a:srgbClr val="FF0000"/>
                </a:solidFill>
              </a:rPr>
              <a:t>Definitions…..</a:t>
            </a:r>
            <a:r>
              <a:rPr lang="en-US" sz="4000" b="1" dirty="0">
                <a:solidFill>
                  <a:srgbClr val="FF0000"/>
                </a:solidFill>
              </a:rPr>
              <a:t> According to </a:t>
            </a:r>
            <a:endParaRPr lang="en-IN" sz="3600" b="1" dirty="0">
              <a:solidFill>
                <a:srgbClr val="FF0000"/>
              </a:solidFill>
            </a:endParaRPr>
          </a:p>
        </p:txBody>
      </p:sp>
      <p:sp>
        <p:nvSpPr>
          <p:cNvPr id="3" name="Content Placeholder 2"/>
          <p:cNvSpPr>
            <a:spLocks noGrp="1"/>
          </p:cNvSpPr>
          <p:nvPr>
            <p:ph sz="quarter" idx="1"/>
          </p:nvPr>
        </p:nvSpPr>
        <p:spPr>
          <a:xfrm>
            <a:off x="0" y="692696"/>
            <a:ext cx="9036496" cy="5976664"/>
          </a:xfrm>
        </p:spPr>
        <p:txBody>
          <a:bodyPr>
            <a:normAutofit fontScale="32500" lnSpcReduction="20000"/>
          </a:bodyPr>
          <a:lstStyle/>
          <a:p>
            <a:pPr algn="just"/>
            <a:r>
              <a:rPr lang="en-US" sz="11100" b="1" dirty="0" err="1" smtClean="0">
                <a:solidFill>
                  <a:srgbClr val="00B0F0"/>
                </a:solidFill>
                <a:latin typeface="Comic Sans MS" pitchFamily="66" charset="0"/>
              </a:rPr>
              <a:t>RabindraNath</a:t>
            </a:r>
            <a:r>
              <a:rPr lang="en-US" sz="11100" b="1" dirty="0" smtClean="0">
                <a:solidFill>
                  <a:srgbClr val="00B0F0"/>
                </a:solidFill>
                <a:latin typeface="Comic Sans MS" pitchFamily="66" charset="0"/>
              </a:rPr>
              <a:t> Tagore </a:t>
            </a:r>
            <a:r>
              <a:rPr lang="en-US" sz="11100" dirty="0" smtClean="0">
                <a:latin typeface="Comic Sans MS" pitchFamily="66" charset="0"/>
              </a:rPr>
              <a:t>“Art is expression of human experiences”.</a:t>
            </a:r>
          </a:p>
          <a:p>
            <a:pPr algn="just"/>
            <a:r>
              <a:rPr lang="en-US" sz="11100" b="1" dirty="0" smtClean="0">
                <a:solidFill>
                  <a:srgbClr val="00B0F0"/>
                </a:solidFill>
                <a:latin typeface="Comic Sans MS" pitchFamily="66" charset="0"/>
              </a:rPr>
              <a:t>Plato</a:t>
            </a:r>
            <a:r>
              <a:rPr lang="en-US" sz="11100" dirty="0" smtClean="0">
                <a:solidFill>
                  <a:srgbClr val="00B0F0"/>
                </a:solidFill>
                <a:latin typeface="Comic Sans MS" pitchFamily="66" charset="0"/>
              </a:rPr>
              <a:t> </a:t>
            </a:r>
            <a:r>
              <a:rPr lang="en-US" sz="11100" dirty="0" smtClean="0">
                <a:latin typeface="Comic Sans MS" pitchFamily="66" charset="0"/>
              </a:rPr>
              <a:t>“Art is imitation of truth”.</a:t>
            </a:r>
          </a:p>
          <a:p>
            <a:pPr algn="just"/>
            <a:r>
              <a:rPr lang="en-US" sz="11100" b="1" dirty="0" smtClean="0">
                <a:solidFill>
                  <a:srgbClr val="00B0F0"/>
                </a:solidFill>
                <a:latin typeface="Comic Sans MS" pitchFamily="66" charset="0"/>
              </a:rPr>
              <a:t>Tolstoy</a:t>
            </a:r>
            <a:r>
              <a:rPr lang="en-US" sz="11100" dirty="0" smtClean="0">
                <a:latin typeface="Comic Sans MS" pitchFamily="66" charset="0"/>
              </a:rPr>
              <a:t> “</a:t>
            </a:r>
            <a:r>
              <a:rPr lang="en-US" sz="11100" b="1" dirty="0" smtClean="0">
                <a:latin typeface="Comic Sans MS" pitchFamily="66" charset="0"/>
              </a:rPr>
              <a:t>An emotional action or expression which fills the spectator or listener, with the same emotion, is art”.</a:t>
            </a:r>
          </a:p>
          <a:p>
            <a:pPr algn="just"/>
            <a:r>
              <a:rPr lang="en-US" sz="11100" b="1" dirty="0" smtClean="0">
                <a:solidFill>
                  <a:srgbClr val="00B0F0"/>
                </a:solidFill>
                <a:latin typeface="Comic Sans MS" pitchFamily="66" charset="0"/>
              </a:rPr>
              <a:t>Tagore</a:t>
            </a:r>
            <a:r>
              <a:rPr lang="en-US" sz="11100" dirty="0" smtClean="0">
                <a:latin typeface="Comic Sans MS" pitchFamily="66" charset="0"/>
              </a:rPr>
              <a:t> “</a:t>
            </a:r>
            <a:r>
              <a:rPr lang="en-US" sz="11100" b="1" dirty="0" smtClean="0">
                <a:latin typeface="Comic Sans MS" pitchFamily="66" charset="0"/>
              </a:rPr>
              <a:t>All that is true and beautiful is Art”.</a:t>
            </a:r>
          </a:p>
          <a:p>
            <a:pPr algn="just" fontAlgn="base"/>
            <a:r>
              <a:rPr lang="en-IN" sz="11100" b="1" dirty="0">
                <a:solidFill>
                  <a:srgbClr val="00B0F0"/>
                </a:solidFill>
                <a:latin typeface="Comic Sans MS" pitchFamily="66" charset="0"/>
              </a:rPr>
              <a:t>Thomas </a:t>
            </a:r>
            <a:r>
              <a:rPr lang="en-IN" sz="11100" b="1" dirty="0" smtClean="0">
                <a:solidFill>
                  <a:srgbClr val="00B0F0"/>
                </a:solidFill>
                <a:latin typeface="Comic Sans MS" pitchFamily="66" charset="0"/>
              </a:rPr>
              <a:t>Merton </a:t>
            </a:r>
            <a:r>
              <a:rPr lang="en-IN" sz="11100" b="1" dirty="0" smtClean="0">
                <a:latin typeface="Comic Sans MS" pitchFamily="66" charset="0"/>
              </a:rPr>
              <a:t>“Art </a:t>
            </a:r>
            <a:r>
              <a:rPr lang="en-IN" sz="11100" b="1" dirty="0">
                <a:latin typeface="Comic Sans MS" pitchFamily="66" charset="0"/>
              </a:rPr>
              <a:t>enables us to find ourselves and lose ourselves at the same </a:t>
            </a:r>
            <a:r>
              <a:rPr lang="en-IN" sz="11100" b="1" dirty="0" smtClean="0">
                <a:latin typeface="Comic Sans MS" pitchFamily="66" charset="0"/>
              </a:rPr>
              <a:t>time”.</a:t>
            </a:r>
            <a:endParaRPr lang="en-IN" sz="11100" b="1" dirty="0">
              <a:latin typeface="Comic Sans MS" pitchFamily="66" charset="0"/>
            </a:endParaRPr>
          </a:p>
          <a:p>
            <a:pPr algn="just"/>
            <a:endParaRPr lang="en-IN" dirty="0"/>
          </a:p>
        </p:txBody>
      </p:sp>
    </p:spTree>
    <p:extLst>
      <p:ext uri="{BB962C8B-B14F-4D97-AF65-F5344CB8AC3E}">
        <p14:creationId xmlns="" xmlns:p14="http://schemas.microsoft.com/office/powerpoint/2010/main" val="4203572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rPr>
              <a:t>Definitions…</a:t>
            </a:r>
            <a:endParaRPr lang="en-US" sz="4000" b="1" dirty="0">
              <a:solidFill>
                <a:srgbClr val="FF0000"/>
              </a:solidFill>
            </a:endParaRPr>
          </a:p>
        </p:txBody>
      </p:sp>
      <p:sp>
        <p:nvSpPr>
          <p:cNvPr id="3" name="Content Placeholder 2"/>
          <p:cNvSpPr>
            <a:spLocks noGrp="1"/>
          </p:cNvSpPr>
          <p:nvPr>
            <p:ph sz="quarter" idx="1"/>
          </p:nvPr>
        </p:nvSpPr>
        <p:spPr>
          <a:xfrm>
            <a:off x="0" y="1527048"/>
            <a:ext cx="9144000" cy="4572000"/>
          </a:xfrm>
        </p:spPr>
        <p:txBody>
          <a:bodyPr/>
          <a:lstStyle/>
          <a:p>
            <a:pPr algn="just" fontAlgn="base"/>
            <a:r>
              <a:rPr lang="en-IN" sz="3200" b="1" dirty="0" smtClean="0">
                <a:solidFill>
                  <a:srgbClr val="00B0F0"/>
                </a:solidFill>
                <a:latin typeface="Comic Sans MS" pitchFamily="66" charset="0"/>
              </a:rPr>
              <a:t>Pablo Picasso </a:t>
            </a:r>
            <a:r>
              <a:rPr lang="en-IN" sz="3200" dirty="0" smtClean="0">
                <a:latin typeface="Comic Sans MS" pitchFamily="66" charset="0"/>
              </a:rPr>
              <a:t>”The purpose of art is washing the dust of daily life off our souls”.</a:t>
            </a:r>
          </a:p>
          <a:p>
            <a:pPr algn="just" fontAlgn="base"/>
            <a:r>
              <a:rPr lang="en-IN" sz="3200" b="1" dirty="0" err="1" smtClean="0">
                <a:solidFill>
                  <a:srgbClr val="00B0F0"/>
                </a:solidFill>
                <a:latin typeface="Comic Sans MS" pitchFamily="66" charset="0"/>
              </a:rPr>
              <a:t>Lucius</a:t>
            </a:r>
            <a:r>
              <a:rPr lang="en-IN" sz="3200" b="1" dirty="0" smtClean="0">
                <a:solidFill>
                  <a:srgbClr val="00B0F0"/>
                </a:solidFill>
                <a:latin typeface="Comic Sans MS" pitchFamily="66" charset="0"/>
              </a:rPr>
              <a:t> </a:t>
            </a:r>
            <a:r>
              <a:rPr lang="en-IN" sz="3200" b="1" dirty="0" err="1" smtClean="0">
                <a:solidFill>
                  <a:srgbClr val="00B0F0"/>
                </a:solidFill>
                <a:latin typeface="Comic Sans MS" pitchFamily="66" charset="0"/>
              </a:rPr>
              <a:t>Annaeus</a:t>
            </a:r>
            <a:r>
              <a:rPr lang="en-IN" sz="3200" b="1" dirty="0" smtClean="0">
                <a:solidFill>
                  <a:srgbClr val="00B0F0"/>
                </a:solidFill>
                <a:latin typeface="Comic Sans MS" pitchFamily="66" charset="0"/>
              </a:rPr>
              <a:t> Seneca</a:t>
            </a:r>
            <a:r>
              <a:rPr lang="en-IN" sz="3200" b="1" dirty="0" smtClean="0">
                <a:latin typeface="Comic Sans MS" pitchFamily="66" charset="0"/>
              </a:rPr>
              <a:t> </a:t>
            </a:r>
            <a:r>
              <a:rPr lang="en-IN" sz="3200" dirty="0" smtClean="0">
                <a:latin typeface="Comic Sans MS" pitchFamily="66" charset="0"/>
              </a:rPr>
              <a:t>“All art is but imitation of nature”.</a:t>
            </a:r>
          </a:p>
          <a:p>
            <a:pPr algn="just" fontAlgn="base"/>
            <a:r>
              <a:rPr lang="en-IN" sz="3200" b="1" dirty="0" smtClean="0">
                <a:solidFill>
                  <a:srgbClr val="00B0F0"/>
                </a:solidFill>
                <a:latin typeface="Comic Sans MS" pitchFamily="66" charset="0"/>
              </a:rPr>
              <a:t>Edgar Degas </a:t>
            </a:r>
            <a:r>
              <a:rPr lang="en-IN" sz="3200" b="1" dirty="0" smtClean="0">
                <a:latin typeface="Comic Sans MS" pitchFamily="66" charset="0"/>
              </a:rPr>
              <a:t>“Art is not what you see, but what you make others see”.</a:t>
            </a:r>
          </a:p>
          <a:p>
            <a:pPr algn="just" fontAlgn="base"/>
            <a:r>
              <a:rPr lang="en-IN" sz="3200" b="1" dirty="0" smtClean="0">
                <a:solidFill>
                  <a:srgbClr val="00B0F0"/>
                </a:solidFill>
                <a:latin typeface="Comic Sans MS" pitchFamily="66" charset="0"/>
              </a:rPr>
              <a:t>Jean Sibelius </a:t>
            </a:r>
            <a:r>
              <a:rPr lang="en-IN" sz="3200" b="1" dirty="0" smtClean="0">
                <a:latin typeface="Comic Sans MS" pitchFamily="66" charset="0"/>
              </a:rPr>
              <a:t>”Art is the signature of civilizations”.</a:t>
            </a:r>
          </a:p>
          <a:p>
            <a:pPr algn="just"/>
            <a:endParaRPr lang="en-US" sz="8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Autofit/>
          </a:bodyPr>
          <a:lstStyle/>
          <a:p>
            <a:pPr marL="274320" lvl="0" indent="-274320" fontAlgn="base">
              <a:spcBef>
                <a:spcPct val="20000"/>
              </a:spcBef>
            </a:pPr>
            <a:r>
              <a:rPr lang="en-IN" sz="3200" dirty="0" smtClean="0">
                <a:solidFill>
                  <a:srgbClr val="282828"/>
                </a:solidFill>
                <a:latin typeface="Comic Sans MS" pitchFamily="66" charset="0"/>
                <a:ea typeface="+mn-ea"/>
                <a:cs typeface="+mn-cs"/>
              </a:rPr>
              <a:t/>
            </a:r>
            <a:br>
              <a:rPr lang="en-IN" sz="3200" dirty="0" smtClean="0">
                <a:solidFill>
                  <a:srgbClr val="282828"/>
                </a:solidFill>
                <a:latin typeface="Comic Sans MS" pitchFamily="66" charset="0"/>
                <a:ea typeface="+mn-ea"/>
                <a:cs typeface="+mn-cs"/>
              </a:rPr>
            </a:br>
            <a:r>
              <a:rPr lang="en-IN" sz="3200" dirty="0">
                <a:solidFill>
                  <a:srgbClr val="282828"/>
                </a:solidFill>
                <a:latin typeface="Comic Sans MS" pitchFamily="66" charset="0"/>
                <a:ea typeface="+mn-ea"/>
                <a:cs typeface="+mn-cs"/>
              </a:rPr>
              <a:t/>
            </a:r>
            <a:br>
              <a:rPr lang="en-IN" sz="3200" dirty="0">
                <a:solidFill>
                  <a:srgbClr val="282828"/>
                </a:solidFill>
                <a:latin typeface="Comic Sans MS" pitchFamily="66" charset="0"/>
                <a:ea typeface="+mn-ea"/>
                <a:cs typeface="+mn-cs"/>
              </a:rPr>
            </a:br>
            <a:r>
              <a:rPr lang="en-IN" sz="3200" dirty="0" smtClean="0">
                <a:solidFill>
                  <a:srgbClr val="282828"/>
                </a:solidFill>
                <a:latin typeface="Comic Sans MS" pitchFamily="66" charset="0"/>
                <a:ea typeface="+mn-ea"/>
                <a:cs typeface="+mn-cs"/>
              </a:rPr>
              <a:t/>
            </a:r>
            <a:br>
              <a:rPr lang="en-IN" sz="3200" dirty="0" smtClean="0">
                <a:solidFill>
                  <a:srgbClr val="282828"/>
                </a:solidFill>
                <a:latin typeface="Comic Sans MS" pitchFamily="66" charset="0"/>
                <a:ea typeface="+mn-ea"/>
                <a:cs typeface="+mn-cs"/>
              </a:rPr>
            </a:br>
            <a:r>
              <a:rPr lang="en-IN" sz="3200" dirty="0">
                <a:solidFill>
                  <a:srgbClr val="282828"/>
                </a:solidFill>
                <a:latin typeface="Comic Sans MS" pitchFamily="66" charset="0"/>
                <a:ea typeface="+mn-ea"/>
                <a:cs typeface="+mn-cs"/>
              </a:rPr>
              <a:t/>
            </a:r>
            <a:br>
              <a:rPr lang="en-IN" sz="3200" dirty="0">
                <a:solidFill>
                  <a:srgbClr val="282828"/>
                </a:solidFill>
                <a:latin typeface="Comic Sans MS" pitchFamily="66" charset="0"/>
                <a:ea typeface="+mn-ea"/>
                <a:cs typeface="+mn-cs"/>
              </a:rPr>
            </a:br>
            <a:r>
              <a:rPr lang="en-IN" sz="3200" b="1" dirty="0" smtClean="0">
                <a:solidFill>
                  <a:srgbClr val="FF0000"/>
                </a:solidFill>
                <a:latin typeface="Comic Sans MS" pitchFamily="66" charset="0"/>
                <a:ea typeface="+mn-ea"/>
                <a:cs typeface="+mn-cs"/>
              </a:rPr>
              <a:t>Philosophy </a:t>
            </a:r>
            <a:r>
              <a:rPr lang="en-IN" sz="3200" b="1" dirty="0">
                <a:solidFill>
                  <a:srgbClr val="FF0000"/>
                </a:solidFill>
                <a:latin typeface="Comic Sans MS" pitchFamily="66" charset="0"/>
                <a:ea typeface="+mn-ea"/>
                <a:cs typeface="+mn-cs"/>
              </a:rPr>
              <a:t>of Art</a:t>
            </a:r>
            <a:r>
              <a:rPr lang="en-IN" sz="3200" b="1" dirty="0">
                <a:solidFill>
                  <a:srgbClr val="282828"/>
                </a:solidFill>
                <a:latin typeface="Comic Sans MS" pitchFamily="66" charset="0"/>
                <a:ea typeface="+mn-ea"/>
                <a:cs typeface="+mn-cs"/>
              </a:rPr>
              <a:t/>
            </a:r>
            <a:br>
              <a:rPr lang="en-IN" sz="3200" b="1" dirty="0">
                <a:solidFill>
                  <a:srgbClr val="282828"/>
                </a:solidFill>
                <a:latin typeface="Comic Sans MS" pitchFamily="66" charset="0"/>
                <a:ea typeface="+mn-ea"/>
                <a:cs typeface="+mn-cs"/>
              </a:rPr>
            </a:br>
            <a:endParaRPr lang="en-IN" sz="3600" dirty="0">
              <a:latin typeface="Comic Sans MS" pitchFamily="66" charset="0"/>
            </a:endParaRPr>
          </a:p>
        </p:txBody>
      </p:sp>
      <p:sp>
        <p:nvSpPr>
          <p:cNvPr id="3" name="Content Placeholder 2"/>
          <p:cNvSpPr>
            <a:spLocks noGrp="1"/>
          </p:cNvSpPr>
          <p:nvPr>
            <p:ph sz="quarter" idx="1"/>
          </p:nvPr>
        </p:nvSpPr>
        <p:spPr>
          <a:xfrm>
            <a:off x="179512" y="692696"/>
            <a:ext cx="8784976" cy="5904656"/>
          </a:xfrm>
        </p:spPr>
        <p:txBody>
          <a:bodyPr>
            <a:normAutofit lnSpcReduction="10000"/>
          </a:bodyPr>
          <a:lstStyle/>
          <a:p>
            <a:pPr marL="0" indent="0" algn="just" fontAlgn="base">
              <a:buNone/>
            </a:pPr>
            <a:r>
              <a:rPr lang="en-IN" sz="2000" dirty="0">
                <a:latin typeface="Comic Sans MS" pitchFamily="66" charset="0"/>
              </a:rPr>
              <a:t>The definition of art has been </a:t>
            </a:r>
            <a:r>
              <a:rPr lang="en-IN" sz="2000" dirty="0" smtClean="0">
                <a:latin typeface="Comic Sans MS" pitchFamily="66" charset="0"/>
              </a:rPr>
              <a:t>debated for centuries</a:t>
            </a:r>
            <a:r>
              <a:rPr lang="en-IN" sz="2000" dirty="0">
                <a:latin typeface="Comic Sans MS" pitchFamily="66" charset="0"/>
              </a:rPr>
              <a:t> among philosophers. The definition of art has generally fallen into </a:t>
            </a:r>
            <a:r>
              <a:rPr lang="en-IN" sz="2000" dirty="0" smtClean="0">
                <a:latin typeface="Comic Sans MS" pitchFamily="66" charset="0"/>
              </a:rPr>
              <a:t>3 Categories : </a:t>
            </a:r>
            <a:r>
              <a:rPr lang="en-IN" sz="2000" b="1" dirty="0" smtClean="0">
                <a:solidFill>
                  <a:srgbClr val="FF0000"/>
                </a:solidFill>
                <a:latin typeface="Comic Sans MS" pitchFamily="66" charset="0"/>
              </a:rPr>
              <a:t>Representation</a:t>
            </a:r>
            <a:r>
              <a:rPr lang="en-IN" sz="2000" b="1" dirty="0">
                <a:solidFill>
                  <a:srgbClr val="FF0000"/>
                </a:solidFill>
                <a:latin typeface="Comic Sans MS" pitchFamily="66" charset="0"/>
              </a:rPr>
              <a:t>, </a:t>
            </a:r>
            <a:r>
              <a:rPr lang="en-IN" sz="2000" b="1" dirty="0" smtClean="0">
                <a:solidFill>
                  <a:srgbClr val="FF0000"/>
                </a:solidFill>
                <a:latin typeface="Comic Sans MS" pitchFamily="66" charset="0"/>
              </a:rPr>
              <a:t>Expression </a:t>
            </a:r>
            <a:r>
              <a:rPr lang="en-IN" sz="2000" b="1" dirty="0">
                <a:solidFill>
                  <a:srgbClr val="FF0000"/>
                </a:solidFill>
                <a:latin typeface="Comic Sans MS" pitchFamily="66" charset="0"/>
              </a:rPr>
              <a:t>and </a:t>
            </a:r>
            <a:r>
              <a:rPr lang="en-IN" sz="2000" b="1" dirty="0" smtClean="0">
                <a:solidFill>
                  <a:srgbClr val="FF0000"/>
                </a:solidFill>
                <a:latin typeface="Comic Sans MS" pitchFamily="66" charset="0"/>
              </a:rPr>
              <a:t>Form.</a:t>
            </a:r>
          </a:p>
          <a:p>
            <a:pPr marL="0" indent="0" algn="just" fontAlgn="base">
              <a:buNone/>
            </a:pPr>
            <a:endParaRPr lang="en-IN" sz="1800" b="1" dirty="0">
              <a:latin typeface="Comic Sans MS" pitchFamily="66" charset="0"/>
            </a:endParaRPr>
          </a:p>
          <a:p>
            <a:pPr marL="342900" indent="-342900" algn="just" fontAlgn="base">
              <a:buFont typeface="+mj-lt"/>
              <a:buAutoNum type="arabicPeriod"/>
            </a:pPr>
            <a:r>
              <a:rPr lang="en-IN" sz="2100" b="1" dirty="0">
                <a:solidFill>
                  <a:srgbClr val="0070C0"/>
                </a:solidFill>
                <a:latin typeface="Comic Sans MS" pitchFamily="66" charset="0"/>
              </a:rPr>
              <a:t>Art as Representation or </a:t>
            </a:r>
            <a:r>
              <a:rPr lang="en-IN" sz="2100" b="1" dirty="0" smtClean="0">
                <a:solidFill>
                  <a:srgbClr val="0070C0"/>
                </a:solidFill>
                <a:latin typeface="Comic Sans MS" pitchFamily="66" charset="0"/>
              </a:rPr>
              <a:t>Mimesis</a:t>
            </a:r>
            <a:r>
              <a:rPr lang="en-IN" sz="2100" b="1" dirty="0" smtClean="0">
                <a:latin typeface="Comic Sans MS" pitchFamily="66" charset="0"/>
              </a:rPr>
              <a:t>: Plato </a:t>
            </a:r>
            <a:r>
              <a:rPr lang="en-IN" sz="2100" dirty="0">
                <a:latin typeface="Comic Sans MS" pitchFamily="66" charset="0"/>
              </a:rPr>
              <a:t> first developed the idea of art as “mimesis,” which, in Greek, </a:t>
            </a:r>
            <a:r>
              <a:rPr lang="en-IN" sz="2100" b="1" dirty="0">
                <a:latin typeface="Comic Sans MS" pitchFamily="66" charset="0"/>
              </a:rPr>
              <a:t>means copying or imitation</a:t>
            </a:r>
            <a:r>
              <a:rPr lang="en-IN" sz="2100" dirty="0">
                <a:latin typeface="Comic Sans MS" pitchFamily="66" charset="0"/>
              </a:rPr>
              <a:t>. For this reason, the primary meaning of art was, for centuries, defined as </a:t>
            </a:r>
            <a:r>
              <a:rPr lang="en-IN" sz="2100" b="1" dirty="0">
                <a:latin typeface="Comic Sans MS" pitchFamily="66" charset="0"/>
              </a:rPr>
              <a:t>the representation or replication of something that is beautiful or meaningful</a:t>
            </a:r>
            <a:r>
              <a:rPr lang="en-IN" sz="2100" b="1" dirty="0" smtClean="0">
                <a:latin typeface="Comic Sans MS" pitchFamily="66" charset="0"/>
              </a:rPr>
              <a:t>.</a:t>
            </a:r>
            <a:r>
              <a:rPr lang="en-IN" sz="2100" dirty="0">
                <a:latin typeface="Comic Sans MS" pitchFamily="66" charset="0"/>
              </a:rPr>
              <a:t> While representational art still exists today, it is no longer the only measure of value</a:t>
            </a:r>
            <a:r>
              <a:rPr lang="en-IN" sz="2100" dirty="0" smtClean="0">
                <a:latin typeface="Comic Sans MS" pitchFamily="66" charset="0"/>
              </a:rPr>
              <a:t>.</a:t>
            </a:r>
          </a:p>
          <a:p>
            <a:pPr marL="342900" indent="-342900" algn="just" fontAlgn="base">
              <a:buFont typeface="+mj-lt"/>
              <a:buAutoNum type="arabicPeriod"/>
            </a:pPr>
            <a:r>
              <a:rPr lang="en-IN" sz="2100" b="1" dirty="0">
                <a:solidFill>
                  <a:srgbClr val="0070C0"/>
                </a:solidFill>
                <a:latin typeface="Comic Sans MS" pitchFamily="66" charset="0"/>
              </a:rPr>
              <a:t>Art as Expression of Emotional </a:t>
            </a:r>
            <a:r>
              <a:rPr lang="en-IN" sz="2100" b="1" dirty="0" smtClean="0">
                <a:solidFill>
                  <a:srgbClr val="0070C0"/>
                </a:solidFill>
                <a:latin typeface="Comic Sans MS" pitchFamily="66" charset="0"/>
              </a:rPr>
              <a:t>Content</a:t>
            </a:r>
            <a:r>
              <a:rPr lang="en-IN" sz="2100" b="1" dirty="0" smtClean="0">
                <a:latin typeface="Comic Sans MS" pitchFamily="66" charset="0"/>
              </a:rPr>
              <a:t>:</a:t>
            </a:r>
            <a:r>
              <a:rPr lang="en-IN" sz="2100" b="1" dirty="0">
                <a:latin typeface="Comic Sans MS" pitchFamily="66" charset="0"/>
              </a:rPr>
              <a:t> </a:t>
            </a:r>
            <a:r>
              <a:rPr lang="en-IN" sz="2100" dirty="0">
                <a:latin typeface="Comic Sans MS" pitchFamily="66" charset="0"/>
              </a:rPr>
              <a:t>Expression became important during the Romantic movement with artwork </a:t>
            </a:r>
            <a:r>
              <a:rPr lang="en-IN" sz="2100" b="1" dirty="0">
                <a:latin typeface="Comic Sans MS" pitchFamily="66" charset="0"/>
              </a:rPr>
              <a:t>expressing a definite feeling, as in the sublime or dramatic.</a:t>
            </a:r>
            <a:r>
              <a:rPr lang="en-IN" sz="2100" dirty="0">
                <a:latin typeface="Comic Sans MS" pitchFamily="66" charset="0"/>
              </a:rPr>
              <a:t> Audience response was important, for the </a:t>
            </a:r>
            <a:r>
              <a:rPr lang="en-IN" sz="2100" b="1" dirty="0">
                <a:latin typeface="Comic Sans MS" pitchFamily="66" charset="0"/>
              </a:rPr>
              <a:t>artwork was intended to evoke an emotional response</a:t>
            </a:r>
            <a:r>
              <a:rPr lang="en-IN" sz="2100" dirty="0">
                <a:latin typeface="Comic Sans MS" pitchFamily="66" charset="0"/>
              </a:rPr>
              <a:t>. </a:t>
            </a:r>
            <a:r>
              <a:rPr lang="en-IN" sz="2100" b="1" dirty="0">
                <a:latin typeface="Comic Sans MS" pitchFamily="66" charset="0"/>
              </a:rPr>
              <a:t>This definition holds true today, as artists look to connect with and evoke responses from their viewers</a:t>
            </a:r>
            <a:r>
              <a:rPr lang="en-IN" sz="2100" b="1" dirty="0" smtClean="0">
                <a:latin typeface="Comic Sans MS" pitchFamily="66" charset="0"/>
              </a:rPr>
              <a:t>.</a:t>
            </a:r>
          </a:p>
          <a:p>
            <a:pPr marL="0" indent="0" algn="just" fontAlgn="base">
              <a:buNone/>
            </a:pPr>
            <a:endParaRPr lang="en-IN" sz="1800" dirty="0">
              <a:solidFill>
                <a:srgbClr val="282828"/>
              </a:solidFill>
            </a:endParaRPr>
          </a:p>
          <a:p>
            <a:endParaRPr lang="en-IN" dirty="0"/>
          </a:p>
        </p:txBody>
      </p:sp>
    </p:spTree>
    <p:extLst>
      <p:ext uri="{BB962C8B-B14F-4D97-AF65-F5344CB8AC3E}">
        <p14:creationId xmlns="" xmlns:p14="http://schemas.microsoft.com/office/powerpoint/2010/main" val="3761955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342900" indent="-342900" algn="just" fontAlgn="base">
              <a:buNone/>
            </a:pPr>
            <a:r>
              <a:rPr lang="en-IN" sz="2800" b="1" dirty="0" smtClean="0">
                <a:solidFill>
                  <a:srgbClr val="0070C0"/>
                </a:solidFill>
                <a:latin typeface="Comic Sans MS" pitchFamily="66" charset="0"/>
              </a:rPr>
              <a:t>3. Art as Form</a:t>
            </a:r>
            <a:r>
              <a:rPr lang="en-IN" sz="2800" b="1" dirty="0" smtClean="0">
                <a:latin typeface="Comic Sans MS" pitchFamily="66" charset="0"/>
              </a:rPr>
              <a:t>: </a:t>
            </a:r>
            <a:r>
              <a:rPr lang="en-IN" sz="2800" dirty="0" smtClean="0">
                <a:latin typeface="Comic Sans MS" pitchFamily="66" charset="0"/>
              </a:rPr>
              <a:t>It says that art should not have a concept but </a:t>
            </a:r>
            <a:r>
              <a:rPr lang="en-IN" sz="2800" b="1" dirty="0" smtClean="0">
                <a:latin typeface="Comic Sans MS" pitchFamily="66" charset="0"/>
              </a:rPr>
              <a:t>should be judged only on its formal qualities</a:t>
            </a:r>
            <a:r>
              <a:rPr lang="en-IN" sz="2800" dirty="0" smtClean="0">
                <a:latin typeface="Comic Sans MS" pitchFamily="66" charset="0"/>
              </a:rPr>
              <a:t> .</a:t>
            </a:r>
          </a:p>
          <a:p>
            <a:pPr marL="0" indent="0" algn="just" fontAlgn="base">
              <a:buNone/>
            </a:pPr>
            <a:endParaRPr lang="en-IN" sz="2800" dirty="0" smtClean="0">
              <a:latin typeface="Comic Sans MS" pitchFamily="66" charset="0"/>
            </a:endParaRPr>
          </a:p>
          <a:p>
            <a:pPr marL="0" indent="0" algn="just" fontAlgn="base">
              <a:buNone/>
            </a:pPr>
            <a:r>
              <a:rPr lang="en-IN" sz="2800" dirty="0" smtClean="0">
                <a:latin typeface="Comic Sans MS" pitchFamily="66" charset="0"/>
              </a:rPr>
              <a:t>Today, all three modes of definition come into play in determining what is art, and its value, depending on the artwork being assessed.</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Grp="1" noChangeAspect="1" noChangeArrowheads="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95237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457200"/>
          </a:xfrm>
        </p:spPr>
        <p:txBody>
          <a:bodyPr>
            <a:normAutofit fontScale="90000"/>
          </a:bodyPr>
          <a:lstStyle/>
          <a:p>
            <a:r>
              <a:rPr lang="en-US" sz="3600" b="1" dirty="0" smtClean="0">
                <a:solidFill>
                  <a:srgbClr val="FF0000"/>
                </a:solidFill>
                <a:latin typeface="Comic Sans MS" pitchFamily="66" charset="0"/>
              </a:rPr>
              <a:t>Art …. </a:t>
            </a:r>
            <a:endParaRPr lang="en-IN" sz="3600" b="1" dirty="0">
              <a:solidFill>
                <a:srgbClr val="FF0000"/>
              </a:solidFill>
              <a:latin typeface="Comic Sans MS" pitchFamily="66" charset="0"/>
            </a:endParaRPr>
          </a:p>
        </p:txBody>
      </p:sp>
      <p:sp>
        <p:nvSpPr>
          <p:cNvPr id="3" name="Content Placeholder 2"/>
          <p:cNvSpPr>
            <a:spLocks noGrp="1"/>
          </p:cNvSpPr>
          <p:nvPr>
            <p:ph sz="quarter" idx="1"/>
          </p:nvPr>
        </p:nvSpPr>
        <p:spPr>
          <a:xfrm>
            <a:off x="301752" y="1024967"/>
            <a:ext cx="8503920" cy="5074081"/>
          </a:xfrm>
        </p:spPr>
        <p:txBody>
          <a:bodyPr/>
          <a:lstStyle/>
          <a:p>
            <a:pPr marL="0" indent="0">
              <a:buNone/>
            </a:pPr>
            <a:endParaRPr lang="en-IN" dirty="0"/>
          </a:p>
        </p:txBody>
      </p:sp>
      <p:grpSp>
        <p:nvGrpSpPr>
          <p:cNvPr id="4" name="Group 3"/>
          <p:cNvGrpSpPr/>
          <p:nvPr/>
        </p:nvGrpSpPr>
        <p:grpSpPr>
          <a:xfrm>
            <a:off x="3964555" y="2900809"/>
            <a:ext cx="1254776" cy="1196799"/>
            <a:chOff x="3663673" y="1757809"/>
            <a:chExt cx="1254776" cy="1196799"/>
          </a:xfrm>
        </p:grpSpPr>
        <p:sp>
          <p:nvSpPr>
            <p:cNvPr id="59" name="Oval 58"/>
            <p:cNvSpPr/>
            <p:nvPr/>
          </p:nvSpPr>
          <p:spPr>
            <a:xfrm>
              <a:off x="3663673" y="1757809"/>
              <a:ext cx="1254776" cy="11967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0" name="Oval 4"/>
            <p:cNvSpPr/>
            <p:nvPr/>
          </p:nvSpPr>
          <p:spPr>
            <a:xfrm>
              <a:off x="3847431" y="1933076"/>
              <a:ext cx="887260" cy="846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smtClean="0"/>
                <a:t>Art</a:t>
              </a:r>
              <a:endParaRPr lang="en-IN" sz="1000" kern="1200" dirty="0">
                <a:latin typeface="Comic Sans MS" pitchFamily="66" charset="0"/>
              </a:endParaRPr>
            </a:p>
          </p:txBody>
        </p:sp>
      </p:grpSp>
      <p:grpSp>
        <p:nvGrpSpPr>
          <p:cNvPr id="5" name="Group 4"/>
          <p:cNvGrpSpPr/>
          <p:nvPr/>
        </p:nvGrpSpPr>
        <p:grpSpPr>
          <a:xfrm>
            <a:off x="4576228" y="2272215"/>
            <a:ext cx="31429" cy="628593"/>
            <a:chOff x="4275346" y="1129215"/>
            <a:chExt cx="31429" cy="628593"/>
          </a:xfrm>
        </p:grpSpPr>
        <p:sp>
          <p:nvSpPr>
            <p:cNvPr id="57" name="Straight Connector 5"/>
            <p:cNvSpPr/>
            <p:nvPr/>
          </p:nvSpPr>
          <p:spPr>
            <a:xfrm rot="16200000">
              <a:off x="3976764" y="1433207"/>
              <a:ext cx="628593" cy="20610"/>
            </a:xfrm>
            <a:custGeom>
              <a:avLst/>
              <a:gdLst/>
              <a:ahLst/>
              <a:cxnLst/>
              <a:rect l="0" t="0" r="0" b="0"/>
              <a:pathLst>
                <a:path>
                  <a:moveTo>
                    <a:pt x="0" y="10305"/>
                  </a:moveTo>
                  <a:lnTo>
                    <a:pt x="628593"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8" name="Straight Connector 6"/>
            <p:cNvSpPr/>
            <p:nvPr/>
          </p:nvSpPr>
          <p:spPr>
            <a:xfrm rot="16200000">
              <a:off x="4275346" y="1427798"/>
              <a:ext cx="31429" cy="3142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6" name="Group 5"/>
          <p:cNvGrpSpPr/>
          <p:nvPr/>
        </p:nvGrpSpPr>
        <p:grpSpPr>
          <a:xfrm>
            <a:off x="3964555" y="1024967"/>
            <a:ext cx="1327525" cy="1247249"/>
            <a:chOff x="3663673" y="-118033"/>
            <a:chExt cx="1254776" cy="1247249"/>
          </a:xfrm>
        </p:grpSpPr>
        <p:sp>
          <p:nvSpPr>
            <p:cNvPr id="55" name="Oval 54"/>
            <p:cNvSpPr/>
            <p:nvPr/>
          </p:nvSpPr>
          <p:spPr>
            <a:xfrm>
              <a:off x="3663673" y="-118033"/>
              <a:ext cx="1254776" cy="124724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8"/>
            <p:cNvSpPr/>
            <p:nvPr/>
          </p:nvSpPr>
          <p:spPr>
            <a:xfrm>
              <a:off x="3847431" y="64622"/>
              <a:ext cx="887260" cy="8819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Expression of ideas, thoughts</a:t>
              </a:r>
              <a:endParaRPr lang="en-IN" sz="1400" b="1" kern="1200" dirty="0">
                <a:latin typeface="Comic Sans MS" pitchFamily="66" charset="0"/>
              </a:endParaRPr>
            </a:p>
          </p:txBody>
        </p:sp>
      </p:grpSp>
      <p:grpSp>
        <p:nvGrpSpPr>
          <p:cNvPr id="7" name="Group 6"/>
          <p:cNvGrpSpPr/>
          <p:nvPr/>
        </p:nvGrpSpPr>
        <p:grpSpPr>
          <a:xfrm>
            <a:off x="5183625" y="2437189"/>
            <a:ext cx="33681" cy="673622"/>
            <a:chOff x="4882743" y="1294189"/>
            <a:chExt cx="33681" cy="673622"/>
          </a:xfrm>
        </p:grpSpPr>
        <p:sp>
          <p:nvSpPr>
            <p:cNvPr id="53" name="Straight Connector 9"/>
            <p:cNvSpPr/>
            <p:nvPr/>
          </p:nvSpPr>
          <p:spPr>
            <a:xfrm rot="18600000">
              <a:off x="4562773" y="1620695"/>
              <a:ext cx="673622" cy="20610"/>
            </a:xfrm>
            <a:custGeom>
              <a:avLst/>
              <a:gdLst/>
              <a:ahLst/>
              <a:cxnLst/>
              <a:rect l="0" t="0" r="0" b="0"/>
              <a:pathLst>
                <a:path>
                  <a:moveTo>
                    <a:pt x="0" y="10305"/>
                  </a:moveTo>
                  <a:lnTo>
                    <a:pt x="673622"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4" name="Straight Connector 10"/>
            <p:cNvSpPr/>
            <p:nvPr/>
          </p:nvSpPr>
          <p:spPr>
            <a:xfrm rot="18600000">
              <a:off x="4882743" y="1614159"/>
              <a:ext cx="33681" cy="3368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8" name="Group 7"/>
          <p:cNvGrpSpPr/>
          <p:nvPr/>
        </p:nvGrpSpPr>
        <p:grpSpPr>
          <a:xfrm>
            <a:off x="5191536" y="1529022"/>
            <a:ext cx="1396688" cy="1105062"/>
            <a:chOff x="4890654" y="386022"/>
            <a:chExt cx="1179924" cy="1105062"/>
          </a:xfrm>
        </p:grpSpPr>
        <p:sp>
          <p:nvSpPr>
            <p:cNvPr id="51" name="Oval 50"/>
            <p:cNvSpPr/>
            <p:nvPr/>
          </p:nvSpPr>
          <p:spPr>
            <a:xfrm>
              <a:off x="4890654" y="386022"/>
              <a:ext cx="1179924" cy="110506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2" name="Oval 12"/>
            <p:cNvSpPr/>
            <p:nvPr/>
          </p:nvSpPr>
          <p:spPr>
            <a:xfrm>
              <a:off x="5063450" y="547855"/>
              <a:ext cx="834332" cy="7813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Reminds us about values</a:t>
              </a:r>
              <a:endParaRPr lang="en-IN" sz="1400" b="1" kern="1200" dirty="0">
                <a:latin typeface="Comic Sans MS" pitchFamily="66" charset="0"/>
              </a:endParaRPr>
            </a:p>
          </p:txBody>
        </p:sp>
      </p:grpSp>
      <p:grpSp>
        <p:nvGrpSpPr>
          <p:cNvPr id="9" name="Group 8"/>
          <p:cNvGrpSpPr/>
          <p:nvPr/>
        </p:nvGrpSpPr>
        <p:grpSpPr>
          <a:xfrm>
            <a:off x="5203891" y="3317013"/>
            <a:ext cx="656509" cy="32825"/>
            <a:chOff x="4903009" y="2174013"/>
            <a:chExt cx="656509" cy="32825"/>
          </a:xfrm>
        </p:grpSpPr>
        <p:sp>
          <p:nvSpPr>
            <p:cNvPr id="49" name="Straight Connector 13"/>
            <p:cNvSpPr/>
            <p:nvPr/>
          </p:nvSpPr>
          <p:spPr>
            <a:xfrm rot="21000000">
              <a:off x="4903009" y="2180121"/>
              <a:ext cx="656509" cy="20610"/>
            </a:xfrm>
            <a:custGeom>
              <a:avLst/>
              <a:gdLst/>
              <a:ahLst/>
              <a:cxnLst/>
              <a:rect l="0" t="0" r="0" b="0"/>
              <a:pathLst>
                <a:path>
                  <a:moveTo>
                    <a:pt x="0" y="10305"/>
                  </a:moveTo>
                  <a:lnTo>
                    <a:pt x="656509"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0" name="Straight Connector 14"/>
            <p:cNvSpPr/>
            <p:nvPr/>
          </p:nvSpPr>
          <p:spPr>
            <a:xfrm rot="21000000">
              <a:off x="5214851" y="2174013"/>
              <a:ext cx="32825" cy="3282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0" name="Group 9"/>
          <p:cNvGrpSpPr/>
          <p:nvPr/>
        </p:nvGrpSpPr>
        <p:grpSpPr>
          <a:xfrm>
            <a:off x="5846822" y="2609143"/>
            <a:ext cx="1389474" cy="1137420"/>
            <a:chOff x="5545940" y="1466143"/>
            <a:chExt cx="1135248" cy="1137420"/>
          </a:xfrm>
        </p:grpSpPr>
        <p:sp>
          <p:nvSpPr>
            <p:cNvPr id="47" name="Oval 46"/>
            <p:cNvSpPr/>
            <p:nvPr/>
          </p:nvSpPr>
          <p:spPr>
            <a:xfrm>
              <a:off x="5545940" y="1466143"/>
              <a:ext cx="1135248" cy="113742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16"/>
            <p:cNvSpPr/>
            <p:nvPr/>
          </p:nvSpPr>
          <p:spPr>
            <a:xfrm>
              <a:off x="5712193" y="1632714"/>
              <a:ext cx="802742" cy="8042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Mirror of society</a:t>
              </a:r>
              <a:endParaRPr lang="en-IN" sz="1400" b="1" kern="1200" dirty="0">
                <a:latin typeface="Comic Sans MS" pitchFamily="66" charset="0"/>
              </a:endParaRPr>
            </a:p>
          </p:txBody>
        </p:sp>
      </p:grpSp>
      <p:grpSp>
        <p:nvGrpSpPr>
          <p:cNvPr id="11" name="Group 10"/>
          <p:cNvGrpSpPr/>
          <p:nvPr/>
        </p:nvGrpSpPr>
        <p:grpSpPr>
          <a:xfrm>
            <a:off x="5088212" y="3944943"/>
            <a:ext cx="603821" cy="30191"/>
            <a:chOff x="4787330" y="2801943"/>
            <a:chExt cx="603821" cy="30191"/>
          </a:xfrm>
        </p:grpSpPr>
        <p:sp>
          <p:nvSpPr>
            <p:cNvPr id="45" name="Straight Connector 17"/>
            <p:cNvSpPr/>
            <p:nvPr/>
          </p:nvSpPr>
          <p:spPr>
            <a:xfrm rot="1800000">
              <a:off x="4787330" y="2806733"/>
              <a:ext cx="603821" cy="20610"/>
            </a:xfrm>
            <a:custGeom>
              <a:avLst/>
              <a:gdLst/>
              <a:ahLst/>
              <a:cxnLst/>
              <a:rect l="0" t="0" r="0" b="0"/>
              <a:pathLst>
                <a:path>
                  <a:moveTo>
                    <a:pt x="0" y="10305"/>
                  </a:moveTo>
                  <a:lnTo>
                    <a:pt x="603821"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6" name="Straight Connector 18"/>
            <p:cNvSpPr/>
            <p:nvPr/>
          </p:nvSpPr>
          <p:spPr>
            <a:xfrm rot="1800000">
              <a:off x="5074145" y="2801943"/>
              <a:ext cx="30191" cy="301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2" name="Group 11"/>
          <p:cNvGrpSpPr/>
          <p:nvPr/>
        </p:nvGrpSpPr>
        <p:grpSpPr>
          <a:xfrm>
            <a:off x="5554110" y="3833281"/>
            <a:ext cx="1427959" cy="1182475"/>
            <a:chOff x="5253229" y="2690281"/>
            <a:chExt cx="1281028" cy="1182475"/>
          </a:xfrm>
        </p:grpSpPr>
        <p:sp>
          <p:nvSpPr>
            <p:cNvPr id="43" name="Oval 42"/>
            <p:cNvSpPr/>
            <p:nvPr/>
          </p:nvSpPr>
          <p:spPr>
            <a:xfrm>
              <a:off x="5253229" y="2690281"/>
              <a:ext cx="1281028" cy="118247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Oval 20"/>
            <p:cNvSpPr/>
            <p:nvPr/>
          </p:nvSpPr>
          <p:spPr>
            <a:xfrm>
              <a:off x="5440831" y="2863450"/>
              <a:ext cx="905824" cy="8361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Make us realize our passion and expressions</a:t>
              </a:r>
              <a:endParaRPr lang="en-IN" sz="1400" b="1" kern="1200" dirty="0">
                <a:latin typeface="Comic Sans MS" pitchFamily="66" charset="0"/>
              </a:endParaRPr>
            </a:p>
          </p:txBody>
        </p:sp>
      </p:grpSp>
      <p:grpSp>
        <p:nvGrpSpPr>
          <p:cNvPr id="13" name="Group 12"/>
          <p:cNvGrpSpPr/>
          <p:nvPr/>
        </p:nvGrpSpPr>
        <p:grpSpPr>
          <a:xfrm>
            <a:off x="4900192" y="4043347"/>
            <a:ext cx="35098" cy="701970"/>
            <a:chOff x="4599310" y="2900347"/>
            <a:chExt cx="35098" cy="701970"/>
          </a:xfrm>
        </p:grpSpPr>
        <p:sp>
          <p:nvSpPr>
            <p:cNvPr id="41" name="Straight Connector 21"/>
            <p:cNvSpPr/>
            <p:nvPr/>
          </p:nvSpPr>
          <p:spPr>
            <a:xfrm rot="4200000">
              <a:off x="4265874" y="3241027"/>
              <a:ext cx="701970" cy="20610"/>
            </a:xfrm>
            <a:custGeom>
              <a:avLst/>
              <a:gdLst/>
              <a:ahLst/>
              <a:cxnLst/>
              <a:rect l="0" t="0" r="0" b="0"/>
              <a:pathLst>
                <a:path>
                  <a:moveTo>
                    <a:pt x="0" y="10305"/>
                  </a:moveTo>
                  <a:lnTo>
                    <a:pt x="701970"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2" name="Straight Connector 22"/>
            <p:cNvSpPr/>
            <p:nvPr/>
          </p:nvSpPr>
          <p:spPr>
            <a:xfrm rot="4200000">
              <a:off x="4599310" y="3233783"/>
              <a:ext cx="35098" cy="350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4" name="Group 13"/>
          <p:cNvGrpSpPr/>
          <p:nvPr/>
        </p:nvGrpSpPr>
        <p:grpSpPr>
          <a:xfrm>
            <a:off x="4622758" y="4697376"/>
            <a:ext cx="1317394" cy="1251904"/>
            <a:chOff x="4321876" y="3554376"/>
            <a:chExt cx="1204268" cy="1081692"/>
          </a:xfrm>
        </p:grpSpPr>
        <p:sp>
          <p:nvSpPr>
            <p:cNvPr id="39" name="Oval 38"/>
            <p:cNvSpPr/>
            <p:nvPr/>
          </p:nvSpPr>
          <p:spPr>
            <a:xfrm>
              <a:off x="4321876" y="3554376"/>
              <a:ext cx="1204268" cy="108169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Oval 24"/>
            <p:cNvSpPr/>
            <p:nvPr/>
          </p:nvSpPr>
          <p:spPr>
            <a:xfrm>
              <a:off x="4498237" y="3712786"/>
              <a:ext cx="851546" cy="7648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Moves people to think, act  or  to feel </a:t>
              </a:r>
              <a:endParaRPr lang="en-IN" sz="1400" b="1" kern="1200" dirty="0">
                <a:latin typeface="Comic Sans MS" pitchFamily="66" charset="0"/>
              </a:endParaRPr>
            </a:p>
          </p:txBody>
        </p:sp>
      </p:grpSp>
      <p:grpSp>
        <p:nvGrpSpPr>
          <p:cNvPr id="15" name="Group 14"/>
          <p:cNvGrpSpPr/>
          <p:nvPr/>
        </p:nvGrpSpPr>
        <p:grpSpPr>
          <a:xfrm>
            <a:off x="4258968" y="4044942"/>
            <a:ext cx="32452" cy="649053"/>
            <a:chOff x="3958086" y="2901942"/>
            <a:chExt cx="32452" cy="649053"/>
          </a:xfrm>
        </p:grpSpPr>
        <p:sp>
          <p:nvSpPr>
            <p:cNvPr id="37" name="Straight Connector 25"/>
            <p:cNvSpPr/>
            <p:nvPr/>
          </p:nvSpPr>
          <p:spPr>
            <a:xfrm rot="6600000">
              <a:off x="3649786" y="3216164"/>
              <a:ext cx="649053" cy="20610"/>
            </a:xfrm>
            <a:custGeom>
              <a:avLst/>
              <a:gdLst/>
              <a:ahLst/>
              <a:cxnLst/>
              <a:rect l="0" t="0" r="0" b="0"/>
              <a:pathLst>
                <a:path>
                  <a:moveTo>
                    <a:pt x="0" y="10305"/>
                  </a:moveTo>
                  <a:lnTo>
                    <a:pt x="649053"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8" name="Straight Connector 26"/>
            <p:cNvSpPr/>
            <p:nvPr/>
          </p:nvSpPr>
          <p:spPr>
            <a:xfrm rot="17400000">
              <a:off x="3958086" y="3210243"/>
              <a:ext cx="32452" cy="324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6" name="Group 15"/>
          <p:cNvGrpSpPr/>
          <p:nvPr/>
        </p:nvGrpSpPr>
        <p:grpSpPr>
          <a:xfrm>
            <a:off x="3237198" y="4643410"/>
            <a:ext cx="1365693" cy="1189622"/>
            <a:chOff x="3014214" y="3500410"/>
            <a:chExt cx="1287796" cy="1189622"/>
          </a:xfrm>
        </p:grpSpPr>
        <p:sp>
          <p:nvSpPr>
            <p:cNvPr id="35" name="Oval 34"/>
            <p:cNvSpPr/>
            <p:nvPr/>
          </p:nvSpPr>
          <p:spPr>
            <a:xfrm>
              <a:off x="3014214" y="3500410"/>
              <a:ext cx="1287796" cy="118962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Oval 28"/>
            <p:cNvSpPr/>
            <p:nvPr/>
          </p:nvSpPr>
          <p:spPr>
            <a:xfrm>
              <a:off x="3202807" y="3674626"/>
              <a:ext cx="910610" cy="8411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Painting/ Sculpture (in visual form) </a:t>
              </a:r>
              <a:endParaRPr lang="en-IN" sz="1400" b="1" kern="1200" dirty="0">
                <a:latin typeface="Comic Sans MS" pitchFamily="66" charset="0"/>
              </a:endParaRPr>
            </a:p>
          </p:txBody>
        </p:sp>
      </p:grpSp>
      <p:grpSp>
        <p:nvGrpSpPr>
          <p:cNvPr id="17" name="Group 16"/>
          <p:cNvGrpSpPr/>
          <p:nvPr/>
        </p:nvGrpSpPr>
        <p:grpSpPr>
          <a:xfrm>
            <a:off x="3474021" y="3949243"/>
            <a:ext cx="622933" cy="31146"/>
            <a:chOff x="3173139" y="2806243"/>
            <a:chExt cx="622933" cy="31146"/>
          </a:xfrm>
        </p:grpSpPr>
        <p:sp>
          <p:nvSpPr>
            <p:cNvPr id="33" name="Straight Connector 29"/>
            <p:cNvSpPr/>
            <p:nvPr/>
          </p:nvSpPr>
          <p:spPr>
            <a:xfrm rot="9000000">
              <a:off x="3173139" y="2811511"/>
              <a:ext cx="622933" cy="20610"/>
            </a:xfrm>
            <a:custGeom>
              <a:avLst/>
              <a:gdLst/>
              <a:ahLst/>
              <a:cxnLst/>
              <a:rect l="0" t="0" r="0" b="0"/>
              <a:pathLst>
                <a:path>
                  <a:moveTo>
                    <a:pt x="0" y="10305"/>
                  </a:moveTo>
                  <a:lnTo>
                    <a:pt x="622933"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Straight Connector 30"/>
            <p:cNvSpPr/>
            <p:nvPr/>
          </p:nvSpPr>
          <p:spPr>
            <a:xfrm rot="19800000">
              <a:off x="3469032" y="2806243"/>
              <a:ext cx="31146" cy="3114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18" name="Group 17"/>
          <p:cNvGrpSpPr/>
          <p:nvPr/>
        </p:nvGrpSpPr>
        <p:grpSpPr>
          <a:xfrm>
            <a:off x="2195462" y="3868908"/>
            <a:ext cx="1397755" cy="1157859"/>
            <a:chOff x="2069759" y="2702589"/>
            <a:chExt cx="1237239" cy="1157859"/>
          </a:xfrm>
        </p:grpSpPr>
        <p:sp>
          <p:nvSpPr>
            <p:cNvPr id="31" name="Oval 30"/>
            <p:cNvSpPr/>
            <p:nvPr/>
          </p:nvSpPr>
          <p:spPr>
            <a:xfrm>
              <a:off x="2069759" y="2702589"/>
              <a:ext cx="1237239" cy="115785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Oval 32"/>
            <p:cNvSpPr/>
            <p:nvPr/>
          </p:nvSpPr>
          <p:spPr>
            <a:xfrm>
              <a:off x="2250948" y="2872154"/>
              <a:ext cx="874861" cy="8187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Express the inexpressible </a:t>
              </a:r>
              <a:endParaRPr lang="en-IN" sz="1400" b="1" kern="1200" dirty="0">
                <a:latin typeface="Comic Sans MS" pitchFamily="66" charset="0"/>
              </a:endParaRPr>
            </a:p>
          </p:txBody>
        </p:sp>
      </p:grpSp>
      <p:grpSp>
        <p:nvGrpSpPr>
          <p:cNvPr id="19" name="Group 18"/>
          <p:cNvGrpSpPr/>
          <p:nvPr/>
        </p:nvGrpSpPr>
        <p:grpSpPr>
          <a:xfrm>
            <a:off x="3438605" y="3330243"/>
            <a:ext cx="540461" cy="27023"/>
            <a:chOff x="3137723" y="2187243"/>
            <a:chExt cx="540461" cy="27023"/>
          </a:xfrm>
        </p:grpSpPr>
        <p:sp>
          <p:nvSpPr>
            <p:cNvPr id="29" name="Straight Connector 33"/>
            <p:cNvSpPr/>
            <p:nvPr/>
          </p:nvSpPr>
          <p:spPr>
            <a:xfrm rot="11399016">
              <a:off x="3137723" y="2190449"/>
              <a:ext cx="540461" cy="20610"/>
            </a:xfrm>
            <a:custGeom>
              <a:avLst/>
              <a:gdLst/>
              <a:ahLst/>
              <a:cxnLst/>
              <a:rect l="0" t="0" r="0" b="0"/>
              <a:pathLst>
                <a:path>
                  <a:moveTo>
                    <a:pt x="0" y="10305"/>
                  </a:moveTo>
                  <a:lnTo>
                    <a:pt x="540461"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Straight Connector 34"/>
            <p:cNvSpPr/>
            <p:nvPr/>
          </p:nvSpPr>
          <p:spPr>
            <a:xfrm rot="22199016">
              <a:off x="3394442" y="2187243"/>
              <a:ext cx="27023" cy="2702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20" name="Group 19"/>
          <p:cNvGrpSpPr/>
          <p:nvPr/>
        </p:nvGrpSpPr>
        <p:grpSpPr>
          <a:xfrm>
            <a:off x="1600200" y="2555174"/>
            <a:ext cx="1852749" cy="1259810"/>
            <a:chOff x="1861048" y="1412174"/>
            <a:chExt cx="1291019" cy="1259810"/>
          </a:xfrm>
        </p:grpSpPr>
        <p:sp>
          <p:nvSpPr>
            <p:cNvPr id="27" name="Oval 26"/>
            <p:cNvSpPr/>
            <p:nvPr/>
          </p:nvSpPr>
          <p:spPr>
            <a:xfrm>
              <a:off x="1861048" y="1412174"/>
              <a:ext cx="1291019" cy="125981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Oval 36"/>
            <p:cNvSpPr/>
            <p:nvPr/>
          </p:nvSpPr>
          <p:spPr>
            <a:xfrm>
              <a:off x="2050113" y="1596669"/>
              <a:ext cx="912889" cy="8908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latin typeface="Comic Sans MS" pitchFamily="66" charset="0"/>
                </a:rPr>
                <a:t>Transcends/</a:t>
              </a:r>
            </a:p>
            <a:p>
              <a:pPr lvl="0" algn="ctr" defTabSz="444500">
                <a:lnSpc>
                  <a:spcPct val="90000"/>
                </a:lnSpc>
                <a:spcBef>
                  <a:spcPct val="0"/>
                </a:spcBef>
                <a:spcAft>
                  <a:spcPct val="35000"/>
                </a:spcAft>
              </a:pPr>
              <a:r>
                <a:rPr lang="en-US" sz="1400" b="1" kern="1200" dirty="0" smtClean="0">
                  <a:latin typeface="Comic Sans MS" pitchFamily="66" charset="0"/>
                </a:rPr>
                <a:t>Rise above</a:t>
              </a:r>
            </a:p>
            <a:p>
              <a:pPr lvl="0" algn="ctr" defTabSz="444500">
                <a:lnSpc>
                  <a:spcPct val="90000"/>
                </a:lnSpc>
                <a:spcBef>
                  <a:spcPct val="0"/>
                </a:spcBef>
                <a:spcAft>
                  <a:spcPct val="35000"/>
                </a:spcAft>
              </a:pPr>
              <a:r>
                <a:rPr lang="en-US" sz="1400" b="1" kern="1200" dirty="0" smtClean="0">
                  <a:latin typeface="Comic Sans MS" pitchFamily="66" charset="0"/>
                </a:rPr>
                <a:t>(language, gender, class, religion)</a:t>
              </a:r>
            </a:p>
            <a:p>
              <a:pPr lvl="0" algn="ctr" defTabSz="444500">
                <a:lnSpc>
                  <a:spcPct val="90000"/>
                </a:lnSpc>
                <a:spcBef>
                  <a:spcPct val="0"/>
                </a:spcBef>
                <a:spcAft>
                  <a:spcPct val="35000"/>
                </a:spcAft>
              </a:pPr>
              <a:r>
                <a:rPr lang="en-US" sz="600" kern="1200" dirty="0" smtClean="0"/>
                <a:t> </a:t>
              </a:r>
              <a:endParaRPr lang="en-IN" sz="600" kern="1200" dirty="0"/>
            </a:p>
          </p:txBody>
        </p:sp>
      </p:grpSp>
      <p:grpSp>
        <p:nvGrpSpPr>
          <p:cNvPr id="21" name="Group 20"/>
          <p:cNvGrpSpPr/>
          <p:nvPr/>
        </p:nvGrpSpPr>
        <p:grpSpPr>
          <a:xfrm>
            <a:off x="3971513" y="2449765"/>
            <a:ext cx="32969" cy="659380"/>
            <a:chOff x="3670631" y="1306765"/>
            <a:chExt cx="32969" cy="659380"/>
          </a:xfrm>
        </p:grpSpPr>
        <p:sp>
          <p:nvSpPr>
            <p:cNvPr id="25" name="Straight Connector 37"/>
            <p:cNvSpPr/>
            <p:nvPr/>
          </p:nvSpPr>
          <p:spPr>
            <a:xfrm rot="13800000">
              <a:off x="3357426" y="1626150"/>
              <a:ext cx="659380" cy="20610"/>
            </a:xfrm>
            <a:custGeom>
              <a:avLst/>
              <a:gdLst/>
              <a:ahLst/>
              <a:cxnLst/>
              <a:rect l="0" t="0" r="0" b="0"/>
              <a:pathLst>
                <a:path>
                  <a:moveTo>
                    <a:pt x="0" y="10305"/>
                  </a:moveTo>
                  <a:lnTo>
                    <a:pt x="659380" y="1030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Straight Connector 38"/>
            <p:cNvSpPr/>
            <p:nvPr/>
          </p:nvSpPr>
          <p:spPr>
            <a:xfrm rot="24600000">
              <a:off x="3670631" y="1619971"/>
              <a:ext cx="32969" cy="3296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p:txBody>
        </p:sp>
      </p:grpSp>
      <p:grpSp>
        <p:nvGrpSpPr>
          <p:cNvPr id="22" name="Group 21"/>
          <p:cNvGrpSpPr/>
          <p:nvPr/>
        </p:nvGrpSpPr>
        <p:grpSpPr>
          <a:xfrm>
            <a:off x="2627784" y="1529022"/>
            <a:ext cx="1405937" cy="1105062"/>
            <a:chOff x="2470175" y="386022"/>
            <a:chExt cx="1262664" cy="1105062"/>
          </a:xfrm>
        </p:grpSpPr>
        <p:sp>
          <p:nvSpPr>
            <p:cNvPr id="23" name="Oval 22"/>
            <p:cNvSpPr/>
            <p:nvPr/>
          </p:nvSpPr>
          <p:spPr>
            <a:xfrm>
              <a:off x="2470175" y="386022"/>
              <a:ext cx="1262664" cy="110506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Oval 40"/>
            <p:cNvSpPr/>
            <p:nvPr/>
          </p:nvSpPr>
          <p:spPr>
            <a:xfrm>
              <a:off x="2655088" y="547855"/>
              <a:ext cx="892838" cy="7813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b="1" kern="1200" dirty="0" smtClean="0"/>
                <a:t>Brings people together</a:t>
              </a:r>
              <a:endParaRPr lang="en-IN" sz="1400" b="1" kern="1200" dirty="0"/>
            </a:p>
          </p:txBody>
        </p:sp>
      </p:grpSp>
    </p:spTree>
    <p:extLst>
      <p:ext uri="{BB962C8B-B14F-4D97-AF65-F5344CB8AC3E}">
        <p14:creationId xmlns="" xmlns:p14="http://schemas.microsoft.com/office/powerpoint/2010/main" val="2980869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76672"/>
            <a:ext cx="8534400" cy="1008112"/>
          </a:xfrm>
        </p:spPr>
        <p:txBody>
          <a:bodyPr>
            <a:normAutofit fontScale="90000"/>
          </a:bodyPr>
          <a:lstStyle/>
          <a:p>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smtClean="0">
                <a:solidFill>
                  <a:srgbClr val="FF0000"/>
                </a:solidFill>
              </a:rPr>
              <a:t>WORD ROOT TREE</a:t>
            </a:r>
            <a:br>
              <a:rPr lang="en-US" b="1" dirty="0" smtClean="0">
                <a:solidFill>
                  <a:srgbClr val="FF0000"/>
                </a:solidFill>
              </a:rPr>
            </a:br>
            <a:r>
              <a:rPr lang="en-IN" b="1" dirty="0">
                <a:solidFill>
                  <a:srgbClr val="FF0000"/>
                </a:solidFill>
              </a:rPr>
              <a:t>Words Based on the Art Root Word</a:t>
            </a:r>
            <a:r>
              <a:rPr lang="en-IN" dirty="0">
                <a:solidFill>
                  <a:srgbClr val="FF0000"/>
                </a:solidFill>
              </a:rPr>
              <a:t/>
            </a:r>
            <a:br>
              <a:rPr lang="en-IN" dirty="0">
                <a:solidFill>
                  <a:srgbClr val="FF0000"/>
                </a:solidFill>
              </a:rPr>
            </a:br>
            <a:endParaRPr lang="en-IN" b="1" dirty="0">
              <a:solidFill>
                <a:srgbClr val="FF0000"/>
              </a:solidFill>
            </a:endParaRPr>
          </a:p>
        </p:txBody>
      </p:sp>
      <p:sp>
        <p:nvSpPr>
          <p:cNvPr id="4" name="Content Placeholder 3"/>
          <p:cNvSpPr>
            <a:spLocks noGrp="1"/>
          </p:cNvSpPr>
          <p:nvPr>
            <p:ph sz="half" idx="2"/>
          </p:nvPr>
        </p:nvSpPr>
        <p:spPr>
          <a:xfrm>
            <a:off x="4644008" y="764704"/>
            <a:ext cx="4195192" cy="5832648"/>
          </a:xfrm>
        </p:spPr>
        <p:txBody>
          <a:bodyPr>
            <a:normAutofit fontScale="25000" lnSpcReduction="20000"/>
          </a:bodyPr>
          <a:lstStyle/>
          <a:p>
            <a:pPr>
              <a:lnSpc>
                <a:spcPct val="115000"/>
              </a:lnSpc>
              <a:spcAft>
                <a:spcPts val="1000"/>
              </a:spcAft>
            </a:pPr>
            <a:endParaRPr lang="en-IN" sz="4800" b="1" dirty="0" smtClean="0">
              <a:solidFill>
                <a:srgbClr val="373D3F"/>
              </a:solidFill>
              <a:latin typeface="Arial"/>
              <a:ea typeface="Calibri"/>
              <a:cs typeface="Times New Roman"/>
            </a:endParaRPr>
          </a:p>
          <a:p>
            <a:pPr marL="0" indent="0" algn="just">
              <a:lnSpc>
                <a:spcPct val="115000"/>
              </a:lnSpc>
              <a:spcAft>
                <a:spcPts val="1000"/>
              </a:spcAft>
              <a:buNone/>
            </a:pPr>
            <a:r>
              <a:rPr lang="en-IN" sz="5600" b="1" dirty="0" smtClean="0">
                <a:solidFill>
                  <a:srgbClr val="373D3F"/>
                </a:solidFill>
                <a:latin typeface="Comic Sans MS" pitchFamily="66" charset="0"/>
                <a:ea typeface="Calibri"/>
                <a:cs typeface="Times New Roman"/>
              </a:rPr>
              <a:t>1</a:t>
            </a:r>
            <a:r>
              <a:rPr lang="en-IN" sz="5600" b="1" dirty="0">
                <a:solidFill>
                  <a:srgbClr val="373D3F"/>
                </a:solidFill>
                <a:latin typeface="Comic Sans MS" pitchFamily="66" charset="0"/>
                <a:ea typeface="Calibri"/>
                <a:cs typeface="Times New Roman"/>
              </a:rPr>
              <a:t>.</a:t>
            </a:r>
            <a:r>
              <a:rPr lang="en-IN" sz="5600" b="1" dirty="0">
                <a:solidFill>
                  <a:srgbClr val="FF0000"/>
                </a:solidFill>
                <a:latin typeface="Comic Sans MS" pitchFamily="66" charset="0"/>
                <a:ea typeface="Calibri"/>
                <a:cs typeface="Times New Roman"/>
              </a:rPr>
              <a:t> Art</a:t>
            </a:r>
            <a:r>
              <a:rPr lang="en-IN" sz="5600" b="1" dirty="0">
                <a:solidFill>
                  <a:srgbClr val="373D3F"/>
                </a:solidFill>
                <a:latin typeface="Comic Sans MS" pitchFamily="66" charset="0"/>
                <a:ea typeface="Calibri"/>
                <a:cs typeface="Times New Roman"/>
              </a:rPr>
              <a:t>: The expression or application of human creative skill, through various means, expressing imaginative and technical skill.</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2. </a:t>
            </a:r>
            <a:r>
              <a:rPr lang="en-IN" sz="5600" b="1" dirty="0">
                <a:solidFill>
                  <a:srgbClr val="FF0000"/>
                </a:solidFill>
                <a:latin typeface="Comic Sans MS" pitchFamily="66" charset="0"/>
                <a:ea typeface="Calibri"/>
                <a:cs typeface="Times New Roman"/>
              </a:rPr>
              <a:t>Artefact</a:t>
            </a:r>
            <a:r>
              <a:rPr lang="en-IN" sz="5600" b="1" dirty="0">
                <a:solidFill>
                  <a:srgbClr val="373D3F"/>
                </a:solidFill>
                <a:latin typeface="Comic Sans MS" pitchFamily="66" charset="0"/>
                <a:ea typeface="Calibri"/>
                <a:cs typeface="Times New Roman"/>
              </a:rPr>
              <a:t>: An object of historical or cultural interest made by human beings.</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3. Artful: A skilful or dextrous person capable of handling difficult conditions.</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4. Artifice: A clever trick used for deception, a wile.</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5. Artificial: Something produced by human skill, something that doesn’t occur naturally.</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6. Artisan: A skilled worker, a craftsman.</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7. </a:t>
            </a:r>
            <a:r>
              <a:rPr lang="en-IN" sz="5600" b="1" dirty="0">
                <a:solidFill>
                  <a:srgbClr val="FF0000"/>
                </a:solidFill>
                <a:latin typeface="Comic Sans MS" pitchFamily="66" charset="0"/>
                <a:ea typeface="Calibri"/>
                <a:cs typeface="Times New Roman"/>
              </a:rPr>
              <a:t>Artist</a:t>
            </a:r>
            <a:r>
              <a:rPr lang="en-IN" sz="5600" b="1" dirty="0">
                <a:solidFill>
                  <a:srgbClr val="373D3F"/>
                </a:solidFill>
                <a:latin typeface="Comic Sans MS" pitchFamily="66" charset="0"/>
                <a:ea typeface="Calibri"/>
                <a:cs typeface="Times New Roman"/>
              </a:rPr>
              <a:t>: A person who is skilful and creates art.</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8. Artiste: A professional artist or a skilled performer.</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9. </a:t>
            </a:r>
            <a:r>
              <a:rPr lang="en-IN" sz="5600" b="1" dirty="0">
                <a:solidFill>
                  <a:srgbClr val="FF0000"/>
                </a:solidFill>
                <a:latin typeface="Comic Sans MS" pitchFamily="66" charset="0"/>
                <a:ea typeface="Calibri"/>
                <a:cs typeface="Times New Roman"/>
              </a:rPr>
              <a:t>Artistic</a:t>
            </a:r>
            <a:r>
              <a:rPr lang="en-IN" sz="5600" b="1" dirty="0">
                <a:solidFill>
                  <a:srgbClr val="373D3F"/>
                </a:solidFill>
                <a:latin typeface="Comic Sans MS" pitchFamily="66" charset="0"/>
                <a:ea typeface="Calibri"/>
                <a:cs typeface="Times New Roman"/>
              </a:rPr>
              <a:t>: Creative or imaginative.</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10. Artistry: Any artistic ability or skill.</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11. Artless: A naive or innocent person free from deception.</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12. Artsy: A person making a pretentious display of interest in an art.</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13. </a:t>
            </a:r>
            <a:r>
              <a:rPr lang="en-IN" sz="5600" b="1" dirty="0">
                <a:solidFill>
                  <a:srgbClr val="FF0000"/>
                </a:solidFill>
                <a:latin typeface="Comic Sans MS" pitchFamily="66" charset="0"/>
                <a:ea typeface="Calibri"/>
                <a:cs typeface="Times New Roman"/>
              </a:rPr>
              <a:t>Artwork</a:t>
            </a:r>
            <a:r>
              <a:rPr lang="en-IN" sz="5600" b="1" dirty="0">
                <a:solidFill>
                  <a:srgbClr val="373D3F"/>
                </a:solidFill>
                <a:latin typeface="Comic Sans MS" pitchFamily="66" charset="0"/>
                <a:ea typeface="Calibri"/>
                <a:cs typeface="Times New Roman"/>
              </a:rPr>
              <a:t>: Any form of artistic work. Say, a painting or a sculpture.</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14. </a:t>
            </a:r>
            <a:r>
              <a:rPr lang="en-IN" sz="5600" b="1" dirty="0" err="1">
                <a:solidFill>
                  <a:srgbClr val="373D3F"/>
                </a:solidFill>
                <a:latin typeface="Comic Sans MS" pitchFamily="66" charset="0"/>
                <a:ea typeface="Calibri"/>
                <a:cs typeface="Times New Roman"/>
              </a:rPr>
              <a:t>Artifactual</a:t>
            </a:r>
            <a:r>
              <a:rPr lang="en-IN" sz="5600" b="1" dirty="0">
                <a:solidFill>
                  <a:srgbClr val="373D3F"/>
                </a:solidFill>
                <a:latin typeface="Comic Sans MS" pitchFamily="66" charset="0"/>
                <a:ea typeface="Calibri"/>
                <a:cs typeface="Times New Roman"/>
              </a:rPr>
              <a:t>: An object made by human beings, usually found at archaeological excavations.</a:t>
            </a:r>
            <a:br>
              <a:rPr lang="en-IN" sz="5600" b="1" dirty="0">
                <a:solidFill>
                  <a:srgbClr val="373D3F"/>
                </a:solidFill>
                <a:latin typeface="Comic Sans MS" pitchFamily="66" charset="0"/>
                <a:ea typeface="Calibri"/>
                <a:cs typeface="Times New Roman"/>
              </a:rPr>
            </a:br>
            <a:r>
              <a:rPr lang="en-IN" sz="5600" b="1" dirty="0">
                <a:solidFill>
                  <a:srgbClr val="373D3F"/>
                </a:solidFill>
                <a:latin typeface="Comic Sans MS" pitchFamily="66" charset="0"/>
                <a:ea typeface="Calibri"/>
                <a:cs typeface="Times New Roman"/>
              </a:rPr>
              <a:t>15. Artisanal: Relating to a skilful artisan.</a:t>
            </a:r>
            <a:endParaRPr lang="en-IN" sz="5600" dirty="0">
              <a:latin typeface="Comic Sans MS" pitchFamily="66" charset="0"/>
              <a:ea typeface="Calibri"/>
              <a:cs typeface="Times New Roman"/>
            </a:endParaRPr>
          </a:p>
          <a:p>
            <a:endParaRPr lang="en-IN" dirty="0"/>
          </a:p>
        </p:txBody>
      </p:sp>
      <p:pic>
        <p:nvPicPr>
          <p:cNvPr id="1026" name="Picture 2"/>
          <p:cNvPicPr>
            <a:picLocks noGrp="1" noChangeAspect="1" noChangeArrowheads="1"/>
          </p:cNvPicPr>
          <p:nvPr>
            <p:ph sz="half" idx="1"/>
          </p:nvPr>
        </p:nvPicPr>
        <p:blipFill>
          <a:blip r:embed="rId2">
            <a:extLst>
              <a:ext uri="{28A0092B-C50C-407E-A947-70E740481C1C}">
                <a14:useLocalDpi xmlns="" xmlns:a14="http://schemas.microsoft.com/office/drawing/2010/main" val="0"/>
              </a:ext>
            </a:extLst>
          </a:blip>
          <a:srcRect/>
          <a:stretch>
            <a:fillRect/>
          </a:stretch>
        </p:blipFill>
        <p:spPr bwMode="auto">
          <a:xfrm>
            <a:off x="107504" y="1052736"/>
            <a:ext cx="4536503" cy="5616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09550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536104"/>
          </a:xfrm>
        </p:spPr>
        <p:txBody>
          <a:bodyPr>
            <a:noAutofit/>
          </a:bodyPr>
          <a:lstStyle/>
          <a:p>
            <a:r>
              <a:rPr lang="en-IN" sz="4000" b="1" dirty="0" smtClean="0">
                <a:solidFill>
                  <a:srgbClr val="3B3835"/>
                </a:solidFill>
                <a:latin typeface="Helvetica Neue"/>
              </a:rPr>
              <a:t>Art </a:t>
            </a:r>
            <a:r>
              <a:rPr lang="en-IN" sz="4000" b="1" dirty="0" smtClean="0">
                <a:solidFill>
                  <a:srgbClr val="3B3835"/>
                </a:solidFill>
                <a:latin typeface="Helvetica Neue"/>
              </a:rPr>
              <a:t>can...</a:t>
            </a:r>
            <a:r>
              <a:rPr lang="en-IN" sz="4000" b="1" dirty="0" smtClean="0">
                <a:solidFill>
                  <a:srgbClr val="FF0000"/>
                </a:solidFill>
                <a:latin typeface="Comic Sans MS" pitchFamily="66" charset="0"/>
                <a:ea typeface="+mn-ea"/>
                <a:cs typeface="+mn-cs"/>
              </a:rPr>
              <a:t> /Functions </a:t>
            </a:r>
            <a:r>
              <a:rPr lang="en-IN" sz="4000" b="1" dirty="0">
                <a:solidFill>
                  <a:srgbClr val="FF0000"/>
                </a:solidFill>
                <a:latin typeface="Comic Sans MS" pitchFamily="66" charset="0"/>
                <a:ea typeface="+mn-ea"/>
                <a:cs typeface="+mn-cs"/>
              </a:rPr>
              <a:t>of Art</a:t>
            </a:r>
            <a:endParaRPr lang="en-IN" sz="4800" b="1" dirty="0">
              <a:solidFill>
                <a:srgbClr val="FF0000"/>
              </a:solidFill>
              <a:latin typeface="Comic Sans MS" pitchFamily="66" charset="0"/>
            </a:endParaRPr>
          </a:p>
        </p:txBody>
      </p:sp>
      <p:sp>
        <p:nvSpPr>
          <p:cNvPr id="3" name="Content Placeholder 2"/>
          <p:cNvSpPr>
            <a:spLocks noGrp="1"/>
          </p:cNvSpPr>
          <p:nvPr>
            <p:ph sz="quarter" idx="1"/>
          </p:nvPr>
        </p:nvSpPr>
        <p:spPr>
          <a:xfrm>
            <a:off x="0" y="692696"/>
            <a:ext cx="9144000" cy="5976664"/>
          </a:xfrm>
        </p:spPr>
        <p:txBody>
          <a:bodyPr>
            <a:noAutofit/>
          </a:bodyPr>
          <a:lstStyle/>
          <a:p>
            <a:pPr marL="0" indent="0" algn="just">
              <a:buNone/>
            </a:pPr>
            <a:r>
              <a:rPr lang="en-IN" sz="2100" dirty="0" smtClean="0">
                <a:solidFill>
                  <a:srgbClr val="3B3835"/>
                </a:solidFill>
                <a:latin typeface="Helvetica Neue"/>
              </a:rPr>
              <a:t>•</a:t>
            </a:r>
            <a:endParaRPr lang="en-IN" sz="2100" b="1" dirty="0" smtClean="0">
              <a:solidFill>
                <a:srgbClr val="3B3835"/>
              </a:solidFill>
              <a:latin typeface="Helvetica Neue"/>
            </a:endParaRPr>
          </a:p>
          <a:p>
            <a:pPr marL="0" indent="0" algn="just">
              <a:buNone/>
            </a:pPr>
            <a:r>
              <a:rPr lang="en-IN" sz="2100" dirty="0" smtClean="0">
                <a:solidFill>
                  <a:srgbClr val="3B3835"/>
                </a:solidFill>
                <a:latin typeface="Helvetica Neue"/>
              </a:rPr>
              <a:t>  – </a:t>
            </a:r>
            <a:r>
              <a:rPr lang="en-IN" sz="2100" dirty="0">
                <a:solidFill>
                  <a:srgbClr val="3B3835"/>
                </a:solidFill>
                <a:latin typeface="Helvetica Neue"/>
              </a:rPr>
              <a:t>show beauty </a:t>
            </a:r>
            <a:endParaRPr lang="en-IN" sz="2100" dirty="0" smtClean="0">
              <a:solidFill>
                <a:srgbClr val="3B3835"/>
              </a:solidFill>
              <a:latin typeface="Helvetica Neue"/>
            </a:endParaRPr>
          </a:p>
          <a:p>
            <a:pPr marL="0" indent="0" algn="just">
              <a:buNone/>
            </a:pPr>
            <a:r>
              <a:rPr lang="en-IN" sz="2100" dirty="0" smtClean="0">
                <a:solidFill>
                  <a:srgbClr val="3B3835"/>
                </a:solidFill>
                <a:latin typeface="Helvetica Neue"/>
              </a:rPr>
              <a:t>– </a:t>
            </a:r>
            <a:r>
              <a:rPr lang="en-IN" sz="2100" dirty="0">
                <a:solidFill>
                  <a:srgbClr val="3B3835"/>
                </a:solidFill>
                <a:latin typeface="Helvetica Neue"/>
              </a:rPr>
              <a:t>show injustice</a:t>
            </a:r>
          </a:p>
          <a:p>
            <a:pPr algn="just">
              <a:buFontTx/>
              <a:buChar char="-"/>
            </a:pPr>
            <a:r>
              <a:rPr lang="en-IN" sz="2100" b="1" dirty="0" smtClean="0">
                <a:solidFill>
                  <a:srgbClr val="3B3835"/>
                </a:solidFill>
                <a:latin typeface="Helvetica Neue"/>
              </a:rPr>
              <a:t>Communicate Information</a:t>
            </a:r>
            <a:endParaRPr lang="en-IN" sz="2100" b="1" dirty="0">
              <a:solidFill>
                <a:srgbClr val="3B3835"/>
              </a:solidFill>
              <a:latin typeface="Helvetica Neue"/>
            </a:endParaRPr>
          </a:p>
          <a:p>
            <a:pPr algn="just">
              <a:buFontTx/>
              <a:buChar char="-"/>
            </a:pPr>
            <a:r>
              <a:rPr lang="en-IN" sz="2100" b="1" dirty="0" smtClean="0"/>
              <a:t>Used for Worship </a:t>
            </a:r>
            <a:r>
              <a:rPr lang="en-IN" sz="2100" b="1" dirty="0"/>
              <a:t>and </a:t>
            </a:r>
            <a:r>
              <a:rPr lang="en-IN" sz="2100" b="1" dirty="0" smtClean="0"/>
              <a:t>Ritual</a:t>
            </a:r>
            <a:r>
              <a:rPr lang="en-IN" sz="2100" dirty="0" smtClean="0"/>
              <a:t>( </a:t>
            </a:r>
            <a:r>
              <a:rPr lang="en-IN" sz="2100" dirty="0"/>
              <a:t>Through the ages people have used art to use for </a:t>
            </a:r>
            <a:r>
              <a:rPr lang="en-IN" sz="2100" dirty="0">
                <a:solidFill>
                  <a:srgbClr val="FF0000"/>
                </a:solidFill>
              </a:rPr>
              <a:t>prayer, worship</a:t>
            </a:r>
            <a:r>
              <a:rPr lang="en-IN" sz="2100" dirty="0"/>
              <a:t>, magic, and </a:t>
            </a:r>
            <a:r>
              <a:rPr lang="en-IN" sz="2100" dirty="0" smtClean="0"/>
              <a:t>ceremony)</a:t>
            </a:r>
          </a:p>
          <a:p>
            <a:pPr algn="just">
              <a:buFontTx/>
              <a:buChar char="-"/>
            </a:pPr>
            <a:r>
              <a:rPr lang="en-IN" sz="2100" b="1" dirty="0" smtClean="0"/>
              <a:t>Used  </a:t>
            </a:r>
            <a:r>
              <a:rPr lang="en-IN" sz="2100" b="1" dirty="0"/>
              <a:t>for Day to Day </a:t>
            </a:r>
            <a:r>
              <a:rPr lang="en-IN" sz="2100" b="1" dirty="0" smtClean="0"/>
              <a:t>Living</a:t>
            </a:r>
            <a:r>
              <a:rPr lang="en-IN" sz="2100" dirty="0" smtClean="0"/>
              <a:t>(Objects </a:t>
            </a:r>
            <a:r>
              <a:rPr lang="en-IN" sz="2100" dirty="0"/>
              <a:t>made to </a:t>
            </a:r>
            <a:r>
              <a:rPr lang="en-IN" sz="2100" dirty="0">
                <a:solidFill>
                  <a:srgbClr val="FF0000"/>
                </a:solidFill>
              </a:rPr>
              <a:t>delight the eye </a:t>
            </a:r>
            <a:r>
              <a:rPr lang="en-IN" sz="2100" dirty="0"/>
              <a:t>as well as serve useful </a:t>
            </a:r>
            <a:r>
              <a:rPr lang="en-IN" sz="2100" dirty="0" smtClean="0"/>
              <a:t>functions)</a:t>
            </a:r>
          </a:p>
          <a:p>
            <a:pPr algn="just">
              <a:buFontTx/>
              <a:buChar char="-"/>
            </a:pPr>
            <a:r>
              <a:rPr lang="en-IN" sz="2100" b="1" dirty="0"/>
              <a:t>U</a:t>
            </a:r>
            <a:r>
              <a:rPr lang="en-IN" sz="2100" b="1" dirty="0" smtClean="0"/>
              <a:t>sed </a:t>
            </a:r>
            <a:r>
              <a:rPr lang="en-IN" sz="2100" b="1" dirty="0"/>
              <a:t>for Personal </a:t>
            </a:r>
            <a:r>
              <a:rPr lang="en-IN" sz="2100" b="1" dirty="0" smtClean="0"/>
              <a:t>Expression</a:t>
            </a:r>
            <a:r>
              <a:rPr lang="en-IN" sz="2100" dirty="0" smtClean="0"/>
              <a:t>( </a:t>
            </a:r>
            <a:r>
              <a:rPr lang="en-IN" sz="2100" dirty="0"/>
              <a:t>The artist uses their medium to </a:t>
            </a:r>
            <a:r>
              <a:rPr lang="en-IN" sz="2100" b="1" dirty="0">
                <a:solidFill>
                  <a:srgbClr val="FF0000"/>
                </a:solidFill>
              </a:rPr>
              <a:t>express their personality </a:t>
            </a:r>
            <a:r>
              <a:rPr lang="en-IN" sz="2100" dirty="0"/>
              <a:t>and/or feelings to the </a:t>
            </a:r>
            <a:r>
              <a:rPr lang="en-IN" sz="2100" dirty="0" smtClean="0"/>
              <a:t>viewer)</a:t>
            </a:r>
          </a:p>
          <a:p>
            <a:pPr algn="just">
              <a:buFontTx/>
              <a:buChar char="-"/>
            </a:pPr>
            <a:r>
              <a:rPr lang="en-IN" sz="2100" b="1" dirty="0"/>
              <a:t>U</a:t>
            </a:r>
            <a:r>
              <a:rPr lang="en-IN" sz="2100" b="1" dirty="0" smtClean="0"/>
              <a:t>sed </a:t>
            </a:r>
            <a:r>
              <a:rPr lang="en-IN" sz="2100" b="1" dirty="0"/>
              <a:t>For Social </a:t>
            </a:r>
            <a:r>
              <a:rPr lang="en-IN" sz="2100" b="1" dirty="0" smtClean="0"/>
              <a:t>Causes</a:t>
            </a:r>
            <a:r>
              <a:rPr lang="en-IN" sz="2100" dirty="0" smtClean="0"/>
              <a:t>( </a:t>
            </a:r>
            <a:r>
              <a:rPr lang="en-IN" sz="2100" dirty="0"/>
              <a:t>Humans are influenced by what they </a:t>
            </a:r>
            <a:r>
              <a:rPr lang="en-IN" sz="2100" dirty="0" smtClean="0"/>
              <a:t>see. Artists </a:t>
            </a:r>
            <a:r>
              <a:rPr lang="en-IN" sz="2100" dirty="0"/>
              <a:t>can use their art to </a:t>
            </a:r>
            <a:r>
              <a:rPr lang="en-IN" sz="2100" dirty="0">
                <a:solidFill>
                  <a:srgbClr val="FF0000"/>
                </a:solidFill>
              </a:rPr>
              <a:t>influence the </a:t>
            </a:r>
            <a:r>
              <a:rPr lang="en-IN" sz="2100" dirty="0" smtClean="0">
                <a:solidFill>
                  <a:srgbClr val="FF0000"/>
                </a:solidFill>
              </a:rPr>
              <a:t>public</a:t>
            </a:r>
            <a:r>
              <a:rPr lang="en-IN" sz="2100" dirty="0" smtClean="0"/>
              <a:t>)</a:t>
            </a:r>
          </a:p>
          <a:p>
            <a:pPr algn="just">
              <a:buFontTx/>
              <a:buChar char="-"/>
            </a:pPr>
            <a:r>
              <a:rPr lang="en-IN" sz="2100" b="1" dirty="0"/>
              <a:t>U</a:t>
            </a:r>
            <a:r>
              <a:rPr lang="en-IN" sz="2100" b="1" dirty="0" smtClean="0"/>
              <a:t>sed </a:t>
            </a:r>
            <a:r>
              <a:rPr lang="en-IN" sz="2100" b="1" dirty="0"/>
              <a:t>for Visual </a:t>
            </a:r>
            <a:r>
              <a:rPr lang="en-IN" sz="2100" b="1" dirty="0" smtClean="0"/>
              <a:t>Pleasure </a:t>
            </a:r>
            <a:r>
              <a:rPr lang="en-IN" sz="2100" dirty="0" smtClean="0"/>
              <a:t>(Art </a:t>
            </a:r>
            <a:r>
              <a:rPr lang="en-IN" sz="2100" dirty="0"/>
              <a:t>made to be visually attractive and well </a:t>
            </a:r>
            <a:r>
              <a:rPr lang="en-IN" sz="2100" dirty="0" smtClean="0"/>
              <a:t>crafted)</a:t>
            </a:r>
            <a:endParaRPr lang="en-IN" sz="2100" dirty="0"/>
          </a:p>
        </p:txBody>
      </p:sp>
    </p:spTree>
    <p:extLst>
      <p:ext uri="{BB962C8B-B14F-4D97-AF65-F5344CB8AC3E}">
        <p14:creationId xmlns="" xmlns:p14="http://schemas.microsoft.com/office/powerpoint/2010/main" val="249671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16632"/>
            <a:ext cx="8534400" cy="432048"/>
          </a:xfrm>
        </p:spPr>
        <p:txBody>
          <a:bodyPr>
            <a:normAutofit fontScale="90000"/>
          </a:bodyPr>
          <a:lstStyle/>
          <a:p>
            <a:r>
              <a:rPr lang="en-US" b="1" dirty="0" smtClean="0">
                <a:solidFill>
                  <a:srgbClr val="FF0000"/>
                </a:solidFill>
              </a:rPr>
              <a:t>NATURE OF ART</a:t>
            </a:r>
            <a:endParaRPr lang="en-IN" b="1" dirty="0">
              <a:solidFill>
                <a:srgbClr val="FF0000"/>
              </a:solidFill>
            </a:endParaRPr>
          </a:p>
        </p:txBody>
      </p:sp>
      <p:sp>
        <p:nvSpPr>
          <p:cNvPr id="3" name="Content Placeholder 2"/>
          <p:cNvSpPr>
            <a:spLocks noGrp="1"/>
          </p:cNvSpPr>
          <p:nvPr>
            <p:ph sz="quarter" idx="1"/>
          </p:nvPr>
        </p:nvSpPr>
        <p:spPr>
          <a:xfrm>
            <a:off x="0" y="548680"/>
            <a:ext cx="9036496" cy="5550368"/>
          </a:xfrm>
        </p:spPr>
        <p:txBody>
          <a:bodyPr/>
          <a:lstStyle/>
          <a:p>
            <a:pPr algn="just"/>
            <a:r>
              <a:rPr lang="en-US" sz="2000" b="1" dirty="0" smtClean="0">
                <a:solidFill>
                  <a:srgbClr val="00B0F0"/>
                </a:solidFill>
              </a:rPr>
              <a:t>Art is </a:t>
            </a:r>
            <a:r>
              <a:rPr lang="en-US" sz="2000" b="1" dirty="0">
                <a:solidFill>
                  <a:srgbClr val="00B0F0"/>
                </a:solidFill>
              </a:rPr>
              <a:t>V</a:t>
            </a:r>
            <a:r>
              <a:rPr lang="en-US" sz="2000" b="1" dirty="0" smtClean="0">
                <a:solidFill>
                  <a:srgbClr val="00B0F0"/>
                </a:solidFill>
              </a:rPr>
              <a:t>isual and Auditory </a:t>
            </a:r>
            <a:r>
              <a:rPr lang="en-US" sz="2000" dirty="0" smtClean="0"/>
              <a:t>: Visual art </a:t>
            </a:r>
            <a:r>
              <a:rPr lang="en-US" sz="2000" dirty="0" smtClean="0">
                <a:solidFill>
                  <a:srgbClr val="FF0000"/>
                </a:solidFill>
              </a:rPr>
              <a:t>can be seen </a:t>
            </a:r>
            <a:r>
              <a:rPr lang="en-US" sz="2000" dirty="0" smtClean="0"/>
              <a:t>such as paintings, cinema, sculpture, architecture etc. and </a:t>
            </a:r>
            <a:r>
              <a:rPr lang="en-US" sz="2000" dirty="0" smtClean="0">
                <a:solidFill>
                  <a:srgbClr val="FF0000"/>
                </a:solidFill>
              </a:rPr>
              <a:t>Auditory art can be heard </a:t>
            </a:r>
            <a:r>
              <a:rPr lang="en-US" sz="2000" dirty="0" smtClean="0"/>
              <a:t>and enjoyed like music, poetry and instrument playing.</a:t>
            </a:r>
            <a:endParaRPr lang="en-IN" sz="2000" dirty="0"/>
          </a:p>
          <a:p>
            <a:pPr algn="just"/>
            <a:r>
              <a:rPr lang="en-US" sz="2000" b="1" dirty="0" smtClean="0">
                <a:solidFill>
                  <a:srgbClr val="00B0F0"/>
                </a:solidFill>
              </a:rPr>
              <a:t>Art is Concrete and Abstract</a:t>
            </a:r>
            <a:r>
              <a:rPr lang="en-US" sz="2000" dirty="0" smtClean="0"/>
              <a:t>: Paintings, sculpture, architecture etc. which </a:t>
            </a:r>
            <a:r>
              <a:rPr lang="en-US" sz="2000" b="1" dirty="0" smtClean="0"/>
              <a:t>we can see </a:t>
            </a:r>
            <a:r>
              <a:rPr lang="en-US" sz="2000" dirty="0" smtClean="0"/>
              <a:t>is concrete art and </a:t>
            </a:r>
            <a:r>
              <a:rPr lang="en-US" sz="2000" b="1" dirty="0" smtClean="0"/>
              <a:t>art that cannot be seen</a:t>
            </a:r>
            <a:r>
              <a:rPr lang="en-US" sz="2000" dirty="0" smtClean="0"/>
              <a:t>, but can be enjoyed like poetry, music is Abstract Art.</a:t>
            </a:r>
          </a:p>
          <a:p>
            <a:pPr algn="just"/>
            <a:r>
              <a:rPr lang="en-US" sz="2000" b="1" dirty="0" smtClean="0">
                <a:solidFill>
                  <a:srgbClr val="00B0F0"/>
                </a:solidFill>
              </a:rPr>
              <a:t>Art is Subjective and Objective</a:t>
            </a:r>
            <a:r>
              <a:rPr lang="en-US" sz="2000" dirty="0" smtClean="0"/>
              <a:t>: Subjective art is that which artist brings from his </a:t>
            </a:r>
            <a:r>
              <a:rPr lang="en-US" sz="2000" b="1" dirty="0" smtClean="0"/>
              <a:t>inner self </a:t>
            </a:r>
            <a:r>
              <a:rPr lang="en-US" sz="2000" dirty="0" smtClean="0"/>
              <a:t>in which the artist peeps into his inner soul and gets inspiration. </a:t>
            </a:r>
            <a:r>
              <a:rPr lang="en-US" sz="2000" b="1" dirty="0" smtClean="0"/>
              <a:t>It is influenced by emotions, feelings and opinion. (just feel and make painting from imagination). </a:t>
            </a:r>
            <a:r>
              <a:rPr lang="en-US" sz="2000" dirty="0" smtClean="0"/>
              <a:t>Objective art is that which we paint after having a glimpse of it. </a:t>
            </a:r>
            <a:r>
              <a:rPr lang="en-US" sz="2000" b="1" dirty="0" smtClean="0"/>
              <a:t>These are seen and copied. </a:t>
            </a:r>
            <a:r>
              <a:rPr lang="en-US" sz="2000" dirty="0" smtClean="0"/>
              <a:t>Example Ajanta paintings, picture of real garden/tree.</a:t>
            </a:r>
          </a:p>
          <a:p>
            <a:pPr algn="just"/>
            <a:r>
              <a:rPr lang="en-US" sz="2000" b="1" dirty="0" smtClean="0">
                <a:solidFill>
                  <a:srgbClr val="00B0F0"/>
                </a:solidFill>
              </a:rPr>
              <a:t>Art is Everywhere</a:t>
            </a:r>
            <a:r>
              <a:rPr lang="en-US" sz="2000" dirty="0" smtClean="0"/>
              <a:t>: Art is all around us. We are surrounded by art either natural or made by humans.</a:t>
            </a:r>
          </a:p>
          <a:p>
            <a:pPr algn="just"/>
            <a:r>
              <a:rPr lang="en-US" sz="2000" b="1" dirty="0" smtClean="0">
                <a:solidFill>
                  <a:srgbClr val="00B0F0"/>
                </a:solidFill>
              </a:rPr>
              <a:t>Art is </a:t>
            </a:r>
            <a:r>
              <a:rPr lang="en-US" sz="2000" b="1" dirty="0">
                <a:solidFill>
                  <a:srgbClr val="00B0F0"/>
                </a:solidFill>
              </a:rPr>
              <a:t>P</a:t>
            </a:r>
            <a:r>
              <a:rPr lang="en-US" sz="2000" b="1" dirty="0" smtClean="0">
                <a:solidFill>
                  <a:srgbClr val="00B0F0"/>
                </a:solidFill>
              </a:rPr>
              <a:t>leasure </a:t>
            </a:r>
            <a:r>
              <a:rPr lang="en-US" sz="2000" b="1" dirty="0">
                <a:solidFill>
                  <a:srgbClr val="00B0F0"/>
                </a:solidFill>
              </a:rPr>
              <a:t>G</a:t>
            </a:r>
            <a:r>
              <a:rPr lang="en-US" sz="2000" b="1" dirty="0" smtClean="0">
                <a:solidFill>
                  <a:srgbClr val="00B0F0"/>
                </a:solidFill>
              </a:rPr>
              <a:t>iving </a:t>
            </a:r>
            <a:r>
              <a:rPr lang="en-US" sz="2000" dirty="0" smtClean="0"/>
              <a:t>: Art is the creation of beauty that gives pleasure and peace to our mind, body and soul.</a:t>
            </a:r>
          </a:p>
          <a:p>
            <a:pPr algn="just"/>
            <a:endParaRPr lang="en-US" sz="2000" dirty="0" smtClean="0"/>
          </a:p>
          <a:p>
            <a:pPr algn="just"/>
            <a:endParaRPr lang="en-IN" dirty="0"/>
          </a:p>
        </p:txBody>
      </p:sp>
    </p:spTree>
    <p:extLst>
      <p:ext uri="{BB962C8B-B14F-4D97-AF65-F5344CB8AC3E}">
        <p14:creationId xmlns="" xmlns:p14="http://schemas.microsoft.com/office/powerpoint/2010/main" val="2366794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88640"/>
            <a:ext cx="8503920" cy="5910408"/>
          </a:xfrm>
        </p:spPr>
        <p:txBody>
          <a:bodyPr/>
          <a:lstStyle/>
          <a:p>
            <a:pPr algn="just"/>
            <a:r>
              <a:rPr lang="en-US" b="1" dirty="0" smtClean="0">
                <a:solidFill>
                  <a:srgbClr val="00B0F0"/>
                </a:solidFill>
                <a:latin typeface="Comic Sans MS" pitchFamily="66" charset="0"/>
              </a:rPr>
              <a:t>Art has no boundaries </a:t>
            </a:r>
            <a:r>
              <a:rPr lang="en-US" b="1" dirty="0" smtClean="0">
                <a:latin typeface="Comic Sans MS" pitchFamily="66" charset="0"/>
              </a:rPr>
              <a:t>: </a:t>
            </a:r>
            <a:r>
              <a:rPr lang="en-US" dirty="0" smtClean="0">
                <a:latin typeface="Comic Sans MS" pitchFamily="66" charset="0"/>
              </a:rPr>
              <a:t>Art is the work of imagination inspired from reality and </a:t>
            </a:r>
            <a:r>
              <a:rPr lang="en-US" dirty="0" smtClean="0">
                <a:solidFill>
                  <a:srgbClr val="FF0000"/>
                </a:solidFill>
                <a:latin typeface="Comic Sans MS" pitchFamily="66" charset="0"/>
              </a:rPr>
              <a:t>cannot be limited into a boundary</a:t>
            </a:r>
            <a:r>
              <a:rPr lang="en-US" dirty="0" smtClean="0">
                <a:latin typeface="Comic Sans MS" pitchFamily="66" charset="0"/>
              </a:rPr>
              <a:t>. It is free like nature and life.</a:t>
            </a:r>
          </a:p>
          <a:p>
            <a:pPr algn="just"/>
            <a:r>
              <a:rPr lang="en-US" dirty="0" smtClean="0">
                <a:solidFill>
                  <a:srgbClr val="00B0F0"/>
                </a:solidFill>
                <a:latin typeface="Comic Sans MS" pitchFamily="66" charset="0"/>
              </a:rPr>
              <a:t>Art is </a:t>
            </a:r>
            <a:r>
              <a:rPr lang="en-US" b="1" dirty="0" smtClean="0">
                <a:solidFill>
                  <a:srgbClr val="00B0F0"/>
                </a:solidFill>
                <a:latin typeface="Comic Sans MS" pitchFamily="66" charset="0"/>
              </a:rPr>
              <a:t>Spiritual</a:t>
            </a:r>
            <a:r>
              <a:rPr lang="en-US" b="1" dirty="0" smtClean="0">
                <a:latin typeface="Comic Sans MS" pitchFamily="66" charset="0"/>
              </a:rPr>
              <a:t>: </a:t>
            </a:r>
            <a:r>
              <a:rPr lang="en-US" dirty="0" smtClean="0">
                <a:latin typeface="Comic Sans MS" pitchFamily="66" charset="0"/>
              </a:rPr>
              <a:t>It helps us to attain oneness with God and explore our inner self.</a:t>
            </a:r>
            <a:r>
              <a:rPr lang="en-IN" dirty="0">
                <a:latin typeface="Comic Sans MS" pitchFamily="66" charset="0"/>
              </a:rPr>
              <a:t> </a:t>
            </a:r>
            <a:r>
              <a:rPr lang="en-IN" b="1" dirty="0">
                <a:latin typeface="Comic Sans MS" pitchFamily="66" charset="0"/>
              </a:rPr>
              <a:t>Through the ages people have used art to use for </a:t>
            </a:r>
            <a:r>
              <a:rPr lang="en-IN" b="1" dirty="0" smtClean="0">
                <a:latin typeface="Comic Sans MS" pitchFamily="66" charset="0"/>
              </a:rPr>
              <a:t>prayer and worship</a:t>
            </a:r>
            <a:r>
              <a:rPr lang="en-IN" b="1" dirty="0">
                <a:latin typeface="Comic Sans MS" pitchFamily="66" charset="0"/>
              </a:rPr>
              <a:t>.</a:t>
            </a:r>
            <a:endParaRPr lang="en-IN" b="1" dirty="0" smtClean="0">
              <a:latin typeface="Comic Sans MS" pitchFamily="66" charset="0"/>
            </a:endParaRPr>
          </a:p>
          <a:p>
            <a:pPr algn="just"/>
            <a:r>
              <a:rPr lang="en-US" dirty="0" smtClean="0">
                <a:solidFill>
                  <a:srgbClr val="00B0F0"/>
                </a:solidFill>
                <a:latin typeface="Comic Sans MS" pitchFamily="66" charset="0"/>
              </a:rPr>
              <a:t>Art is </a:t>
            </a:r>
            <a:r>
              <a:rPr lang="en-US" b="1" dirty="0" smtClean="0">
                <a:solidFill>
                  <a:srgbClr val="00B0F0"/>
                </a:solidFill>
                <a:latin typeface="Comic Sans MS" pitchFamily="66" charset="0"/>
              </a:rPr>
              <a:t>Democratic</a:t>
            </a:r>
            <a:r>
              <a:rPr lang="en-US" b="1" dirty="0" smtClean="0">
                <a:latin typeface="Comic Sans MS" pitchFamily="66" charset="0"/>
              </a:rPr>
              <a:t>: </a:t>
            </a:r>
            <a:r>
              <a:rPr lang="en-US" dirty="0">
                <a:latin typeface="Comic Sans MS" pitchFamily="66" charset="0"/>
              </a:rPr>
              <a:t>I</a:t>
            </a:r>
            <a:r>
              <a:rPr lang="en-US" dirty="0" smtClean="0">
                <a:latin typeface="Comic Sans MS" pitchFamily="66" charset="0"/>
              </a:rPr>
              <a:t>t gives </a:t>
            </a:r>
            <a:r>
              <a:rPr lang="en-US" b="1" dirty="0" smtClean="0">
                <a:latin typeface="Comic Sans MS" pitchFamily="66" charset="0"/>
              </a:rPr>
              <a:t>freedom of expression </a:t>
            </a:r>
            <a:r>
              <a:rPr lang="en-US" dirty="0" smtClean="0">
                <a:latin typeface="Comic Sans MS" pitchFamily="66" charset="0"/>
              </a:rPr>
              <a:t>to a person and it </a:t>
            </a:r>
            <a:r>
              <a:rPr lang="en-US" b="1" dirty="0" smtClean="0">
                <a:latin typeface="Comic Sans MS" pitchFamily="66" charset="0"/>
              </a:rPr>
              <a:t>doesn’t discriminate</a:t>
            </a:r>
            <a:r>
              <a:rPr lang="en-US" dirty="0" smtClean="0">
                <a:latin typeface="Comic Sans MS" pitchFamily="66" charset="0"/>
              </a:rPr>
              <a:t> anybody on the basis of caste, color and creed.</a:t>
            </a:r>
            <a:endParaRPr lang="en-IN" dirty="0">
              <a:latin typeface="Comic Sans MS" pitchFamily="66" charset="0"/>
            </a:endParaRPr>
          </a:p>
        </p:txBody>
      </p:sp>
    </p:spTree>
    <p:extLst>
      <p:ext uri="{BB962C8B-B14F-4D97-AF65-F5344CB8AC3E}">
        <p14:creationId xmlns="" xmlns:p14="http://schemas.microsoft.com/office/powerpoint/2010/main" val="990814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Classification of Arts</a:t>
            </a:r>
            <a:endParaRPr lang="en-IN" dirty="0">
              <a:solidFill>
                <a:srgbClr val="FF0000"/>
              </a:solidFill>
            </a:endParaRPr>
          </a:p>
        </p:txBody>
      </p:sp>
      <p:sp>
        <p:nvSpPr>
          <p:cNvPr id="3" name="Content Placeholder 2"/>
          <p:cNvSpPr>
            <a:spLocks noGrp="1"/>
          </p:cNvSpPr>
          <p:nvPr>
            <p:ph sz="quarter" idx="1"/>
          </p:nvPr>
        </p:nvSpPr>
        <p:spPr>
          <a:xfrm>
            <a:off x="0" y="1052736"/>
            <a:ext cx="9108504" cy="5805264"/>
          </a:xfrm>
        </p:spPr>
        <p:txBody>
          <a:bodyPr>
            <a:normAutofit lnSpcReduction="10000"/>
          </a:bodyPr>
          <a:lstStyle/>
          <a:p>
            <a:pPr marL="0" indent="0" algn="just">
              <a:buNone/>
            </a:pPr>
            <a:r>
              <a:rPr lang="en-IN" dirty="0">
                <a:solidFill>
                  <a:srgbClr val="333333"/>
                </a:solidFill>
                <a:latin typeface="Libre Franklin"/>
              </a:rPr>
              <a:t>The various classifications of art include: </a:t>
            </a:r>
            <a:r>
              <a:rPr lang="en-IN" b="1" dirty="0">
                <a:solidFill>
                  <a:srgbClr val="0070C0"/>
                </a:solidFill>
                <a:latin typeface="Comic Sans MS" pitchFamily="66" charset="0"/>
              </a:rPr>
              <a:t>fine art, visual art, plastic art, performance art, applied art and decorative art</a:t>
            </a:r>
            <a:r>
              <a:rPr lang="en-IN" b="1" dirty="0" smtClean="0">
                <a:solidFill>
                  <a:srgbClr val="0070C0"/>
                </a:solidFill>
                <a:latin typeface="Comic Sans MS" pitchFamily="66" charset="0"/>
              </a:rPr>
              <a:t>.</a:t>
            </a:r>
          </a:p>
          <a:p>
            <a:pPr marL="514350" indent="-514350" algn="just">
              <a:buAutoNum type="arabicPeriod"/>
            </a:pPr>
            <a:r>
              <a:rPr lang="en-IN" b="1" dirty="0" smtClean="0">
                <a:solidFill>
                  <a:srgbClr val="002060"/>
                </a:solidFill>
              </a:rPr>
              <a:t>Fine Art</a:t>
            </a:r>
            <a:r>
              <a:rPr lang="en-IN" b="1" dirty="0" smtClean="0">
                <a:solidFill>
                  <a:srgbClr val="FF0000"/>
                </a:solidFill>
              </a:rPr>
              <a:t>: </a:t>
            </a:r>
            <a:r>
              <a:rPr lang="en-IN" dirty="0"/>
              <a:t>This category includes works of art that are created </a:t>
            </a:r>
            <a:r>
              <a:rPr lang="en-IN" b="1" dirty="0"/>
              <a:t>primarily for aesthetic reasons</a:t>
            </a:r>
            <a:r>
              <a:rPr lang="en-IN" dirty="0"/>
              <a:t>. Fine arts include</a:t>
            </a:r>
            <a:r>
              <a:rPr lang="en-IN" dirty="0" smtClean="0"/>
              <a:t>:</a:t>
            </a:r>
          </a:p>
          <a:p>
            <a:pPr algn="just"/>
            <a:r>
              <a:rPr lang="en-IN" dirty="0">
                <a:solidFill>
                  <a:srgbClr val="FF0000"/>
                </a:solidFill>
              </a:rPr>
              <a:t>Drawing</a:t>
            </a:r>
            <a:r>
              <a:rPr lang="en-IN" dirty="0"/>
              <a:t> – charcoal, chalk, crayon, pastel, pencil, or pen and ink</a:t>
            </a:r>
          </a:p>
          <a:p>
            <a:pPr algn="just"/>
            <a:r>
              <a:rPr lang="en-IN" dirty="0">
                <a:solidFill>
                  <a:srgbClr val="FF0000"/>
                </a:solidFill>
              </a:rPr>
              <a:t>Painting</a:t>
            </a:r>
            <a:r>
              <a:rPr lang="en-IN" dirty="0"/>
              <a:t> – oils, </a:t>
            </a:r>
            <a:r>
              <a:rPr lang="en-IN" dirty="0" smtClean="0"/>
              <a:t>water colour, acrylics</a:t>
            </a:r>
            <a:r>
              <a:rPr lang="en-IN" dirty="0"/>
              <a:t>, ink and wash, </a:t>
            </a:r>
            <a:r>
              <a:rPr lang="en-IN" dirty="0" smtClean="0"/>
              <a:t>tempera </a:t>
            </a:r>
            <a:r>
              <a:rPr lang="en-IN" dirty="0"/>
              <a:t>or encaustic paints</a:t>
            </a:r>
          </a:p>
          <a:p>
            <a:pPr algn="just"/>
            <a:r>
              <a:rPr lang="en-IN" dirty="0">
                <a:solidFill>
                  <a:srgbClr val="FF0000"/>
                </a:solidFill>
              </a:rPr>
              <a:t>Printmaking</a:t>
            </a:r>
            <a:r>
              <a:rPr lang="en-IN" dirty="0"/>
              <a:t> – woodcuts, </a:t>
            </a:r>
            <a:r>
              <a:rPr lang="en-IN" b="1" dirty="0"/>
              <a:t>stencils</a:t>
            </a:r>
            <a:r>
              <a:rPr lang="en-IN" dirty="0"/>
              <a:t>, engraving, </a:t>
            </a:r>
            <a:r>
              <a:rPr lang="en-IN" dirty="0" smtClean="0"/>
              <a:t>or </a:t>
            </a:r>
            <a:r>
              <a:rPr lang="en-IN" dirty="0"/>
              <a:t>screen-printing, foil </a:t>
            </a:r>
            <a:r>
              <a:rPr lang="en-IN" dirty="0" smtClean="0"/>
              <a:t>imaging</a:t>
            </a:r>
          </a:p>
          <a:p>
            <a:pPr algn="just"/>
            <a:r>
              <a:rPr lang="en-IN" dirty="0" smtClean="0">
                <a:solidFill>
                  <a:srgbClr val="FF0000"/>
                </a:solidFill>
              </a:rPr>
              <a:t>Sculpture </a:t>
            </a:r>
            <a:r>
              <a:rPr lang="en-IN" dirty="0"/>
              <a:t>– bronze, stone, marble, wood, or clay</a:t>
            </a:r>
          </a:p>
          <a:p>
            <a:pPr algn="just"/>
            <a:r>
              <a:rPr lang="en-IN" dirty="0">
                <a:solidFill>
                  <a:srgbClr val="FF0000"/>
                </a:solidFill>
              </a:rPr>
              <a:t>Calligraphy</a:t>
            </a:r>
            <a:r>
              <a:rPr lang="en-IN" dirty="0"/>
              <a:t> – beautiful and stylized handwriting</a:t>
            </a:r>
          </a:p>
          <a:p>
            <a:pPr marL="0" indent="0" algn="just">
              <a:buNone/>
            </a:pPr>
            <a:endParaRPr lang="en-US" dirty="0">
              <a:solidFill>
                <a:srgbClr val="333333"/>
              </a:solidFill>
              <a:latin typeface="Libre Franklin"/>
            </a:endParaRPr>
          </a:p>
          <a:p>
            <a:pPr marL="0" indent="0" algn="just">
              <a:buNone/>
            </a:pPr>
            <a:endParaRPr lang="en-IN" dirty="0"/>
          </a:p>
        </p:txBody>
      </p:sp>
    </p:spTree>
    <p:extLst>
      <p:ext uri="{BB962C8B-B14F-4D97-AF65-F5344CB8AC3E}">
        <p14:creationId xmlns="" xmlns:p14="http://schemas.microsoft.com/office/powerpoint/2010/main" val="2785183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16632"/>
            <a:ext cx="9036496" cy="6624736"/>
          </a:xfrm>
        </p:spPr>
        <p:txBody>
          <a:bodyPr>
            <a:normAutofit/>
          </a:bodyPr>
          <a:lstStyle/>
          <a:p>
            <a:pPr marL="0" indent="0" algn="just">
              <a:buNone/>
            </a:pPr>
            <a:r>
              <a:rPr lang="en-IN" sz="2900" b="1" dirty="0" smtClean="0">
                <a:latin typeface="Comic Sans MS" pitchFamily="66" charset="0"/>
              </a:rPr>
              <a:t>2. </a:t>
            </a:r>
            <a:r>
              <a:rPr lang="en-IN" sz="2900" b="1" dirty="0" smtClean="0">
                <a:solidFill>
                  <a:srgbClr val="FF0000"/>
                </a:solidFill>
                <a:latin typeface="Comic Sans MS" pitchFamily="66" charset="0"/>
              </a:rPr>
              <a:t>THE VISUAL art ( </a:t>
            </a:r>
            <a:r>
              <a:rPr lang="en-IN" b="1" dirty="0" smtClean="0">
                <a:solidFill>
                  <a:srgbClr val="FF0000"/>
                </a:solidFill>
                <a:latin typeface="Comic Sans MS" pitchFamily="66" charset="0"/>
              </a:rPr>
              <a:t>Pictorial Activities/ </a:t>
            </a:r>
            <a:r>
              <a:rPr lang="en-IN" b="1" dirty="0">
                <a:solidFill>
                  <a:srgbClr val="FF0000"/>
                </a:solidFill>
                <a:latin typeface="Comic Sans MS" pitchFamily="66" charset="0"/>
              </a:rPr>
              <a:t>Study of visual resources </a:t>
            </a:r>
            <a:r>
              <a:rPr lang="en-IN" b="1" dirty="0" smtClean="0">
                <a:solidFill>
                  <a:srgbClr val="FF0000"/>
                </a:solidFill>
                <a:latin typeface="Comic Sans MS" pitchFamily="66" charset="0"/>
              </a:rPr>
              <a:t>)</a:t>
            </a:r>
            <a:r>
              <a:rPr lang="en-IN" dirty="0">
                <a:solidFill>
                  <a:srgbClr val="333333"/>
                </a:solidFill>
                <a:latin typeface="Comic Sans MS" pitchFamily="66" charset="0"/>
              </a:rPr>
              <a:t> </a:t>
            </a:r>
            <a:r>
              <a:rPr lang="en-IN" dirty="0" smtClean="0">
                <a:latin typeface="Comic Sans MS" pitchFamily="66" charset="0"/>
              </a:rPr>
              <a:t>An </a:t>
            </a:r>
            <a:r>
              <a:rPr lang="en-IN" dirty="0">
                <a:latin typeface="Comic Sans MS" pitchFamily="66" charset="0"/>
              </a:rPr>
              <a:t>artist uses paper, canvas, clay, metal, paint etc. which can be moulded or transformed to create some physical or art object. </a:t>
            </a:r>
            <a:r>
              <a:rPr lang="en-IN" dirty="0">
                <a:solidFill>
                  <a:srgbClr val="333333"/>
                </a:solidFill>
                <a:latin typeface="Comic Sans MS" pitchFamily="66" charset="0"/>
              </a:rPr>
              <a:t>The visual arts include </a:t>
            </a:r>
            <a:r>
              <a:rPr lang="en-IN" b="1" dirty="0">
                <a:solidFill>
                  <a:srgbClr val="333333"/>
                </a:solidFill>
                <a:latin typeface="Comic Sans MS" pitchFamily="66" charset="0"/>
              </a:rPr>
              <a:t>all the fine arts</a:t>
            </a:r>
            <a:r>
              <a:rPr lang="en-IN" dirty="0">
                <a:solidFill>
                  <a:srgbClr val="333333"/>
                </a:solidFill>
                <a:latin typeface="Comic Sans MS" pitchFamily="66" charset="0"/>
              </a:rPr>
              <a:t>, in addition to the following:</a:t>
            </a:r>
            <a:endParaRPr lang="en-IN" dirty="0" smtClean="0">
              <a:latin typeface="Comic Sans MS" pitchFamily="66" charset="0"/>
            </a:endParaRPr>
          </a:p>
          <a:p>
            <a:pPr algn="just"/>
            <a:r>
              <a:rPr lang="en-IN" b="1" dirty="0" smtClean="0">
                <a:solidFill>
                  <a:srgbClr val="FF0000"/>
                </a:solidFill>
                <a:latin typeface="Comic Sans MS" pitchFamily="66" charset="0"/>
              </a:rPr>
              <a:t>Design</a:t>
            </a:r>
            <a:r>
              <a:rPr lang="en-IN" dirty="0" smtClean="0">
                <a:solidFill>
                  <a:srgbClr val="FF0000"/>
                </a:solidFill>
                <a:latin typeface="Comic Sans MS" pitchFamily="66" charset="0"/>
              </a:rPr>
              <a:t> </a:t>
            </a:r>
            <a:r>
              <a:rPr lang="en-IN" dirty="0">
                <a:latin typeface="Comic Sans MS" pitchFamily="66" charset="0"/>
              </a:rPr>
              <a:t>(in jewellery, pottery, weaving, fabrics, etc</a:t>
            </a:r>
            <a:r>
              <a:rPr lang="en-IN" dirty="0" smtClean="0">
                <a:latin typeface="Comic Sans MS" pitchFamily="66" charset="0"/>
              </a:rPr>
              <a:t>.)</a:t>
            </a:r>
          </a:p>
          <a:p>
            <a:pPr algn="just"/>
            <a:r>
              <a:rPr lang="en-IN" b="1" dirty="0" smtClean="0">
                <a:solidFill>
                  <a:srgbClr val="FF0000"/>
                </a:solidFill>
                <a:latin typeface="Comic Sans MS" pitchFamily="66" charset="0"/>
              </a:rPr>
              <a:t>Contemporary </a:t>
            </a:r>
            <a:r>
              <a:rPr lang="en-IN" b="1" dirty="0">
                <a:solidFill>
                  <a:srgbClr val="FF0000"/>
                </a:solidFill>
                <a:latin typeface="Comic Sans MS" pitchFamily="66" charset="0"/>
              </a:rPr>
              <a:t>topics </a:t>
            </a:r>
            <a:r>
              <a:rPr lang="en-IN" dirty="0">
                <a:latin typeface="Comic Sans MS" pitchFamily="66" charset="0"/>
              </a:rPr>
              <a:t>include </a:t>
            </a:r>
            <a:r>
              <a:rPr lang="en-IN" dirty="0" smtClean="0">
                <a:latin typeface="Comic Sans MS" pitchFamily="66" charset="0"/>
              </a:rPr>
              <a:t>video</a:t>
            </a:r>
            <a:r>
              <a:rPr lang="en-IN" dirty="0">
                <a:latin typeface="Comic Sans MS" pitchFamily="66" charset="0"/>
              </a:rPr>
              <a:t>, film, design, computer art, etc.) </a:t>
            </a:r>
            <a:endParaRPr lang="en-IN" dirty="0" smtClean="0">
              <a:latin typeface="Comic Sans MS" pitchFamily="66" charset="0"/>
            </a:endParaRPr>
          </a:p>
          <a:p>
            <a:pPr algn="just"/>
            <a:r>
              <a:rPr lang="en-IN" b="1" dirty="0">
                <a:solidFill>
                  <a:srgbClr val="FF0000"/>
                </a:solidFill>
                <a:latin typeface="Comic Sans MS" pitchFamily="66" charset="0"/>
              </a:rPr>
              <a:t>New media </a:t>
            </a:r>
            <a:r>
              <a:rPr lang="en-IN" dirty="0">
                <a:latin typeface="Comic Sans MS" pitchFamily="66" charset="0"/>
              </a:rPr>
              <a:t>– digital art, computer graphics, computer animation, virtual art, Internet art, interactive art, video games, computer robotics, 3D printing, and art as biotechnology</a:t>
            </a:r>
          </a:p>
          <a:p>
            <a:pPr algn="just"/>
            <a:r>
              <a:rPr lang="en-IN" b="1" dirty="0">
                <a:solidFill>
                  <a:srgbClr val="FF0000"/>
                </a:solidFill>
                <a:latin typeface="Comic Sans MS" pitchFamily="66" charset="0"/>
              </a:rPr>
              <a:t>Photography art</a:t>
            </a:r>
          </a:p>
          <a:p>
            <a:pPr marL="0" indent="0" algn="just">
              <a:buNone/>
            </a:pPr>
            <a:endParaRPr lang="en-IN" dirty="0" smtClean="0">
              <a:latin typeface="Comic Sans MS" pitchFamily="66" charset="0"/>
            </a:endParaRPr>
          </a:p>
        </p:txBody>
      </p:sp>
    </p:spTree>
    <p:extLst>
      <p:ext uri="{BB962C8B-B14F-4D97-AF65-F5344CB8AC3E}">
        <p14:creationId xmlns="" xmlns:p14="http://schemas.microsoft.com/office/powerpoint/2010/main" val="988669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16632"/>
            <a:ext cx="9144000" cy="5982416"/>
          </a:xfrm>
        </p:spPr>
        <p:txBody>
          <a:bodyPr>
            <a:normAutofit fontScale="92500" lnSpcReduction="10000"/>
          </a:bodyPr>
          <a:lstStyle/>
          <a:p>
            <a:r>
              <a:rPr lang="en-IN" b="1" dirty="0" smtClean="0">
                <a:latin typeface="Comic Sans MS" pitchFamily="66" charset="0"/>
              </a:rPr>
              <a:t>3. </a:t>
            </a:r>
            <a:r>
              <a:rPr lang="en-IN" b="1" dirty="0" smtClean="0">
                <a:solidFill>
                  <a:srgbClr val="FF0000"/>
                </a:solidFill>
                <a:latin typeface="Comic Sans MS" pitchFamily="66" charset="0"/>
              </a:rPr>
              <a:t>THE PERFORMING/</a:t>
            </a:r>
            <a:r>
              <a:rPr lang="en-IN" b="1" dirty="0">
                <a:solidFill>
                  <a:srgbClr val="FF0000"/>
                </a:solidFill>
                <a:latin typeface="Comic Sans MS" pitchFamily="66" charset="0"/>
              </a:rPr>
              <a:t> Performance</a:t>
            </a:r>
            <a:r>
              <a:rPr lang="en-IN" b="1" dirty="0" smtClean="0">
                <a:solidFill>
                  <a:srgbClr val="FF0000"/>
                </a:solidFill>
                <a:latin typeface="Comic Sans MS" pitchFamily="66" charset="0"/>
              </a:rPr>
              <a:t> ARTS</a:t>
            </a:r>
            <a:r>
              <a:rPr lang="en-IN" dirty="0" smtClean="0">
                <a:latin typeface="Comic Sans MS" pitchFamily="66" charset="0"/>
              </a:rPr>
              <a:t>: The </a:t>
            </a:r>
            <a:r>
              <a:rPr lang="en-IN" dirty="0">
                <a:latin typeface="Comic Sans MS" pitchFamily="66" charset="0"/>
              </a:rPr>
              <a:t>artist uses their </a:t>
            </a:r>
            <a:r>
              <a:rPr lang="en-IN" dirty="0">
                <a:solidFill>
                  <a:srgbClr val="FF0000"/>
                </a:solidFill>
                <a:latin typeface="Comic Sans MS" pitchFamily="66" charset="0"/>
              </a:rPr>
              <a:t>own body, face and presence as a medium</a:t>
            </a:r>
            <a:r>
              <a:rPr lang="en-IN" dirty="0">
                <a:latin typeface="Comic Sans MS" pitchFamily="66" charset="0"/>
              </a:rPr>
              <a:t>. It is something which is performed, seen and heard. </a:t>
            </a:r>
            <a:r>
              <a:rPr lang="en-IN" b="1" dirty="0" smtClean="0">
                <a:latin typeface="Comic Sans MS" pitchFamily="66" charset="0"/>
              </a:rPr>
              <a:t>So </a:t>
            </a:r>
            <a:r>
              <a:rPr lang="en-IN" dirty="0">
                <a:latin typeface="Comic Sans MS" pitchFamily="66" charset="0"/>
              </a:rPr>
              <a:t>t</a:t>
            </a:r>
            <a:r>
              <a:rPr lang="en-IN" dirty="0" smtClean="0">
                <a:latin typeface="Comic Sans MS" pitchFamily="66" charset="0"/>
              </a:rPr>
              <a:t>his </a:t>
            </a:r>
            <a:r>
              <a:rPr lang="en-IN" dirty="0">
                <a:latin typeface="Comic Sans MS" pitchFamily="66" charset="0"/>
              </a:rPr>
              <a:t>classification consist of an art form that refers to </a:t>
            </a:r>
            <a:r>
              <a:rPr lang="en-IN" dirty="0">
                <a:solidFill>
                  <a:srgbClr val="FF0000"/>
                </a:solidFill>
                <a:latin typeface="Comic Sans MS" pitchFamily="66" charset="0"/>
              </a:rPr>
              <a:t>public performance events </a:t>
            </a:r>
            <a:r>
              <a:rPr lang="en-IN" dirty="0">
                <a:latin typeface="Comic Sans MS" pitchFamily="66" charset="0"/>
              </a:rPr>
              <a:t>which occur mostly in the </a:t>
            </a:r>
            <a:r>
              <a:rPr lang="en-IN" dirty="0" smtClean="0">
                <a:latin typeface="Comic Sans MS" pitchFamily="66" charset="0"/>
              </a:rPr>
              <a:t>theatre. </a:t>
            </a:r>
            <a:r>
              <a:rPr lang="en-IN" dirty="0">
                <a:latin typeface="Comic Sans MS" pitchFamily="66" charset="0"/>
              </a:rPr>
              <a:t>Performance arts includes:</a:t>
            </a:r>
          </a:p>
          <a:p>
            <a:r>
              <a:rPr lang="en-IN" dirty="0">
                <a:latin typeface="Comic Sans MS" pitchFamily="66" charset="0"/>
              </a:rPr>
              <a:t>Traditional performance art – theatre, opera, music, and ballet</a:t>
            </a:r>
          </a:p>
          <a:p>
            <a:r>
              <a:rPr lang="en-IN" dirty="0">
                <a:latin typeface="Comic Sans MS" pitchFamily="66" charset="0"/>
              </a:rPr>
              <a:t>Contemporary performance art – mime</a:t>
            </a:r>
          </a:p>
          <a:p>
            <a:pPr marL="0" indent="0">
              <a:buNone/>
            </a:pPr>
            <a:endParaRPr lang="en-IN" dirty="0">
              <a:latin typeface="Comic Sans MS" pitchFamily="66" charset="0"/>
            </a:endParaRPr>
          </a:p>
          <a:p>
            <a:pPr marL="0" indent="0" algn="just">
              <a:buNone/>
            </a:pPr>
            <a:r>
              <a:rPr lang="en-IN" sz="3100" dirty="0" smtClean="0">
                <a:latin typeface="Comic Sans MS" pitchFamily="66" charset="0"/>
              </a:rPr>
              <a:t>Artists </a:t>
            </a:r>
            <a:r>
              <a:rPr lang="en-IN" sz="3100" dirty="0">
                <a:latin typeface="Comic Sans MS" pitchFamily="66" charset="0"/>
              </a:rPr>
              <a:t>who participate in performing arts in front of an audience are called Performers .They include actors, comedians, dancers, magicians, musicians, singers, puppeteers etc. </a:t>
            </a:r>
          </a:p>
        </p:txBody>
      </p:sp>
    </p:spTree>
    <p:extLst>
      <p:ext uri="{BB962C8B-B14F-4D97-AF65-F5344CB8AC3E}">
        <p14:creationId xmlns="" xmlns:p14="http://schemas.microsoft.com/office/powerpoint/2010/main" val="1151280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629400"/>
          </a:xfrm>
        </p:spPr>
        <p:txBody>
          <a:bodyPr>
            <a:normAutofit fontScale="85000" lnSpcReduction="20000"/>
          </a:bodyPr>
          <a:lstStyle/>
          <a:p>
            <a:pPr marL="0" indent="0" algn="just">
              <a:buNone/>
            </a:pPr>
            <a:r>
              <a:rPr lang="en-IN" sz="3500" b="1" dirty="0" smtClean="0">
                <a:solidFill>
                  <a:srgbClr val="FF0000"/>
                </a:solidFill>
                <a:latin typeface="Comic Sans MS" pitchFamily="66" charset="0"/>
              </a:rPr>
              <a:t>4.Three-dimensional </a:t>
            </a:r>
            <a:r>
              <a:rPr lang="en-IN" sz="3500" b="1" dirty="0">
                <a:solidFill>
                  <a:srgbClr val="FF0000"/>
                </a:solidFill>
                <a:latin typeface="Comic Sans MS" pitchFamily="66" charset="0"/>
              </a:rPr>
              <a:t>or </a:t>
            </a:r>
            <a:r>
              <a:rPr lang="en-IN" sz="3500" b="1" dirty="0" smtClean="0">
                <a:solidFill>
                  <a:srgbClr val="FF0000"/>
                </a:solidFill>
                <a:latin typeface="Comic Sans MS" pitchFamily="66" charset="0"/>
              </a:rPr>
              <a:t>Plastic Art: </a:t>
            </a:r>
            <a:r>
              <a:rPr lang="en-IN" sz="3000" dirty="0">
                <a:latin typeface="Comic Sans MS" pitchFamily="66" charset="0"/>
              </a:rPr>
              <a:t>The term plastic art includes art works that are </a:t>
            </a:r>
            <a:r>
              <a:rPr lang="en-IN" sz="3000" b="1" dirty="0" smtClean="0">
                <a:latin typeface="Comic Sans MS" pitchFamily="66" charset="0"/>
              </a:rPr>
              <a:t>moulded </a:t>
            </a:r>
            <a:r>
              <a:rPr lang="en-IN" sz="3000" b="1" dirty="0">
                <a:latin typeface="Comic Sans MS" pitchFamily="66" charset="0"/>
              </a:rPr>
              <a:t>and not necessarily plastic objects. </a:t>
            </a:r>
            <a:r>
              <a:rPr lang="en-IN" sz="3000" dirty="0">
                <a:latin typeface="Comic Sans MS" pitchFamily="66" charset="0"/>
              </a:rPr>
              <a:t>This category consists of </a:t>
            </a:r>
            <a:r>
              <a:rPr lang="en-IN" sz="3000" b="1" dirty="0">
                <a:latin typeface="Comic Sans MS" pitchFamily="66" charset="0"/>
              </a:rPr>
              <a:t>three-dimensional</a:t>
            </a:r>
            <a:r>
              <a:rPr lang="en-IN" sz="3000" dirty="0">
                <a:latin typeface="Comic Sans MS" pitchFamily="66" charset="0"/>
              </a:rPr>
              <a:t> works like clay, plaster, stone, metals, wood and, paper (origami</a:t>
            </a:r>
            <a:r>
              <a:rPr lang="en-IN" sz="3000" dirty="0" smtClean="0">
                <a:latin typeface="Comic Sans MS" pitchFamily="66" charset="0"/>
              </a:rPr>
              <a:t>).</a:t>
            </a:r>
          </a:p>
          <a:p>
            <a:pPr marL="0" indent="0" algn="just">
              <a:buNone/>
            </a:pPr>
            <a:endParaRPr lang="en-IN" sz="3000" dirty="0" smtClean="0">
              <a:latin typeface="Comic Sans MS" pitchFamily="66" charset="0"/>
            </a:endParaRPr>
          </a:p>
          <a:p>
            <a:pPr marL="0" indent="0" algn="just">
              <a:buNone/>
            </a:pPr>
            <a:r>
              <a:rPr lang="en-US" sz="3000" b="1" dirty="0" smtClean="0">
                <a:solidFill>
                  <a:srgbClr val="FF0000"/>
                </a:solidFill>
                <a:latin typeface="Comic Sans MS" pitchFamily="66" charset="0"/>
              </a:rPr>
              <a:t>5. </a:t>
            </a:r>
            <a:r>
              <a:rPr lang="en-IN" sz="3000" b="1" dirty="0">
                <a:solidFill>
                  <a:srgbClr val="FF0000"/>
                </a:solidFill>
                <a:latin typeface="Comic Sans MS" pitchFamily="66" charset="0"/>
              </a:rPr>
              <a:t>Decorative </a:t>
            </a:r>
            <a:r>
              <a:rPr lang="en-IN" sz="3000" b="1" dirty="0" smtClean="0">
                <a:solidFill>
                  <a:srgbClr val="FF0000"/>
                </a:solidFill>
                <a:latin typeface="Comic Sans MS" pitchFamily="66" charset="0"/>
              </a:rPr>
              <a:t>Art: </a:t>
            </a:r>
            <a:r>
              <a:rPr lang="en-IN" sz="3000" dirty="0" smtClean="0">
                <a:solidFill>
                  <a:srgbClr val="333333"/>
                </a:solidFill>
                <a:latin typeface="Comic Sans MS" pitchFamily="66" charset="0"/>
              </a:rPr>
              <a:t>This </a:t>
            </a:r>
            <a:r>
              <a:rPr lang="en-IN" sz="3000" dirty="0">
                <a:solidFill>
                  <a:srgbClr val="333333"/>
                </a:solidFill>
                <a:latin typeface="Comic Sans MS" pitchFamily="66" charset="0"/>
              </a:rPr>
              <a:t>classification refers to </a:t>
            </a:r>
            <a:r>
              <a:rPr lang="en-IN" sz="3000" b="1" dirty="0">
                <a:solidFill>
                  <a:srgbClr val="FF0000"/>
                </a:solidFill>
                <a:latin typeface="Comic Sans MS" pitchFamily="66" charset="0"/>
              </a:rPr>
              <a:t>functional but ornamental art </a:t>
            </a:r>
            <a:r>
              <a:rPr lang="en-IN" sz="3000" b="1" dirty="0" smtClean="0">
                <a:solidFill>
                  <a:srgbClr val="FF0000"/>
                </a:solidFill>
                <a:latin typeface="Comic Sans MS" pitchFamily="66" charset="0"/>
              </a:rPr>
              <a:t>forms</a:t>
            </a:r>
            <a:r>
              <a:rPr lang="en-IN" sz="3000" dirty="0">
                <a:solidFill>
                  <a:srgbClr val="333333"/>
                </a:solidFill>
                <a:latin typeface="Comic Sans MS" pitchFamily="66" charset="0"/>
              </a:rPr>
              <a:t> </a:t>
            </a:r>
            <a:r>
              <a:rPr lang="en-IN" sz="3000" dirty="0" smtClean="0">
                <a:solidFill>
                  <a:srgbClr val="333333"/>
                </a:solidFill>
                <a:latin typeface="Comic Sans MS" pitchFamily="66" charset="0"/>
              </a:rPr>
              <a:t>such </a:t>
            </a:r>
            <a:r>
              <a:rPr lang="en-IN" sz="3000" dirty="0">
                <a:solidFill>
                  <a:srgbClr val="333333"/>
                </a:solidFill>
                <a:latin typeface="Comic Sans MS" pitchFamily="66" charset="0"/>
              </a:rPr>
              <a:t>as </a:t>
            </a:r>
            <a:r>
              <a:rPr lang="en-IN" sz="3000" dirty="0" smtClean="0">
                <a:solidFill>
                  <a:srgbClr val="333333"/>
                </a:solidFill>
                <a:latin typeface="Comic Sans MS" pitchFamily="66" charset="0"/>
              </a:rPr>
              <a:t>jewellery, </a:t>
            </a:r>
            <a:r>
              <a:rPr lang="en-IN" sz="3000" dirty="0">
                <a:solidFill>
                  <a:srgbClr val="333333"/>
                </a:solidFill>
                <a:latin typeface="Comic Sans MS" pitchFamily="66" charset="0"/>
              </a:rPr>
              <a:t>ceramics, mosaic art and other items that are </a:t>
            </a:r>
            <a:r>
              <a:rPr lang="en-IN" sz="3000" dirty="0" smtClean="0">
                <a:solidFill>
                  <a:srgbClr val="333333"/>
                </a:solidFill>
                <a:latin typeface="Comic Sans MS" pitchFamily="66" charset="0"/>
              </a:rPr>
              <a:t>embellished</a:t>
            </a:r>
            <a:r>
              <a:rPr lang="en-IN" sz="3000" b="1" dirty="0" smtClean="0">
                <a:solidFill>
                  <a:srgbClr val="333333"/>
                </a:solidFill>
                <a:latin typeface="Comic Sans MS" pitchFamily="66" charset="0"/>
              </a:rPr>
              <a:t>(making more beautiful) </a:t>
            </a:r>
            <a:r>
              <a:rPr lang="en-IN" sz="3000" dirty="0">
                <a:solidFill>
                  <a:srgbClr val="333333"/>
                </a:solidFill>
                <a:latin typeface="Comic Sans MS" pitchFamily="66" charset="0"/>
              </a:rPr>
              <a:t>by ornaments and other designs. It also includes works in glass, clay, wood, metal,</a:t>
            </a:r>
            <a:r>
              <a:rPr lang="en-IN" sz="3000" dirty="0">
                <a:solidFill>
                  <a:srgbClr val="FF0000"/>
                </a:solidFill>
                <a:latin typeface="Comic Sans MS" pitchFamily="66" charset="0"/>
              </a:rPr>
              <a:t> textile fabric, furniture, furnishings</a:t>
            </a:r>
            <a:r>
              <a:rPr lang="en-IN" sz="3000" dirty="0">
                <a:solidFill>
                  <a:srgbClr val="333333"/>
                </a:solidFill>
                <a:latin typeface="Comic Sans MS" pitchFamily="66" charset="0"/>
              </a:rPr>
              <a:t>, stained </a:t>
            </a:r>
            <a:r>
              <a:rPr lang="en-IN" sz="3000" dirty="0" smtClean="0">
                <a:solidFill>
                  <a:srgbClr val="333333"/>
                </a:solidFill>
                <a:latin typeface="Comic Sans MS" pitchFamily="66" charset="0"/>
              </a:rPr>
              <a:t>glass.</a:t>
            </a:r>
          </a:p>
          <a:p>
            <a:pPr marL="0" indent="0" algn="just">
              <a:buNone/>
            </a:pPr>
            <a:endParaRPr lang="en-IN" sz="3000" dirty="0" smtClean="0">
              <a:solidFill>
                <a:srgbClr val="333333"/>
              </a:solidFill>
              <a:latin typeface="Comic Sans MS" pitchFamily="66" charset="0"/>
            </a:endParaRPr>
          </a:p>
          <a:p>
            <a:pPr marL="0" indent="0" algn="just">
              <a:buNone/>
            </a:pPr>
            <a:r>
              <a:rPr lang="en-US" sz="3000" b="1" dirty="0" smtClean="0">
                <a:solidFill>
                  <a:srgbClr val="FF0000"/>
                </a:solidFill>
                <a:latin typeface="Comic Sans MS" pitchFamily="66" charset="0"/>
              </a:rPr>
              <a:t>6.</a:t>
            </a:r>
            <a:r>
              <a:rPr lang="en-IN" sz="3000" b="1" dirty="0">
                <a:solidFill>
                  <a:srgbClr val="FF0000"/>
                </a:solidFill>
                <a:latin typeface="Comic Sans MS" pitchFamily="66" charset="0"/>
              </a:rPr>
              <a:t> Applied </a:t>
            </a:r>
            <a:r>
              <a:rPr lang="en-IN" sz="3000" b="1" dirty="0" smtClean="0">
                <a:solidFill>
                  <a:srgbClr val="FF0000"/>
                </a:solidFill>
                <a:latin typeface="Comic Sans MS" pitchFamily="66" charset="0"/>
              </a:rPr>
              <a:t>Art: </a:t>
            </a:r>
            <a:r>
              <a:rPr lang="en-IN" sz="3000" dirty="0" smtClean="0">
                <a:latin typeface="Comic Sans MS" pitchFamily="66" charset="0"/>
              </a:rPr>
              <a:t>This </a:t>
            </a:r>
            <a:r>
              <a:rPr lang="en-IN" sz="3000" dirty="0">
                <a:latin typeface="Comic Sans MS" pitchFamily="66" charset="0"/>
              </a:rPr>
              <a:t>category encompasses the application of aesthetic designs to everyday functional objects</a:t>
            </a:r>
            <a:r>
              <a:rPr lang="en-IN" sz="3000" b="1" dirty="0">
                <a:solidFill>
                  <a:srgbClr val="FF0000"/>
                </a:solidFill>
                <a:latin typeface="Comic Sans MS" pitchFamily="66" charset="0"/>
              </a:rPr>
              <a:t>. Applied arts are intended for the use of a career.</a:t>
            </a:r>
            <a:r>
              <a:rPr lang="en-IN" sz="3000" dirty="0">
                <a:latin typeface="Comic Sans MS" pitchFamily="66" charset="0"/>
              </a:rPr>
              <a:t> It includes architecture, computer art, photography, industrial design, graphic design, fashion design, and interior design.</a:t>
            </a:r>
          </a:p>
          <a:p>
            <a:pPr marL="0" indent="0" algn="just">
              <a:buNone/>
            </a:pPr>
            <a:endParaRPr lang="en-IN" sz="2400" dirty="0">
              <a:solidFill>
                <a:srgbClr val="333333"/>
              </a:solidFill>
              <a:latin typeface="Libre Franklin"/>
            </a:endParaRPr>
          </a:p>
          <a:p>
            <a:pPr marL="0" indent="0">
              <a:buNone/>
            </a:pPr>
            <a:endParaRPr lang="en-IN" dirty="0" smtClean="0"/>
          </a:p>
        </p:txBody>
      </p:sp>
    </p:spTree>
    <p:extLst>
      <p:ext uri="{BB962C8B-B14F-4D97-AF65-F5344CB8AC3E}">
        <p14:creationId xmlns="" xmlns:p14="http://schemas.microsoft.com/office/powerpoint/2010/main" val="2062453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464096"/>
          </a:xfrm>
        </p:spPr>
        <p:txBody>
          <a:bodyPr>
            <a:noAutofit/>
          </a:bodyPr>
          <a:lstStyle/>
          <a:p>
            <a:r>
              <a:rPr lang="en-US" sz="2400" b="1" dirty="0" smtClean="0">
                <a:solidFill>
                  <a:srgbClr val="FF0000"/>
                </a:solidFill>
                <a:latin typeface="Comic Sans MS" pitchFamily="66" charset="0"/>
              </a:rPr>
              <a:t>Significance at the secondary level of school Education</a:t>
            </a:r>
            <a:endParaRPr lang="en-IN" sz="2400" b="1" dirty="0">
              <a:solidFill>
                <a:srgbClr val="FF0000"/>
              </a:solidFill>
              <a:latin typeface="Comic Sans MS" pitchFamily="66" charset="0"/>
            </a:endParaRPr>
          </a:p>
        </p:txBody>
      </p:sp>
      <p:sp>
        <p:nvSpPr>
          <p:cNvPr id="3" name="Content Placeholder 2"/>
          <p:cNvSpPr>
            <a:spLocks noGrp="1"/>
          </p:cNvSpPr>
          <p:nvPr>
            <p:ph sz="quarter" idx="1"/>
          </p:nvPr>
        </p:nvSpPr>
        <p:spPr>
          <a:xfrm>
            <a:off x="107504" y="692696"/>
            <a:ext cx="9036496" cy="5976664"/>
          </a:xfrm>
        </p:spPr>
        <p:txBody>
          <a:bodyPr>
            <a:normAutofit fontScale="47500" lnSpcReduction="20000"/>
          </a:bodyPr>
          <a:lstStyle/>
          <a:p>
            <a:pPr marL="342900" lvl="0" indent="-342900" algn="just">
              <a:lnSpc>
                <a:spcPct val="115000"/>
              </a:lnSpc>
              <a:spcAft>
                <a:spcPts val="0"/>
              </a:spcAft>
              <a:buFont typeface="Symbol"/>
              <a:buChar char=""/>
            </a:pPr>
            <a:r>
              <a:rPr lang="en-US" sz="4900" b="1" dirty="0" smtClean="0">
                <a:latin typeface="Comic Sans MS" pitchFamily="66" charset="0"/>
                <a:ea typeface="Calibri"/>
                <a:cs typeface="Times New Roman"/>
              </a:rPr>
              <a:t>Art </a:t>
            </a:r>
            <a:r>
              <a:rPr lang="en-US" sz="4900" b="1" dirty="0">
                <a:latin typeface="Comic Sans MS" pitchFamily="66" charset="0"/>
                <a:ea typeface="Calibri"/>
                <a:cs typeface="Times New Roman"/>
              </a:rPr>
              <a:t>helps in the psychological development of a student</a:t>
            </a:r>
            <a:r>
              <a:rPr lang="en-US" sz="4900" dirty="0">
                <a:latin typeface="Comic Sans MS" pitchFamily="66" charset="0"/>
                <a:ea typeface="Calibri"/>
                <a:cs typeface="Times New Roman"/>
              </a:rPr>
              <a:t>: Art follows the rules and regulations of psychology. As in </a:t>
            </a:r>
            <a:r>
              <a:rPr lang="en-US" sz="4900" b="1" dirty="0">
                <a:latin typeface="Comic Sans MS" pitchFamily="66" charset="0"/>
                <a:ea typeface="Calibri"/>
                <a:cs typeface="Times New Roman"/>
              </a:rPr>
              <a:t>psychology every individual is unique</a:t>
            </a:r>
            <a:r>
              <a:rPr lang="en-US" sz="4900" dirty="0">
                <a:latin typeface="Comic Sans MS" pitchFamily="66" charset="0"/>
                <a:ea typeface="Calibri"/>
                <a:cs typeface="Times New Roman"/>
              </a:rPr>
              <a:t>. He has his own interest, feelings, ideas and emotions &amp; psychology gives an outlet to the emotions of the individual. So as in the case of the art. </a:t>
            </a:r>
            <a:r>
              <a:rPr lang="en-US" sz="4900" b="1" dirty="0">
                <a:latin typeface="Comic Sans MS" pitchFamily="66" charset="0"/>
                <a:ea typeface="Calibri"/>
                <a:cs typeface="Times New Roman"/>
              </a:rPr>
              <a:t>Art also gives outlet or way to the emotions and feelings ideas and views of a person</a:t>
            </a:r>
            <a:r>
              <a:rPr lang="en-US" sz="4900" dirty="0">
                <a:latin typeface="Comic Sans MS" pitchFamily="66" charset="0"/>
                <a:ea typeface="Calibri"/>
                <a:cs typeface="Times New Roman"/>
              </a:rPr>
              <a:t>. And it also gives outlet to the </a:t>
            </a:r>
            <a:r>
              <a:rPr lang="en-US" sz="4900" b="1" dirty="0">
                <a:latin typeface="Comic Sans MS" pitchFamily="66" charset="0"/>
                <a:ea typeface="Calibri"/>
                <a:cs typeface="Times New Roman"/>
              </a:rPr>
              <a:t>creative expansion of a person and his inner ideas </a:t>
            </a:r>
            <a:r>
              <a:rPr lang="en-US" sz="4900" dirty="0">
                <a:latin typeface="Comic Sans MS" pitchFamily="66" charset="0"/>
                <a:ea typeface="Calibri"/>
                <a:cs typeface="Times New Roman"/>
              </a:rPr>
              <a:t>and can express his views.  </a:t>
            </a:r>
            <a:endParaRPr lang="en-IN" sz="4900" dirty="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4900" b="1" dirty="0" smtClean="0">
                <a:latin typeface="Comic Sans MS" pitchFamily="66" charset="0"/>
                <a:ea typeface="Calibri"/>
                <a:cs typeface="Times New Roman"/>
              </a:rPr>
              <a:t>Art </a:t>
            </a:r>
            <a:r>
              <a:rPr lang="en-US" sz="4900" b="1" dirty="0">
                <a:latin typeface="Comic Sans MS" pitchFamily="66" charset="0"/>
                <a:ea typeface="Calibri"/>
                <a:cs typeface="Times New Roman"/>
              </a:rPr>
              <a:t>helps in moral development</a:t>
            </a:r>
            <a:r>
              <a:rPr lang="en-US" sz="4900" dirty="0">
                <a:latin typeface="Comic Sans MS" pitchFamily="66" charset="0"/>
                <a:ea typeface="Calibri"/>
                <a:cs typeface="Times New Roman"/>
              </a:rPr>
              <a:t>: Art develops the quality of </a:t>
            </a:r>
            <a:r>
              <a:rPr lang="en-US" sz="4900" b="1" dirty="0">
                <a:latin typeface="Comic Sans MS" pitchFamily="66" charset="0"/>
                <a:ea typeface="Calibri"/>
                <a:cs typeface="Times New Roman"/>
              </a:rPr>
              <a:t>patience</a:t>
            </a:r>
            <a:r>
              <a:rPr lang="en-US" sz="4900" dirty="0">
                <a:latin typeface="Comic Sans MS" pitchFamily="66" charset="0"/>
                <a:ea typeface="Calibri"/>
                <a:cs typeface="Times New Roman"/>
              </a:rPr>
              <a:t> because he does his work with great patience and comfort. The aesthetic sense to look for beauty etc. is some points where </a:t>
            </a:r>
            <a:r>
              <a:rPr lang="en-US" sz="4900" b="1" dirty="0">
                <a:latin typeface="Comic Sans MS" pitchFamily="66" charset="0"/>
                <a:ea typeface="Calibri"/>
                <a:cs typeface="Times New Roman"/>
              </a:rPr>
              <a:t>concentration is needed. Art makes a person humble, honest and truthful. </a:t>
            </a:r>
            <a:r>
              <a:rPr lang="en-US" sz="4900" dirty="0">
                <a:latin typeface="Comic Sans MS" pitchFamily="66" charset="0"/>
                <a:ea typeface="Calibri"/>
                <a:cs typeface="Times New Roman"/>
              </a:rPr>
              <a:t>Art also develops </a:t>
            </a:r>
            <a:r>
              <a:rPr lang="en-US" sz="4900" dirty="0" smtClean="0">
                <a:latin typeface="Comic Sans MS" pitchFamily="66" charset="0"/>
                <a:ea typeface="Calibri"/>
                <a:cs typeface="Times New Roman"/>
              </a:rPr>
              <a:t>endurance/tolerance. </a:t>
            </a:r>
            <a:r>
              <a:rPr lang="en-US" sz="4900" dirty="0">
                <a:latin typeface="Comic Sans MS" pitchFamily="66" charset="0"/>
                <a:ea typeface="Calibri"/>
                <a:cs typeface="Times New Roman"/>
              </a:rPr>
              <a:t>So all the </a:t>
            </a:r>
            <a:r>
              <a:rPr lang="en-US" sz="4900" b="1" dirty="0">
                <a:latin typeface="Comic Sans MS" pitchFamily="66" charset="0"/>
                <a:ea typeface="Calibri"/>
                <a:cs typeface="Times New Roman"/>
              </a:rPr>
              <a:t>moral qualities are developed </a:t>
            </a:r>
            <a:r>
              <a:rPr lang="en-US" sz="4900" dirty="0">
                <a:latin typeface="Comic Sans MS" pitchFamily="66" charset="0"/>
                <a:ea typeface="Calibri"/>
                <a:cs typeface="Times New Roman"/>
              </a:rPr>
              <a:t>with the help of art, which help him to become a good citizen of society.</a:t>
            </a:r>
            <a:endParaRPr lang="en-IN" sz="4900" dirty="0">
              <a:latin typeface="Comic Sans MS" pitchFamily="66" charset="0"/>
              <a:ea typeface="Calibri"/>
              <a:cs typeface="Times New Roman"/>
            </a:endParaRPr>
          </a:p>
          <a:p>
            <a:endParaRPr lang="en-IN" dirty="0"/>
          </a:p>
        </p:txBody>
      </p:sp>
    </p:spTree>
    <p:extLst>
      <p:ext uri="{BB962C8B-B14F-4D97-AF65-F5344CB8AC3E}">
        <p14:creationId xmlns="" xmlns:p14="http://schemas.microsoft.com/office/powerpoint/2010/main" val="1563063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457200"/>
            <a:ext cx="8805672" cy="5641848"/>
          </a:xfrm>
        </p:spPr>
        <p:txBody>
          <a:bodyPr>
            <a:normAutofit fontScale="47500" lnSpcReduction="20000"/>
          </a:bodyPr>
          <a:lstStyle/>
          <a:p>
            <a:pPr marL="342900" lvl="0" indent="-342900" algn="just">
              <a:lnSpc>
                <a:spcPct val="115000"/>
              </a:lnSpc>
              <a:spcAft>
                <a:spcPts val="1000"/>
              </a:spcAft>
              <a:buFont typeface="Symbol"/>
              <a:buChar char=""/>
            </a:pPr>
            <a:r>
              <a:rPr lang="en-US" sz="4900" b="1" dirty="0" smtClean="0">
                <a:latin typeface="Comic Sans MS" pitchFamily="66" charset="0"/>
                <a:ea typeface="Calibri"/>
                <a:cs typeface="Times New Roman"/>
              </a:rPr>
              <a:t>Art helps in social development:</a:t>
            </a:r>
            <a:r>
              <a:rPr lang="en-US" sz="4900" dirty="0" smtClean="0">
                <a:latin typeface="Comic Sans MS" pitchFamily="66" charset="0"/>
                <a:ea typeface="Calibri"/>
                <a:cs typeface="Times New Roman"/>
              </a:rPr>
              <a:t> Art makes a person socially reliable and self-dependent. In the realm of art, the manual work is of great importance but in one society it was seen as degraded job, but now days, </a:t>
            </a:r>
            <a:r>
              <a:rPr lang="en-US" sz="4900" b="1" dirty="0" smtClean="0">
                <a:latin typeface="Comic Sans MS" pitchFamily="66" charset="0"/>
                <a:ea typeface="Calibri"/>
                <a:cs typeface="Times New Roman"/>
              </a:rPr>
              <a:t>an artist enjoys an equivalent status as a man sitting on the desk and working. </a:t>
            </a:r>
            <a:r>
              <a:rPr lang="en-US" sz="4900" dirty="0" smtClean="0">
                <a:latin typeface="Comic Sans MS" pitchFamily="66" charset="0"/>
                <a:ea typeface="Calibri"/>
                <a:cs typeface="Times New Roman"/>
              </a:rPr>
              <a:t>Moreover it will break down the existing barriers of prejudice between manual or practical and intellectual workers. </a:t>
            </a:r>
            <a:r>
              <a:rPr lang="en-US" sz="4900" b="1" dirty="0" smtClean="0">
                <a:latin typeface="Comic Sans MS" pitchFamily="66" charset="0"/>
                <a:ea typeface="Calibri"/>
                <a:cs typeface="Times New Roman"/>
              </a:rPr>
              <a:t>Now there is no looking down on each other for the differences of caste, creed, color, wealth, sex or age. All will work together cooperatively. </a:t>
            </a:r>
          </a:p>
          <a:p>
            <a:pPr marL="274320" lvl="1" indent="0" algn="just">
              <a:lnSpc>
                <a:spcPct val="115000"/>
              </a:lnSpc>
              <a:spcAft>
                <a:spcPts val="1000"/>
              </a:spcAft>
              <a:buNone/>
            </a:pPr>
            <a:r>
              <a:rPr lang="en-US" sz="4900" dirty="0" smtClean="0">
                <a:solidFill>
                  <a:schemeClr val="tx1"/>
                </a:solidFill>
                <a:latin typeface="Comic Sans MS" pitchFamily="66" charset="0"/>
                <a:ea typeface="Calibri"/>
                <a:cs typeface="Times New Roman"/>
              </a:rPr>
              <a:t>Moreover, art as a hobby as well as profession is of utmost  value. A student when learns some applied arts and makes it a profession later on he enjoys and satisfies his inner appetite and on the same time, gets the reward for his work.  </a:t>
            </a:r>
            <a:endParaRPr lang="en-IN" sz="4900" dirty="0" smtClean="0">
              <a:solidFill>
                <a:schemeClr val="tx1"/>
              </a:solidFill>
              <a:latin typeface="Comic Sans MS" pitchFamily="66" charset="0"/>
              <a:ea typeface="Calibri"/>
              <a:cs typeface="Times New Roman"/>
            </a:endParaRP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741368"/>
          </a:xfrm>
        </p:spPr>
        <p:txBody>
          <a:bodyPr>
            <a:normAutofit fontScale="70000" lnSpcReduction="20000"/>
          </a:bodyPr>
          <a:lstStyle/>
          <a:p>
            <a:pPr marL="342900" lvl="0" indent="-342900" algn="just">
              <a:lnSpc>
                <a:spcPct val="115000"/>
              </a:lnSpc>
              <a:spcAft>
                <a:spcPts val="1000"/>
              </a:spcAft>
              <a:buFont typeface="Symbol"/>
              <a:buChar char=""/>
            </a:pPr>
            <a:r>
              <a:rPr lang="en-US" sz="3400" b="1" dirty="0" smtClean="0">
                <a:latin typeface="Comic Sans MS" pitchFamily="66" charset="0"/>
                <a:ea typeface="Calibri"/>
                <a:cs typeface="Times New Roman"/>
              </a:rPr>
              <a:t>Arts </a:t>
            </a:r>
            <a:r>
              <a:rPr lang="en-US" sz="3400" b="1" dirty="0">
                <a:latin typeface="Comic Sans MS" pitchFamily="66" charset="0"/>
                <a:ea typeface="Calibri"/>
                <a:cs typeface="Times New Roman"/>
              </a:rPr>
              <a:t>helps in </a:t>
            </a:r>
            <a:r>
              <a:rPr lang="en-US" sz="3400" b="1" dirty="0" smtClean="0">
                <a:latin typeface="Comic Sans MS" pitchFamily="66" charset="0"/>
                <a:ea typeface="Calibri"/>
                <a:cs typeface="Times New Roman"/>
              </a:rPr>
              <a:t>Spiritual </a:t>
            </a:r>
            <a:r>
              <a:rPr lang="en-US" sz="3400" b="1" dirty="0" err="1">
                <a:latin typeface="Comic Sans MS" pitchFamily="66" charset="0"/>
                <a:ea typeface="Calibri"/>
                <a:cs typeface="Times New Roman"/>
              </a:rPr>
              <a:t>upliftment</a:t>
            </a:r>
            <a:r>
              <a:rPr lang="en-US" sz="3400" b="1" dirty="0">
                <a:latin typeface="Comic Sans MS" pitchFamily="66" charset="0"/>
                <a:ea typeface="Calibri"/>
                <a:cs typeface="Times New Roman"/>
              </a:rPr>
              <a:t> </a:t>
            </a:r>
            <a:r>
              <a:rPr lang="en-US" sz="3400" dirty="0">
                <a:latin typeface="Comic Sans MS" pitchFamily="66" charset="0"/>
                <a:ea typeface="Calibri"/>
                <a:cs typeface="Times New Roman"/>
              </a:rPr>
              <a:t>: As we know that Indian art is derived from the philosophy and nor from the external beauty. </a:t>
            </a:r>
            <a:r>
              <a:rPr lang="en-US" sz="3400" b="1" dirty="0">
                <a:latin typeface="Comic Sans MS" pitchFamily="66" charset="0"/>
                <a:ea typeface="Calibri"/>
                <a:cs typeface="Times New Roman"/>
              </a:rPr>
              <a:t>Truth, goodness, beauty are the base of all the art. </a:t>
            </a:r>
            <a:r>
              <a:rPr lang="en-US" sz="3400" dirty="0">
                <a:latin typeface="Comic Sans MS" pitchFamily="66" charset="0"/>
                <a:ea typeface="Calibri"/>
                <a:cs typeface="Times New Roman"/>
              </a:rPr>
              <a:t>So art is more spiritual in nature. </a:t>
            </a:r>
            <a:r>
              <a:rPr lang="en-US" sz="3400" b="1" dirty="0">
                <a:latin typeface="Comic Sans MS" pitchFamily="66" charset="0"/>
                <a:ea typeface="Calibri"/>
                <a:cs typeface="Times New Roman"/>
              </a:rPr>
              <a:t>It helps us to attain oneness with God and explore our inner self.</a:t>
            </a:r>
            <a:r>
              <a:rPr lang="en-IN" sz="3400" b="1" dirty="0">
                <a:latin typeface="Comic Sans MS" pitchFamily="66" charset="0"/>
                <a:ea typeface="Calibri"/>
                <a:cs typeface="Times New Roman"/>
              </a:rPr>
              <a:t> </a:t>
            </a:r>
            <a:r>
              <a:rPr lang="en-IN" sz="3400" dirty="0">
                <a:latin typeface="Comic Sans MS" pitchFamily="66" charset="0"/>
                <a:ea typeface="Calibri"/>
                <a:cs typeface="Times New Roman"/>
              </a:rPr>
              <a:t>It is also considered essential for spiritual upliftment. An </a:t>
            </a:r>
            <a:r>
              <a:rPr lang="en-IN" sz="3400" b="1" dirty="0">
                <a:latin typeface="Comic Sans MS" pitchFamily="66" charset="0"/>
                <a:ea typeface="Calibri"/>
                <a:cs typeface="Times New Roman"/>
              </a:rPr>
              <a:t>artist feels oneness with god and with nature through art.</a:t>
            </a:r>
          </a:p>
          <a:p>
            <a:pPr marL="342900" lvl="0" indent="-342900" algn="just">
              <a:lnSpc>
                <a:spcPct val="115000"/>
              </a:lnSpc>
              <a:spcAft>
                <a:spcPts val="0"/>
              </a:spcAft>
              <a:buFont typeface="Symbol"/>
              <a:buChar char=""/>
            </a:pPr>
            <a:r>
              <a:rPr lang="en-US" sz="3400" b="1" dirty="0">
                <a:latin typeface="Comic Sans MS" pitchFamily="66" charset="0"/>
              </a:rPr>
              <a:t>All </a:t>
            </a:r>
            <a:r>
              <a:rPr lang="en-US" sz="3400" b="1" dirty="0" smtClean="0">
                <a:latin typeface="Comic Sans MS" pitchFamily="66" charset="0"/>
              </a:rPr>
              <a:t>Round </a:t>
            </a:r>
            <a:r>
              <a:rPr lang="en-US" sz="3400" b="1" dirty="0">
                <a:latin typeface="Comic Sans MS" pitchFamily="66" charset="0"/>
              </a:rPr>
              <a:t>development:</a:t>
            </a:r>
            <a:r>
              <a:rPr lang="en-US" sz="3400" dirty="0">
                <a:latin typeface="Comic Sans MS" pitchFamily="66" charset="0"/>
              </a:rPr>
              <a:t> Art is the best way to express one’s views, </a:t>
            </a:r>
            <a:r>
              <a:rPr lang="en-US" sz="3400" b="1" dirty="0">
                <a:latin typeface="Comic Sans MS" pitchFamily="66" charset="0"/>
              </a:rPr>
              <a:t>ideas, emotions </a:t>
            </a:r>
            <a:r>
              <a:rPr lang="en-US" sz="3400" dirty="0">
                <a:latin typeface="Comic Sans MS" pitchFamily="66" charset="0"/>
              </a:rPr>
              <a:t>and expression. It gives </a:t>
            </a:r>
            <a:r>
              <a:rPr lang="en-US" sz="3400" b="1" dirty="0">
                <a:latin typeface="Comic Sans MS" pitchFamily="66" charset="0"/>
              </a:rPr>
              <a:t>freedom to mind</a:t>
            </a:r>
            <a:r>
              <a:rPr lang="en-US" sz="3400" dirty="0">
                <a:latin typeface="Comic Sans MS" pitchFamily="66" charset="0"/>
              </a:rPr>
              <a:t>. It gives </a:t>
            </a:r>
            <a:r>
              <a:rPr lang="en-US" sz="3400" b="1" dirty="0">
                <a:latin typeface="Comic Sans MS" pitchFamily="66" charset="0"/>
              </a:rPr>
              <a:t>pleasure and relaxes </a:t>
            </a:r>
            <a:r>
              <a:rPr lang="en-US" sz="3400" dirty="0">
                <a:latin typeface="Comic Sans MS" pitchFamily="66" charset="0"/>
              </a:rPr>
              <a:t>the man’s mind. It helps </a:t>
            </a:r>
            <a:r>
              <a:rPr lang="en-US" sz="3400" b="1" dirty="0">
                <a:latin typeface="Comic Sans MS" pitchFamily="66" charset="0"/>
              </a:rPr>
              <a:t>economically</a:t>
            </a:r>
            <a:r>
              <a:rPr lang="en-US" sz="3400" dirty="0">
                <a:latin typeface="Comic Sans MS" pitchFamily="66" charset="0"/>
              </a:rPr>
              <a:t> as a man can earn his living by adopting art as a profession. It makes a person socially reliable. It develops in a student all </a:t>
            </a:r>
            <a:r>
              <a:rPr lang="en-US" sz="3400" b="1" dirty="0">
                <a:latin typeface="Comic Sans MS" pitchFamily="66" charset="0"/>
              </a:rPr>
              <a:t>moral qualities </a:t>
            </a:r>
            <a:r>
              <a:rPr lang="en-US" sz="3400" dirty="0">
                <a:latin typeface="Comic Sans MS" pitchFamily="66" charset="0"/>
              </a:rPr>
              <a:t>like patience, satisfaction, endurance etc.  So it develops a person intellectually when he gets the training of these skills. Art is very much responsible for all round development of a student. </a:t>
            </a:r>
            <a:endParaRPr lang="en-US" sz="3400" dirty="0" smtClean="0">
              <a:latin typeface="Comic Sans MS" pitchFamily="66" charset="0"/>
            </a:endParaRPr>
          </a:p>
          <a:p>
            <a:pPr lvl="0"/>
            <a:endParaRPr lang="en-IN" dirty="0"/>
          </a:p>
          <a:p>
            <a:endParaRPr lang="en-IN" dirty="0"/>
          </a:p>
        </p:txBody>
      </p:sp>
    </p:spTree>
    <p:extLst>
      <p:ext uri="{BB962C8B-B14F-4D97-AF65-F5344CB8AC3E}">
        <p14:creationId xmlns="" xmlns:p14="http://schemas.microsoft.com/office/powerpoint/2010/main" val="133688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304800"/>
            <a:ext cx="9144000" cy="6553200"/>
          </a:xfrm>
        </p:spPr>
        <p:txBody>
          <a:bodyPr>
            <a:normAutofit fontScale="85000" lnSpcReduction="10000"/>
          </a:bodyPr>
          <a:lstStyle/>
          <a:p>
            <a:pPr marL="342900" lvl="0" indent="-342900" algn="just">
              <a:lnSpc>
                <a:spcPct val="115000"/>
              </a:lnSpc>
              <a:spcAft>
                <a:spcPts val="0"/>
              </a:spcAft>
              <a:buFont typeface="Symbol"/>
              <a:buChar char=""/>
            </a:pPr>
            <a:r>
              <a:rPr lang="en-US" sz="2800" b="1" dirty="0" smtClean="0">
                <a:latin typeface="Comic Sans MS" pitchFamily="66" charset="0"/>
                <a:ea typeface="Calibri"/>
                <a:cs typeface="Times New Roman"/>
              </a:rPr>
              <a:t>Art helps in Economical development</a:t>
            </a:r>
            <a:r>
              <a:rPr lang="en-US" sz="2800" dirty="0" smtClean="0">
                <a:latin typeface="Comic Sans MS" pitchFamily="66" charset="0"/>
                <a:ea typeface="Calibri"/>
                <a:cs typeface="Times New Roman"/>
              </a:rPr>
              <a:t>:  Those who utilize leisure time in their hobby or craft, that work will bring them </a:t>
            </a:r>
            <a:r>
              <a:rPr lang="en-US" sz="2800" b="1" dirty="0" smtClean="0">
                <a:latin typeface="Comic Sans MS" pitchFamily="66" charset="0"/>
                <a:ea typeface="Calibri"/>
                <a:cs typeface="Times New Roman"/>
              </a:rPr>
              <a:t>some remuneration also</a:t>
            </a:r>
            <a:r>
              <a:rPr lang="en-US" sz="2800" dirty="0" smtClean="0">
                <a:latin typeface="Comic Sans MS" pitchFamily="66" charset="0"/>
                <a:ea typeface="Calibri"/>
                <a:cs typeface="Times New Roman"/>
              </a:rPr>
              <a:t>. Art helps an artist to make him financially strong. When he sells his paintings he can earn easily for his living. So by adopting art as a profession his financial condition will become more sound. He will become self-dependent.</a:t>
            </a:r>
            <a:endParaRPr lang="en-IN" sz="2800" dirty="0" smtClean="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US" sz="2800" dirty="0" smtClean="0">
                <a:latin typeface="Comic Sans MS" pitchFamily="66" charset="0"/>
                <a:ea typeface="Calibri"/>
                <a:cs typeface="Times New Roman"/>
              </a:rPr>
              <a:t> </a:t>
            </a:r>
            <a:r>
              <a:rPr lang="en-US" sz="2800" b="1" dirty="0" smtClean="0">
                <a:latin typeface="Comic Sans MS" pitchFamily="66" charset="0"/>
                <a:ea typeface="Calibri"/>
                <a:cs typeface="Times New Roman"/>
              </a:rPr>
              <a:t>Art helps to save and develop culture</a:t>
            </a:r>
            <a:r>
              <a:rPr lang="en-US" sz="2800" dirty="0" smtClean="0">
                <a:latin typeface="Comic Sans MS" pitchFamily="66" charset="0"/>
                <a:ea typeface="Calibri"/>
                <a:cs typeface="Times New Roman"/>
              </a:rPr>
              <a:t>: without art man is not able to get the </a:t>
            </a:r>
            <a:r>
              <a:rPr lang="en-US" sz="2800" b="1" dirty="0" smtClean="0">
                <a:latin typeface="Comic Sans MS" pitchFamily="66" charset="0"/>
                <a:ea typeface="Calibri"/>
                <a:cs typeface="Times New Roman"/>
              </a:rPr>
              <a:t>knowledge of culture and civilizations</a:t>
            </a:r>
            <a:r>
              <a:rPr lang="en-US" sz="2800" dirty="0" smtClean="0">
                <a:latin typeface="Comic Sans MS" pitchFamily="66" charset="0"/>
                <a:ea typeface="Calibri"/>
                <a:cs typeface="Times New Roman"/>
              </a:rPr>
              <a:t>. It is the art that preserves the culture and old civilization in the </a:t>
            </a:r>
            <a:r>
              <a:rPr lang="en-US" sz="2800" b="1" dirty="0" smtClean="0">
                <a:latin typeface="Comic Sans MS" pitchFamily="66" charset="0"/>
                <a:ea typeface="Calibri"/>
                <a:cs typeface="Times New Roman"/>
              </a:rPr>
              <a:t>museums</a:t>
            </a:r>
            <a:r>
              <a:rPr lang="en-US" sz="2800" dirty="0" smtClean="0">
                <a:latin typeface="Comic Sans MS" pitchFamily="66" charset="0"/>
                <a:ea typeface="Calibri"/>
                <a:cs typeface="Times New Roman"/>
              </a:rPr>
              <a:t>. </a:t>
            </a:r>
            <a:r>
              <a:rPr lang="en-US" sz="2800" b="1" dirty="0" smtClean="0">
                <a:latin typeface="Comic Sans MS" pitchFamily="66" charset="0"/>
                <a:ea typeface="Calibri"/>
                <a:cs typeface="Times New Roman"/>
              </a:rPr>
              <a:t>We can see the toys, </a:t>
            </a:r>
            <a:r>
              <a:rPr lang="en-US" sz="2800" b="1" dirty="0" err="1" smtClean="0">
                <a:latin typeface="Comic Sans MS" pitchFamily="66" charset="0"/>
                <a:ea typeface="Calibri"/>
                <a:cs typeface="Times New Roman"/>
              </a:rPr>
              <a:t>jewellery</a:t>
            </a:r>
            <a:r>
              <a:rPr lang="en-US" sz="2800" b="1" dirty="0" smtClean="0">
                <a:latin typeface="Comic Sans MS" pitchFamily="66" charset="0"/>
                <a:ea typeface="Calibri"/>
                <a:cs typeface="Times New Roman"/>
              </a:rPr>
              <a:t>, pottery, coins and art pieces of the past. </a:t>
            </a:r>
            <a:r>
              <a:rPr lang="en-US" sz="2800" dirty="0" smtClean="0">
                <a:latin typeface="Comic Sans MS" pitchFamily="66" charset="0"/>
                <a:ea typeface="Calibri"/>
                <a:cs typeface="Times New Roman"/>
              </a:rPr>
              <a:t>The art is the treasure of the culture of the past civilization. It’s a important medium to pass the knowledge and art of the past to the future. It is the door through which we can see the values, customs, traditions and the art of the past.</a:t>
            </a:r>
            <a:endParaRPr lang="en-IN" sz="2800" dirty="0" smtClean="0">
              <a:latin typeface="Comic Sans MS" pitchFamily="66" charset="0"/>
              <a:ea typeface="Calibri"/>
              <a:cs typeface="Times New Roman"/>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8520" y="0"/>
            <a:ext cx="9289032" cy="6381328"/>
          </a:xfrm>
        </p:spPr>
        <p:txBody>
          <a:bodyPr>
            <a:noAutofit/>
          </a:bodyPr>
          <a:lstStyle/>
          <a:p>
            <a:pPr marL="342900" lvl="0" indent="-342900" algn="just">
              <a:lnSpc>
                <a:spcPct val="115000"/>
              </a:lnSpc>
              <a:spcAft>
                <a:spcPts val="0"/>
              </a:spcAft>
              <a:buFont typeface="Symbol"/>
              <a:buChar char=""/>
            </a:pPr>
            <a:r>
              <a:rPr lang="en-IN" sz="2200" b="1" dirty="0" smtClean="0">
                <a:latin typeface="Comic Sans MS" pitchFamily="66" charset="0"/>
                <a:ea typeface="Calibri"/>
                <a:cs typeface="Times New Roman"/>
              </a:rPr>
              <a:t>Students </a:t>
            </a:r>
            <a:r>
              <a:rPr lang="en-IN" sz="2200" b="1" dirty="0">
                <a:latin typeface="Comic Sans MS" pitchFamily="66" charset="0"/>
                <a:ea typeface="Calibri"/>
                <a:cs typeface="Times New Roman"/>
              </a:rPr>
              <a:t>sharpen </a:t>
            </a:r>
            <a:r>
              <a:rPr lang="en-IN" sz="2200" b="1" dirty="0" smtClean="0">
                <a:latin typeface="Comic Sans MS" pitchFamily="66" charset="0"/>
                <a:ea typeface="Calibri"/>
                <a:cs typeface="Times New Roman"/>
              </a:rPr>
              <a:t>Critical Intellectual </a:t>
            </a:r>
            <a:r>
              <a:rPr lang="en-IN" sz="2200" b="1" dirty="0">
                <a:latin typeface="Comic Sans MS" pitchFamily="66" charset="0"/>
                <a:ea typeface="Calibri"/>
                <a:cs typeface="Times New Roman"/>
              </a:rPr>
              <a:t>skills</a:t>
            </a:r>
            <a:r>
              <a:rPr lang="en-IN" sz="2200" dirty="0">
                <a:latin typeface="Comic Sans MS" pitchFamily="66" charset="0"/>
                <a:ea typeface="Calibri"/>
                <a:cs typeface="Times New Roman"/>
              </a:rPr>
              <a:t>: The arts foster higher levels of thinking that carry over to learning other academic subjects as well as to life outside of school. Through the arts, </a:t>
            </a:r>
            <a:r>
              <a:rPr lang="en-IN" sz="2200" b="1" dirty="0">
                <a:latin typeface="Comic Sans MS" pitchFamily="66" charset="0"/>
                <a:ea typeface="Calibri"/>
                <a:cs typeface="Times New Roman"/>
              </a:rPr>
              <a:t>children learn to observe, interpret, see different perspectives, </a:t>
            </a:r>
            <a:r>
              <a:rPr lang="en-IN" sz="2200" b="1" dirty="0" err="1">
                <a:latin typeface="Comic Sans MS" pitchFamily="66" charset="0"/>
                <a:ea typeface="Calibri"/>
                <a:cs typeface="Times New Roman"/>
              </a:rPr>
              <a:t>analyze</a:t>
            </a:r>
            <a:r>
              <a:rPr lang="en-IN" sz="2200" b="1" dirty="0">
                <a:latin typeface="Comic Sans MS" pitchFamily="66" charset="0"/>
                <a:ea typeface="Calibri"/>
                <a:cs typeface="Times New Roman"/>
              </a:rPr>
              <a:t> and synthesize. </a:t>
            </a:r>
            <a:r>
              <a:rPr lang="en-IN" sz="2200" dirty="0">
                <a:latin typeface="Comic Sans MS" pitchFamily="66" charset="0"/>
                <a:ea typeface="Calibri"/>
                <a:cs typeface="Times New Roman"/>
              </a:rPr>
              <a:t>In a world where students must frequently wade through a </a:t>
            </a:r>
            <a:r>
              <a:rPr lang="en-IN" sz="2200" b="1" dirty="0">
                <a:latin typeface="Comic Sans MS" pitchFamily="66" charset="0"/>
                <a:ea typeface="Calibri"/>
                <a:cs typeface="Times New Roman"/>
              </a:rPr>
              <a:t>sea of information to determine which facts are trustworthy and relevant to a particular topic, </a:t>
            </a:r>
            <a:r>
              <a:rPr lang="en-IN" sz="2200" dirty="0">
                <a:latin typeface="Comic Sans MS" pitchFamily="66" charset="0"/>
                <a:ea typeface="Calibri"/>
                <a:cs typeface="Times New Roman"/>
              </a:rPr>
              <a:t>critical thinking skills are key to lifelong learning. </a:t>
            </a:r>
            <a:endParaRPr lang="en-IN" sz="2200" dirty="0" smtClean="0">
              <a:latin typeface="Comic Sans MS" pitchFamily="66" charset="0"/>
              <a:ea typeface="Calibri"/>
              <a:cs typeface="Times New Roman"/>
            </a:endParaRPr>
          </a:p>
          <a:p>
            <a:pPr marL="0" lvl="0" indent="0" algn="just">
              <a:lnSpc>
                <a:spcPct val="115000"/>
              </a:lnSpc>
              <a:spcAft>
                <a:spcPts val="0"/>
              </a:spcAft>
              <a:buNone/>
            </a:pPr>
            <a:endParaRPr lang="en-IN" sz="2200" dirty="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IN" sz="2200" b="1" dirty="0" smtClean="0">
                <a:latin typeface="Comic Sans MS" pitchFamily="66" charset="0"/>
                <a:ea typeface="Calibri"/>
                <a:cs typeface="Times New Roman"/>
              </a:rPr>
              <a:t>Art </a:t>
            </a:r>
            <a:r>
              <a:rPr lang="en-IN" sz="2200" b="1" dirty="0">
                <a:latin typeface="Comic Sans MS" pitchFamily="66" charset="0"/>
                <a:ea typeface="Calibri"/>
                <a:cs typeface="Times New Roman"/>
              </a:rPr>
              <a:t>fosters the power of </a:t>
            </a:r>
            <a:r>
              <a:rPr lang="en-IN" sz="2200" b="1" dirty="0" smtClean="0">
                <a:latin typeface="Comic Sans MS" pitchFamily="66" charset="0"/>
                <a:ea typeface="Calibri"/>
                <a:cs typeface="Times New Roman"/>
              </a:rPr>
              <a:t>Imagination </a:t>
            </a:r>
            <a:r>
              <a:rPr lang="en-IN" sz="2200" b="1" dirty="0">
                <a:latin typeface="Comic Sans MS" pitchFamily="66" charset="0"/>
                <a:ea typeface="Calibri"/>
                <a:cs typeface="Times New Roman"/>
              </a:rPr>
              <a:t>and </a:t>
            </a:r>
            <a:r>
              <a:rPr lang="en-IN" sz="2200" b="1" dirty="0" smtClean="0">
                <a:latin typeface="Comic Sans MS" pitchFamily="66" charset="0"/>
                <a:ea typeface="Calibri"/>
                <a:cs typeface="Times New Roman"/>
              </a:rPr>
              <a:t>Observation</a:t>
            </a:r>
            <a:r>
              <a:rPr lang="en-IN" sz="2200" b="1" dirty="0">
                <a:latin typeface="Comic Sans MS" pitchFamily="66" charset="0"/>
                <a:ea typeface="Calibri"/>
                <a:cs typeface="Times New Roman"/>
              </a:rPr>
              <a:t>:</a:t>
            </a:r>
            <a:r>
              <a:rPr lang="en-IN" sz="2200" dirty="0">
                <a:latin typeface="Comic Sans MS" pitchFamily="66" charset="0"/>
                <a:ea typeface="Calibri"/>
                <a:cs typeface="Times New Roman"/>
              </a:rPr>
              <a:t>  Art is very much responsible for the development of these qualities. Student has to </a:t>
            </a:r>
            <a:r>
              <a:rPr lang="en-IN" sz="2200" b="1" dirty="0">
                <a:latin typeface="Comic Sans MS" pitchFamily="66" charset="0"/>
                <a:ea typeface="Calibri"/>
                <a:cs typeface="Times New Roman"/>
              </a:rPr>
              <a:t>observe the surroundings, environment before drawing/sketching, memorizing dance steps, playing an instrument or to act in a drama.</a:t>
            </a:r>
            <a:r>
              <a:rPr lang="en-IN" sz="2200" dirty="0">
                <a:latin typeface="Comic Sans MS" pitchFamily="66" charset="0"/>
                <a:ea typeface="Calibri"/>
                <a:cs typeface="Times New Roman"/>
              </a:rPr>
              <a:t> Without sound observation and imagination, it is impossible to create or think about a scene.  So  they are also learning how to develop new concepts</a:t>
            </a:r>
            <a:r>
              <a:rPr lang="en-IN" sz="2200" dirty="0" smtClean="0">
                <a:latin typeface="Comic Sans MS" pitchFamily="66" charset="0"/>
                <a:ea typeface="Calibri"/>
                <a:cs typeface="Times New Roman"/>
              </a:rPr>
              <a:t>.</a:t>
            </a:r>
            <a:endParaRPr lang="en-IN" sz="2200" dirty="0">
              <a:latin typeface="Comic Sans MS" pitchFamily="66" charset="0"/>
              <a:ea typeface="Calibri"/>
              <a:cs typeface="Times New Roman"/>
            </a:endParaRPr>
          </a:p>
        </p:txBody>
      </p:sp>
    </p:spTree>
    <p:extLst>
      <p:ext uri="{BB962C8B-B14F-4D97-AF65-F5344CB8AC3E}">
        <p14:creationId xmlns="" xmlns:p14="http://schemas.microsoft.com/office/powerpoint/2010/main" val="89995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838200"/>
            <a:ext cx="8805672" cy="5260848"/>
          </a:xfrm>
        </p:spPr>
        <p:txBody>
          <a:bodyPr>
            <a:normAutofit fontScale="92500" lnSpcReduction="10000"/>
          </a:bodyPr>
          <a:lstStyle/>
          <a:p>
            <a:pPr lvl="0" algn="just"/>
            <a:r>
              <a:rPr lang="en-IN" sz="2800" b="1" dirty="0" smtClean="0">
                <a:latin typeface="Comic Sans MS" pitchFamily="66" charset="0"/>
                <a:ea typeface="Calibri"/>
                <a:cs typeface="Times New Roman"/>
              </a:rPr>
              <a:t>It Increases Student Engagement</a:t>
            </a:r>
            <a:r>
              <a:rPr lang="en-IN" sz="2800" dirty="0" smtClean="0">
                <a:latin typeface="Comic Sans MS" pitchFamily="66" charset="0"/>
                <a:ea typeface="Calibri"/>
                <a:cs typeface="Times New Roman"/>
              </a:rPr>
              <a:t>: The arts provide many opportunities for students to demonstrate </a:t>
            </a:r>
            <a:r>
              <a:rPr lang="en-IN" sz="2800" b="1" dirty="0" smtClean="0">
                <a:latin typeface="Comic Sans MS" pitchFamily="66" charset="0"/>
                <a:ea typeface="Calibri"/>
                <a:cs typeface="Times New Roman"/>
              </a:rPr>
              <a:t>their skills through their performance</a:t>
            </a:r>
            <a:r>
              <a:rPr lang="en-IN" sz="2800" dirty="0" smtClean="0">
                <a:latin typeface="Comic Sans MS" pitchFamily="66" charset="0"/>
                <a:ea typeface="Calibri"/>
                <a:cs typeface="Times New Roman"/>
              </a:rPr>
              <a:t>. It enables children to grow in confidence and learn how to think positively about themselves and learning. </a:t>
            </a:r>
            <a:r>
              <a:rPr lang="en-IN" sz="2800" b="1" dirty="0" smtClean="0">
                <a:latin typeface="Comic Sans MS" pitchFamily="66" charset="0"/>
                <a:ea typeface="Calibri"/>
                <a:cs typeface="Times New Roman"/>
              </a:rPr>
              <a:t>Working together </a:t>
            </a:r>
            <a:r>
              <a:rPr lang="en-IN" sz="2800" dirty="0" smtClean="0">
                <a:latin typeface="Comic Sans MS" pitchFamily="66" charset="0"/>
                <a:ea typeface="Calibri"/>
                <a:cs typeface="Times New Roman"/>
              </a:rPr>
              <a:t>for a common purpose teaches children that their contribution is important, which is perfect for the collaborative nature of the arts. By working collaboratively on a project, students learn to communicate more effectively, compromise when necessary and work hard even if their role may seem small. All of these skills are vital in any work environment where </a:t>
            </a:r>
            <a:r>
              <a:rPr lang="en-IN" sz="2800" b="1" dirty="0" smtClean="0">
                <a:latin typeface="Comic Sans MS" pitchFamily="66" charset="0"/>
                <a:ea typeface="Calibri"/>
                <a:cs typeface="Times New Roman"/>
              </a:rPr>
              <a:t>teams come together for a common goal.</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496" y="0"/>
            <a:ext cx="9108504" cy="6741368"/>
          </a:xfrm>
        </p:spPr>
        <p:txBody>
          <a:bodyPr>
            <a:normAutofit fontScale="25000" lnSpcReduction="20000"/>
          </a:bodyPr>
          <a:lstStyle/>
          <a:p>
            <a:pPr marL="342900" lvl="0" indent="-342900" algn="just">
              <a:lnSpc>
                <a:spcPct val="115000"/>
              </a:lnSpc>
              <a:spcAft>
                <a:spcPts val="1000"/>
              </a:spcAft>
              <a:buClr>
                <a:srgbClr val="D16349"/>
              </a:buClr>
              <a:buFont typeface="Symbol"/>
              <a:buChar char=""/>
            </a:pPr>
            <a:r>
              <a:rPr lang="en-IN" sz="8800" b="1" dirty="0">
                <a:solidFill>
                  <a:prstClr val="black"/>
                </a:solidFill>
                <a:latin typeface="Comic Sans MS" pitchFamily="66" charset="0"/>
                <a:ea typeface="Calibri"/>
                <a:cs typeface="Times New Roman"/>
              </a:rPr>
              <a:t>Arts enhance creativity</a:t>
            </a:r>
            <a:r>
              <a:rPr lang="en-IN" sz="8800" dirty="0">
                <a:solidFill>
                  <a:prstClr val="black"/>
                </a:solidFill>
                <a:latin typeface="Comic Sans MS" pitchFamily="66" charset="0"/>
                <a:ea typeface="Calibri"/>
                <a:cs typeface="Times New Roman"/>
              </a:rPr>
              <a:t>:  Arts education develops creativity. It gives opportunity to </a:t>
            </a:r>
            <a:r>
              <a:rPr lang="en-IN" sz="8800" b="1" dirty="0">
                <a:solidFill>
                  <a:prstClr val="black"/>
                </a:solidFill>
                <a:latin typeface="Comic Sans MS" pitchFamily="66" charset="0"/>
                <a:ea typeface="Calibri"/>
                <a:cs typeface="Times New Roman"/>
              </a:rPr>
              <a:t>create new things</a:t>
            </a:r>
            <a:r>
              <a:rPr lang="en-IN" sz="8800" dirty="0">
                <a:solidFill>
                  <a:prstClr val="black"/>
                </a:solidFill>
                <a:latin typeface="Comic Sans MS" pitchFamily="66" charset="0"/>
                <a:ea typeface="Calibri"/>
                <a:cs typeface="Times New Roman"/>
              </a:rPr>
              <a:t>. It develops creative  emotions in the minds of the children. Imagine classes in which students create original artwork filled with </a:t>
            </a:r>
            <a:r>
              <a:rPr lang="en-IN" sz="8800" dirty="0" err="1">
                <a:solidFill>
                  <a:prstClr val="black"/>
                </a:solidFill>
                <a:latin typeface="Comic Sans MS" pitchFamily="66" charset="0"/>
                <a:ea typeface="Calibri"/>
                <a:cs typeface="Times New Roman"/>
              </a:rPr>
              <a:t>color</a:t>
            </a:r>
            <a:r>
              <a:rPr lang="en-IN" sz="8800" dirty="0">
                <a:solidFill>
                  <a:prstClr val="black"/>
                </a:solidFill>
                <a:latin typeface="Comic Sans MS" pitchFamily="66" charset="0"/>
                <a:ea typeface="Calibri"/>
                <a:cs typeface="Times New Roman"/>
              </a:rPr>
              <a:t> that displays a creative use of space, developing their own rhythms, or writing and producing their own plays. Example, in a class if we give any topic to students to make a poster then no 2 posters will be same. Every poster will be different from each other because every children is unique and thinks according to his own way of thinking and choice. These type of classes provide a wonderful environment for fostering creativity, which is an important skill to have in a rapidly changing world.</a:t>
            </a:r>
            <a:r>
              <a:rPr lang="en-IN" sz="8800" b="1" dirty="0">
                <a:solidFill>
                  <a:prstClr val="black"/>
                </a:solidFill>
                <a:latin typeface="Comic Sans MS" pitchFamily="66" charset="0"/>
                <a:ea typeface="Calibri"/>
                <a:cs typeface="Times New Roman"/>
              </a:rPr>
              <a:t> </a:t>
            </a:r>
          </a:p>
          <a:p>
            <a:pPr marL="342900" lvl="0" indent="-342900" algn="just">
              <a:lnSpc>
                <a:spcPct val="115000"/>
              </a:lnSpc>
              <a:spcAft>
                <a:spcPts val="1000"/>
              </a:spcAft>
              <a:buFont typeface="Symbol"/>
              <a:buChar char=""/>
            </a:pPr>
            <a:r>
              <a:rPr lang="en-US" sz="8800" b="1" dirty="0" smtClean="0">
                <a:latin typeface="Comic Sans MS" pitchFamily="66" charset="0"/>
                <a:ea typeface="Calibri"/>
                <a:cs typeface="Times New Roman"/>
              </a:rPr>
              <a:t>Art </a:t>
            </a:r>
            <a:r>
              <a:rPr lang="en-US" sz="8800" b="1" dirty="0">
                <a:latin typeface="Comic Sans MS" pitchFamily="66" charset="0"/>
                <a:ea typeface="Calibri"/>
                <a:cs typeface="Times New Roman"/>
              </a:rPr>
              <a:t>develops Aesthetic sense</a:t>
            </a:r>
            <a:r>
              <a:rPr lang="en-US" sz="8800" dirty="0">
                <a:latin typeface="Comic Sans MS" pitchFamily="66" charset="0"/>
                <a:ea typeface="Calibri"/>
                <a:cs typeface="Times New Roman"/>
              </a:rPr>
              <a:t>: Art helps in the aesthetic development of a person and along with aesthetic sense, self expression is also developed. With the help of art, </a:t>
            </a:r>
            <a:r>
              <a:rPr lang="en-US" sz="8800" b="1" dirty="0">
                <a:latin typeface="Comic Sans MS" pitchFamily="66" charset="0"/>
                <a:ea typeface="Calibri"/>
                <a:cs typeface="Times New Roman"/>
              </a:rPr>
              <a:t>a person is able to appreciate and criticize a work of art.</a:t>
            </a:r>
            <a:r>
              <a:rPr lang="en-US" sz="8800" dirty="0">
                <a:latin typeface="Comic Sans MS" pitchFamily="66" charset="0"/>
                <a:ea typeface="Calibri"/>
                <a:cs typeface="Times New Roman"/>
              </a:rPr>
              <a:t> With the help of aesthetic sense, we can make things more beautiful. Example without any sculpture we would have no monument, architectural designs of cities would be reduced to logs of cabins only. So it is the aesthetic sense that helps a person to make the things beautiful and attractive</a:t>
            </a:r>
            <a:r>
              <a:rPr lang="en-US" sz="8800" dirty="0" smtClean="0">
                <a:latin typeface="Comic Sans MS" pitchFamily="66" charset="0"/>
                <a:ea typeface="Calibri"/>
                <a:cs typeface="Times New Roman"/>
              </a:rPr>
              <a:t>.</a:t>
            </a:r>
          </a:p>
          <a:p>
            <a:endParaRPr lang="en-IN" dirty="0"/>
          </a:p>
        </p:txBody>
      </p:sp>
    </p:spTree>
    <p:extLst>
      <p:ext uri="{BB962C8B-B14F-4D97-AF65-F5344CB8AC3E}">
        <p14:creationId xmlns="" xmlns:p14="http://schemas.microsoft.com/office/powerpoint/2010/main" val="2381828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762000"/>
            <a:ext cx="8503920" cy="5337048"/>
          </a:xfrm>
        </p:spPr>
        <p:txBody>
          <a:bodyPr>
            <a:normAutofit fontScale="85000" lnSpcReduction="20000"/>
          </a:bodyPr>
          <a:lstStyle/>
          <a:p>
            <a:pPr marL="342900" lvl="0" indent="-342900" algn="just">
              <a:lnSpc>
                <a:spcPct val="115000"/>
              </a:lnSpc>
              <a:spcAft>
                <a:spcPts val="1000"/>
              </a:spcAft>
              <a:buClr>
                <a:srgbClr val="D16349"/>
              </a:buClr>
              <a:buFont typeface="Symbol"/>
              <a:buChar char=""/>
            </a:pPr>
            <a:r>
              <a:rPr lang="en-IN" sz="2800" b="1" dirty="0" smtClean="0">
                <a:solidFill>
                  <a:prstClr val="black"/>
                </a:solidFill>
                <a:latin typeface="Comic Sans MS" pitchFamily="66" charset="0"/>
                <a:ea typeface="Calibri"/>
                <a:cs typeface="Times New Roman"/>
              </a:rPr>
              <a:t>Children learn positive habits, behaviours and attitudes</a:t>
            </a:r>
            <a:r>
              <a:rPr lang="en-IN" sz="2800" dirty="0" smtClean="0">
                <a:solidFill>
                  <a:prstClr val="black"/>
                </a:solidFill>
                <a:latin typeface="Comic Sans MS" pitchFamily="66" charset="0"/>
                <a:ea typeface="Calibri"/>
                <a:cs typeface="Times New Roman"/>
              </a:rPr>
              <a:t>: Arts education helps foster a positive culture and climate in schools. When schools integrate the arts across the curriculum, </a:t>
            </a:r>
            <a:r>
              <a:rPr lang="en-IN" sz="2800" dirty="0" smtClean="0">
                <a:solidFill>
                  <a:prstClr val="black"/>
                </a:solidFill>
                <a:latin typeface="Comic Sans MS" pitchFamily="66" charset="0"/>
                <a:ea typeface="Calibri"/>
                <a:cs typeface="Times New Roman"/>
              </a:rPr>
              <a:t>effectiveness </a:t>
            </a:r>
            <a:r>
              <a:rPr lang="en-IN" sz="2800" dirty="0" smtClean="0">
                <a:solidFill>
                  <a:prstClr val="black"/>
                </a:solidFill>
                <a:latin typeface="Comic Sans MS" pitchFamily="66" charset="0"/>
                <a:ea typeface="Calibri"/>
                <a:cs typeface="Times New Roman"/>
              </a:rPr>
              <a:t>of instruction and teachers’ ability to meet the needs of all students increase. </a:t>
            </a:r>
            <a:r>
              <a:rPr lang="en-IN" sz="2800" b="1" dirty="0" smtClean="0">
                <a:solidFill>
                  <a:prstClr val="black"/>
                </a:solidFill>
                <a:latin typeface="Comic Sans MS" pitchFamily="66" charset="0"/>
                <a:ea typeface="Calibri"/>
                <a:cs typeface="Times New Roman"/>
              </a:rPr>
              <a:t>Learning a musical instrument, creating a painting, learning to dance, or singing in a chorus teaches that taking small steps, practicing to improve, being persistent, and being patient are important for children’s growth and improvement</a:t>
            </a:r>
            <a:r>
              <a:rPr lang="en-IN" sz="2800" dirty="0" smtClean="0">
                <a:solidFill>
                  <a:prstClr val="black"/>
                </a:solidFill>
                <a:latin typeface="Comic Sans MS" pitchFamily="66" charset="0"/>
                <a:ea typeface="Calibri"/>
                <a:cs typeface="Times New Roman"/>
              </a:rPr>
              <a:t>. Students gain confidence as they try to accomplish things that do not come easily. Learning an artistic discipline helps young people develop character. </a:t>
            </a:r>
            <a:r>
              <a:rPr lang="en-IN" sz="2800" b="1" dirty="0" smtClean="0">
                <a:solidFill>
                  <a:prstClr val="black"/>
                </a:solidFill>
                <a:latin typeface="Comic Sans MS" pitchFamily="66" charset="0"/>
                <a:ea typeface="Calibri"/>
                <a:cs typeface="Times New Roman"/>
              </a:rPr>
              <a:t>Students learn habits, behaviours and attitudes that are necessary for success in any field of endeavour.</a:t>
            </a:r>
            <a:endParaRPr lang="en-IN" sz="2800" dirty="0">
              <a:solidFill>
                <a:prstClr val="black"/>
              </a:solidFill>
              <a:latin typeface="Comic Sans MS" pitchFamily="66" charset="0"/>
              <a:ea typeface="Calibri"/>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036496" cy="6858000"/>
          </a:xfrm>
        </p:spPr>
        <p:txBody>
          <a:bodyPr>
            <a:normAutofit fontScale="47500" lnSpcReduction="20000"/>
          </a:bodyPr>
          <a:lstStyle/>
          <a:p>
            <a:pPr marL="342900" lvl="0" indent="-342900" algn="just">
              <a:lnSpc>
                <a:spcPct val="115000"/>
              </a:lnSpc>
              <a:spcAft>
                <a:spcPts val="0"/>
              </a:spcAft>
              <a:buFont typeface="Symbol"/>
              <a:buChar char=""/>
            </a:pPr>
            <a:endParaRPr lang="en-US" sz="2900" b="1" dirty="0" smtClean="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4200" b="1" dirty="0" smtClean="0">
                <a:latin typeface="Comic Sans MS" pitchFamily="66" charset="0"/>
                <a:ea typeface="Calibri"/>
                <a:cs typeface="Times New Roman"/>
              </a:rPr>
              <a:t>Art </a:t>
            </a:r>
            <a:r>
              <a:rPr lang="en-US" sz="4200" b="1" dirty="0">
                <a:latin typeface="Comic Sans MS" pitchFamily="66" charset="0"/>
                <a:ea typeface="Calibri"/>
                <a:cs typeface="Times New Roman"/>
              </a:rPr>
              <a:t>is helpful in utilization of leisure time</a:t>
            </a:r>
            <a:r>
              <a:rPr lang="en-US" sz="4200" dirty="0">
                <a:latin typeface="Comic Sans MS" pitchFamily="66" charset="0"/>
                <a:ea typeface="Calibri"/>
                <a:cs typeface="Times New Roman"/>
              </a:rPr>
              <a:t>: With the help of art one can use </a:t>
            </a:r>
            <a:r>
              <a:rPr lang="en-US" sz="4200" b="1" dirty="0">
                <a:latin typeface="Comic Sans MS" pitchFamily="66" charset="0"/>
                <a:ea typeface="Calibri"/>
                <a:cs typeface="Times New Roman"/>
              </a:rPr>
              <a:t>his leisure time very accurately. He can develop his hobbies in this free time. </a:t>
            </a:r>
            <a:r>
              <a:rPr lang="en-US" sz="4200" dirty="0">
                <a:latin typeface="Comic Sans MS" pitchFamily="66" charset="0"/>
                <a:ea typeface="Calibri"/>
                <a:cs typeface="Times New Roman"/>
              </a:rPr>
              <a:t>And he can make them his profession for his future. With the help of these hobbies, he can earn for his living easily. When a person changes his attitude about his leisure time he will always try to use that time more and more. He can discover new facts and can develop new technique of painting. So there will be no wastage of free time.</a:t>
            </a:r>
            <a:endParaRPr lang="en-IN" sz="4200" dirty="0">
              <a:latin typeface="Comic Sans MS" pitchFamily="66" charset="0"/>
              <a:ea typeface="Calibri"/>
              <a:cs typeface="Times New Roman"/>
            </a:endParaRPr>
          </a:p>
          <a:p>
            <a:pPr marL="0" lvl="0" indent="0" algn="just">
              <a:lnSpc>
                <a:spcPct val="115000"/>
              </a:lnSpc>
              <a:spcAft>
                <a:spcPts val="0"/>
              </a:spcAft>
              <a:buNone/>
            </a:pPr>
            <a:endParaRPr lang="en-IN" sz="3800" dirty="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US" sz="4200" b="1" dirty="0" smtClean="0">
                <a:latin typeface="Comic Sans MS" pitchFamily="66" charset="0"/>
                <a:ea typeface="Calibri"/>
                <a:cs typeface="Times New Roman"/>
              </a:rPr>
              <a:t>Art </a:t>
            </a:r>
            <a:r>
              <a:rPr lang="en-US" sz="4200" b="1" dirty="0">
                <a:latin typeface="Comic Sans MS" pitchFamily="66" charset="0"/>
                <a:ea typeface="Calibri"/>
                <a:cs typeface="Times New Roman"/>
              </a:rPr>
              <a:t>helps to acquire habit of concentration and application </a:t>
            </a:r>
            <a:r>
              <a:rPr lang="en-US" sz="4200" dirty="0">
                <a:latin typeface="Comic Sans MS" pitchFamily="66" charset="0"/>
                <a:ea typeface="Calibri"/>
                <a:cs typeface="Times New Roman"/>
              </a:rPr>
              <a:t>: When a person draws and paints a picture, </a:t>
            </a:r>
            <a:r>
              <a:rPr lang="en-US" sz="4200" b="1" dirty="0">
                <a:latin typeface="Comic Sans MS" pitchFamily="66" charset="0"/>
                <a:ea typeface="Calibri"/>
                <a:cs typeface="Times New Roman"/>
              </a:rPr>
              <a:t>he first of all concentrates over the scene which he wants to draw.</a:t>
            </a:r>
            <a:r>
              <a:rPr lang="en-US" sz="4200" dirty="0">
                <a:latin typeface="Comic Sans MS" pitchFamily="66" charset="0"/>
                <a:ea typeface="Calibri"/>
                <a:cs typeface="Times New Roman"/>
              </a:rPr>
              <a:t> Then he cares for drawing or Sketching i.e. if its similar to the imagination or not. And after drawing a pencil sketch, he concentrates on the colors which he wants to use in his painting. So we can see the concentration first and after that application. Only after concentrating on the things to be drawn, one can apply it in his work of art. Both are very essential steps. </a:t>
            </a:r>
            <a:r>
              <a:rPr lang="en-US" sz="4200" b="1" dirty="0">
                <a:latin typeface="Comic Sans MS" pitchFamily="66" charset="0"/>
                <a:ea typeface="Calibri"/>
                <a:cs typeface="Times New Roman"/>
              </a:rPr>
              <a:t>Without concentration there will be no imagination and without imagination we will not be able to create a thing </a:t>
            </a:r>
            <a:r>
              <a:rPr lang="en-US" sz="4200" dirty="0">
                <a:latin typeface="Comic Sans MS" pitchFamily="66" charset="0"/>
                <a:ea typeface="Calibri"/>
                <a:cs typeface="Times New Roman"/>
              </a:rPr>
              <a:t>and we cannot apply it in our work of art. So to make a good piece of art, we should concentrate and only then it is possible to apply it in art.</a:t>
            </a:r>
            <a:endParaRPr lang="en-IN" sz="4200" dirty="0">
              <a:latin typeface="Comic Sans MS" pitchFamily="66" charset="0"/>
              <a:ea typeface="Calibri"/>
              <a:cs typeface="Times New Roman"/>
            </a:endParaRPr>
          </a:p>
          <a:p>
            <a:endParaRPr lang="en-IN" dirty="0"/>
          </a:p>
        </p:txBody>
      </p:sp>
    </p:spTree>
    <p:extLst>
      <p:ext uri="{BB962C8B-B14F-4D97-AF65-F5344CB8AC3E}">
        <p14:creationId xmlns="" xmlns:p14="http://schemas.microsoft.com/office/powerpoint/2010/main" val="2614909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fontScale="77500" lnSpcReduction="20000"/>
          </a:bodyPr>
          <a:lstStyle/>
          <a:p>
            <a:pPr marL="342900" lvl="0" indent="-342900" algn="just">
              <a:lnSpc>
                <a:spcPct val="115000"/>
              </a:lnSpc>
              <a:spcAft>
                <a:spcPts val="0"/>
              </a:spcAft>
              <a:buFont typeface="Symbol"/>
              <a:buChar char=""/>
            </a:pPr>
            <a:r>
              <a:rPr lang="en-US" sz="2800" b="1" dirty="0" smtClean="0">
                <a:latin typeface="Comic Sans MS" pitchFamily="66" charset="0"/>
                <a:ea typeface="Calibri"/>
                <a:cs typeface="Times New Roman"/>
              </a:rPr>
              <a:t>Arts help to understand other subjects in education and make those subjects more interesting:</a:t>
            </a:r>
            <a:r>
              <a:rPr lang="en-US" sz="2800" dirty="0" smtClean="0">
                <a:latin typeface="Comic Sans MS" pitchFamily="66" charset="0"/>
                <a:ea typeface="Calibri"/>
                <a:cs typeface="Times New Roman"/>
              </a:rPr>
              <a:t> With the help of art the theoretical subjects can be taught easily. By correlating art with these subjects we can make them more interesting for </a:t>
            </a:r>
            <a:r>
              <a:rPr lang="en-US" sz="2800" dirty="0" err="1" smtClean="0">
                <a:latin typeface="Comic Sans MS" pitchFamily="66" charset="0"/>
                <a:ea typeface="Calibri"/>
                <a:cs typeface="Times New Roman"/>
              </a:rPr>
              <a:t>eg</a:t>
            </a:r>
            <a:r>
              <a:rPr lang="en-US" sz="2800" dirty="0" smtClean="0">
                <a:latin typeface="Comic Sans MS" pitchFamily="66" charset="0"/>
                <a:ea typeface="Calibri"/>
                <a:cs typeface="Times New Roman"/>
              </a:rPr>
              <a:t>. In </a:t>
            </a:r>
            <a:r>
              <a:rPr lang="en-US" sz="2800" dirty="0" err="1" smtClean="0">
                <a:latin typeface="Comic Sans MS" pitchFamily="66" charset="0"/>
                <a:ea typeface="Calibri"/>
                <a:cs typeface="Times New Roman"/>
              </a:rPr>
              <a:t>maths</a:t>
            </a:r>
            <a:r>
              <a:rPr lang="en-US" sz="2800" dirty="0" smtClean="0">
                <a:latin typeface="Comic Sans MS" pitchFamily="66" charset="0"/>
                <a:ea typeface="Calibri"/>
                <a:cs typeface="Times New Roman"/>
              </a:rPr>
              <a:t> if we want to make the students learn about addition </a:t>
            </a:r>
            <a:r>
              <a:rPr lang="en-US" sz="2800" dirty="0" err="1" smtClean="0">
                <a:latin typeface="Comic Sans MS" pitchFamily="66" charset="0"/>
                <a:ea typeface="Calibri"/>
                <a:cs typeface="Times New Roman"/>
              </a:rPr>
              <a:t>eg</a:t>
            </a:r>
            <a:r>
              <a:rPr lang="en-US" sz="2800" dirty="0" smtClean="0">
                <a:latin typeface="Comic Sans MS" pitchFamily="66" charset="0"/>
                <a:ea typeface="Calibri"/>
                <a:cs typeface="Times New Roman"/>
              </a:rPr>
              <a:t> 4+10 we can make 4 chocolates and 10 toffees. The students will immediately count the things. Because they like these things very much. </a:t>
            </a:r>
            <a:r>
              <a:rPr lang="en-US" sz="2800" b="1" dirty="0" smtClean="0">
                <a:latin typeface="Comic Sans MS" pitchFamily="66" charset="0"/>
                <a:ea typeface="Calibri"/>
                <a:cs typeface="Times New Roman"/>
              </a:rPr>
              <a:t>By showing visual aids we can make the lessons very impressive and interesting. And these aids can be made with the help of arts only. </a:t>
            </a:r>
          </a:p>
          <a:p>
            <a:pPr marL="342900" lvl="0" indent="-342900" algn="just">
              <a:lnSpc>
                <a:spcPct val="115000"/>
              </a:lnSpc>
              <a:spcAft>
                <a:spcPts val="0"/>
              </a:spcAft>
              <a:buFont typeface="Symbol"/>
              <a:buChar char=""/>
            </a:pPr>
            <a:r>
              <a:rPr lang="en-US" sz="2800" b="1" dirty="0" smtClean="0">
                <a:latin typeface="Comic Sans MS" pitchFamily="66" charset="0"/>
                <a:ea typeface="Calibri"/>
                <a:cs typeface="Times New Roman"/>
              </a:rPr>
              <a:t>Art helps to save time </a:t>
            </a:r>
            <a:r>
              <a:rPr lang="en-US" sz="2800" dirty="0" smtClean="0">
                <a:latin typeface="Comic Sans MS" pitchFamily="66" charset="0"/>
                <a:ea typeface="Calibri"/>
                <a:cs typeface="Times New Roman"/>
              </a:rPr>
              <a:t>: When art is correlated with other subjects and two or more subjects are taught collectively then the time of both teacher and student is saved. </a:t>
            </a:r>
            <a:r>
              <a:rPr lang="en-US" sz="2800" b="1" dirty="0" smtClean="0">
                <a:latin typeface="Comic Sans MS" pitchFamily="66" charset="0"/>
                <a:ea typeface="Calibri"/>
                <a:cs typeface="Times New Roman"/>
              </a:rPr>
              <a:t>When the topic is taught with audio-visual aids, students take more interest and understand better. </a:t>
            </a:r>
            <a:r>
              <a:rPr lang="en-US" sz="2800" dirty="0" smtClean="0">
                <a:latin typeface="Comic Sans MS" pitchFamily="66" charset="0"/>
                <a:ea typeface="Calibri"/>
                <a:cs typeface="Times New Roman"/>
              </a:rPr>
              <a:t>Teacher’s work becomes less and easy. So it saves time while teaching.</a:t>
            </a:r>
            <a:endParaRPr lang="en-IN" sz="2800" dirty="0" smtClean="0">
              <a:latin typeface="Comic Sans MS" pitchFamily="66" charset="0"/>
              <a:ea typeface="Calibri"/>
              <a:cs typeface="Times New Roman"/>
            </a:endParaRPr>
          </a:p>
          <a:p>
            <a:pPr marL="342900" lvl="0" indent="-342900" algn="just">
              <a:lnSpc>
                <a:spcPct val="115000"/>
              </a:lnSpc>
              <a:spcAft>
                <a:spcPts val="1000"/>
              </a:spcAft>
              <a:buFont typeface="Symbol"/>
              <a:buChar char=""/>
            </a:pPr>
            <a:r>
              <a:rPr lang="en-US" sz="2800" b="1" dirty="0" smtClean="0">
                <a:latin typeface="Comic Sans MS" pitchFamily="66" charset="0"/>
                <a:ea typeface="Calibri"/>
                <a:cs typeface="Times New Roman"/>
              </a:rPr>
              <a:t>Art makes subjects easy</a:t>
            </a:r>
            <a:r>
              <a:rPr lang="en-US" sz="2800" dirty="0" smtClean="0">
                <a:latin typeface="Comic Sans MS" pitchFamily="66" charset="0"/>
                <a:ea typeface="Calibri"/>
                <a:cs typeface="Times New Roman"/>
              </a:rPr>
              <a:t>: Art is very much responsible to make other </a:t>
            </a:r>
            <a:r>
              <a:rPr lang="en-US" sz="2800" b="1" dirty="0" smtClean="0">
                <a:latin typeface="Comic Sans MS" pitchFamily="66" charset="0"/>
                <a:ea typeface="Calibri"/>
                <a:cs typeface="Times New Roman"/>
              </a:rPr>
              <a:t>theoretical subjects easy to understand</a:t>
            </a:r>
            <a:r>
              <a:rPr lang="en-US" sz="2800" dirty="0" smtClean="0">
                <a:latin typeface="Comic Sans MS" pitchFamily="66" charset="0"/>
                <a:ea typeface="Calibri"/>
                <a:cs typeface="Times New Roman"/>
              </a:rPr>
              <a:t>. Use of audio-visual aids help the student to clear those facts and concepts which are not so clear to them</a:t>
            </a:r>
            <a:endParaRPr lang="en-IN" sz="2800" dirty="0">
              <a:latin typeface="Comic Sans MS" pitchFamily="66" charset="0"/>
              <a:ea typeface="Calibri"/>
              <a:cs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88640"/>
            <a:ext cx="8503920" cy="6624736"/>
          </a:xfrm>
        </p:spPr>
        <p:txBody>
          <a:bodyPr>
            <a:normAutofit fontScale="77500" lnSpcReduction="20000"/>
          </a:bodyPr>
          <a:lstStyle/>
          <a:p>
            <a:pPr marL="342900" lvl="0" indent="-342900" algn="just">
              <a:lnSpc>
                <a:spcPct val="115000"/>
              </a:lnSpc>
              <a:spcAft>
                <a:spcPts val="1000"/>
              </a:spcAft>
              <a:buClr>
                <a:srgbClr val="D16349"/>
              </a:buClr>
              <a:buFont typeface="Symbol"/>
              <a:buChar char=""/>
            </a:pPr>
            <a:r>
              <a:rPr lang="en-US" sz="2600" b="1" dirty="0">
                <a:solidFill>
                  <a:prstClr val="black"/>
                </a:solidFill>
                <a:latin typeface="Comic Sans MS" pitchFamily="66" charset="0"/>
                <a:ea typeface="Calibri"/>
                <a:cs typeface="Times New Roman"/>
              </a:rPr>
              <a:t>Art gives us the knowledge of past:</a:t>
            </a:r>
            <a:r>
              <a:rPr lang="en-US" sz="2600" dirty="0">
                <a:solidFill>
                  <a:prstClr val="black"/>
                </a:solidFill>
                <a:latin typeface="Comic Sans MS" pitchFamily="66" charset="0"/>
                <a:ea typeface="Calibri"/>
                <a:cs typeface="Times New Roman"/>
              </a:rPr>
              <a:t> Art helps us to know about people who lived in the past. We come to know the art and life of the past. </a:t>
            </a:r>
            <a:r>
              <a:rPr lang="en-US" sz="2600" b="1" dirty="0">
                <a:solidFill>
                  <a:prstClr val="black"/>
                </a:solidFill>
                <a:latin typeface="Comic Sans MS" pitchFamily="66" charset="0"/>
                <a:ea typeface="Calibri"/>
                <a:cs typeface="Times New Roman"/>
              </a:rPr>
              <a:t>Art is preserved throughout the world, in museums. </a:t>
            </a:r>
            <a:r>
              <a:rPr lang="en-US" sz="2600" dirty="0">
                <a:solidFill>
                  <a:prstClr val="black"/>
                </a:solidFill>
                <a:latin typeface="Comic Sans MS" pitchFamily="66" charset="0"/>
                <a:ea typeface="Calibri"/>
                <a:cs typeface="Times New Roman"/>
              </a:rPr>
              <a:t>The people of the Indus valley civilization lived thousand years ago, yet we can see samples of their </a:t>
            </a:r>
            <a:r>
              <a:rPr lang="en-US" sz="2600" dirty="0" err="1">
                <a:solidFill>
                  <a:prstClr val="black"/>
                </a:solidFill>
                <a:latin typeface="Comic Sans MS" pitchFamily="66" charset="0"/>
                <a:ea typeface="Calibri"/>
                <a:cs typeface="Times New Roman"/>
              </a:rPr>
              <a:t>toys,jewellery</a:t>
            </a:r>
            <a:r>
              <a:rPr lang="en-US" sz="2600" dirty="0">
                <a:solidFill>
                  <a:prstClr val="black"/>
                </a:solidFill>
                <a:latin typeface="Comic Sans MS" pitchFamily="66" charset="0"/>
                <a:ea typeface="Calibri"/>
                <a:cs typeface="Times New Roman"/>
              </a:rPr>
              <a:t>, pottery that has been preserved in the national museums New Delhi. </a:t>
            </a:r>
            <a:r>
              <a:rPr lang="en-US" sz="2600" b="1" dirty="0">
                <a:solidFill>
                  <a:prstClr val="black"/>
                </a:solidFill>
                <a:latin typeface="Comic Sans MS" pitchFamily="66" charset="0"/>
                <a:ea typeface="Calibri"/>
                <a:cs typeface="Times New Roman"/>
              </a:rPr>
              <a:t>By studying their art forms, we can learn how those people lived, dressed and enriched their lives. </a:t>
            </a:r>
            <a:endParaRPr lang="en-IN" sz="2600" b="1" dirty="0">
              <a:solidFill>
                <a:prstClr val="black"/>
              </a:solidFill>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2600" b="1" dirty="0" smtClean="0">
                <a:latin typeface="Comic Sans MS" pitchFamily="66" charset="0"/>
                <a:ea typeface="Calibri"/>
                <a:cs typeface="Times New Roman"/>
              </a:rPr>
              <a:t>Arts </a:t>
            </a:r>
            <a:r>
              <a:rPr lang="en-US" sz="2600" b="1" dirty="0">
                <a:latin typeface="Comic Sans MS" pitchFamily="66" charset="0"/>
                <a:ea typeface="Calibri"/>
                <a:cs typeface="Times New Roman"/>
              </a:rPr>
              <a:t>makes knowledge interesting </a:t>
            </a:r>
            <a:r>
              <a:rPr lang="en-US" sz="2600" dirty="0">
                <a:latin typeface="Comic Sans MS" pitchFamily="66" charset="0"/>
                <a:ea typeface="Calibri"/>
                <a:cs typeface="Times New Roman"/>
              </a:rPr>
              <a:t>: With the help of art, we can make the </a:t>
            </a:r>
            <a:r>
              <a:rPr lang="en-US" sz="2600" b="1" dirty="0">
                <a:latin typeface="Comic Sans MS" pitchFamily="66" charset="0"/>
                <a:ea typeface="Calibri"/>
                <a:cs typeface="Times New Roman"/>
              </a:rPr>
              <a:t>dull/boring theoretical subject easy and interesting. When we add a visual form </a:t>
            </a:r>
            <a:r>
              <a:rPr lang="en-US" sz="2600" dirty="0">
                <a:latin typeface="Comic Sans MS" pitchFamily="66" charset="0"/>
                <a:ea typeface="Calibri"/>
                <a:cs typeface="Times New Roman"/>
              </a:rPr>
              <a:t>with any theoretical topics/subjects it becomes very interesting. Example when we tell a story to the children the effect is less on them. But when we show the picture, it will effect more and they will show more interest and their learning power will increase.</a:t>
            </a:r>
            <a:endParaRPr lang="en-IN" sz="2600" dirty="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2600" b="1" dirty="0" smtClean="0">
                <a:latin typeface="Comic Sans MS" pitchFamily="66" charset="0"/>
                <a:ea typeface="Calibri"/>
                <a:cs typeface="Times New Roman"/>
              </a:rPr>
              <a:t>Art </a:t>
            </a:r>
            <a:r>
              <a:rPr lang="en-US" sz="2600" b="1" dirty="0">
                <a:latin typeface="Comic Sans MS" pitchFamily="66" charset="0"/>
                <a:ea typeface="Calibri"/>
                <a:cs typeface="Times New Roman"/>
              </a:rPr>
              <a:t>helps in achieving better grades in Examination</a:t>
            </a:r>
            <a:r>
              <a:rPr lang="en-US" sz="2600" dirty="0">
                <a:latin typeface="Comic Sans MS" pitchFamily="66" charset="0"/>
                <a:ea typeface="Calibri"/>
                <a:cs typeface="Times New Roman"/>
              </a:rPr>
              <a:t>: By making diagrams and illustrations </a:t>
            </a:r>
            <a:r>
              <a:rPr lang="en-US" sz="2600" b="1" dirty="0">
                <a:latin typeface="Comic Sans MS" pitchFamily="66" charset="0"/>
                <a:ea typeface="Calibri"/>
                <a:cs typeface="Times New Roman"/>
              </a:rPr>
              <a:t>in Examination </a:t>
            </a:r>
            <a:r>
              <a:rPr lang="en-US" sz="2600" dirty="0">
                <a:latin typeface="Comic Sans MS" pitchFamily="66" charset="0"/>
                <a:ea typeface="Calibri"/>
                <a:cs typeface="Times New Roman"/>
              </a:rPr>
              <a:t>student can </a:t>
            </a:r>
            <a:r>
              <a:rPr lang="en-US" sz="2600" b="1" dirty="0">
                <a:latin typeface="Comic Sans MS" pitchFamily="66" charset="0"/>
                <a:ea typeface="Calibri"/>
                <a:cs typeface="Times New Roman"/>
              </a:rPr>
              <a:t>enhance his presentation skills in any subject </a:t>
            </a:r>
            <a:r>
              <a:rPr lang="en-US" sz="2600" dirty="0">
                <a:latin typeface="Comic Sans MS" pitchFamily="66" charset="0"/>
                <a:ea typeface="Calibri"/>
                <a:cs typeface="Times New Roman"/>
              </a:rPr>
              <a:t>and make his paper more effective. It leaves a good impression on the mind of examiner and student can get better score by using art in his examination. </a:t>
            </a:r>
            <a:endParaRPr lang="en-IN" sz="2600" dirty="0">
              <a:latin typeface="Comic Sans MS" pitchFamily="66" charset="0"/>
              <a:ea typeface="Calibri"/>
              <a:cs typeface="Times New Roman"/>
            </a:endParaRPr>
          </a:p>
          <a:p>
            <a:pPr marL="342900" lvl="0" indent="-342900" algn="just">
              <a:lnSpc>
                <a:spcPct val="115000"/>
              </a:lnSpc>
              <a:spcAft>
                <a:spcPts val="0"/>
              </a:spcAft>
              <a:buFont typeface="Symbol"/>
              <a:buChar char=""/>
            </a:pPr>
            <a:r>
              <a:rPr lang="en-US" sz="2600" dirty="0" smtClean="0">
                <a:latin typeface="Comic Sans MS" pitchFamily="66" charset="0"/>
                <a:ea typeface="Calibri"/>
                <a:cs typeface="Times New Roman"/>
              </a:rPr>
              <a:t>.</a:t>
            </a:r>
            <a:endParaRPr lang="en-IN" sz="2600" dirty="0">
              <a:latin typeface="Comic Sans MS" pitchFamily="66" charset="0"/>
              <a:ea typeface="Calibri"/>
              <a:cs typeface="Times New Roman"/>
            </a:endParaRPr>
          </a:p>
          <a:p>
            <a:endParaRPr lang="en-IN" dirty="0"/>
          </a:p>
        </p:txBody>
      </p:sp>
    </p:spTree>
    <p:extLst>
      <p:ext uri="{BB962C8B-B14F-4D97-AF65-F5344CB8AC3E}">
        <p14:creationId xmlns="" xmlns:p14="http://schemas.microsoft.com/office/powerpoint/2010/main" val="1692320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solidFill>
                  <a:srgbClr val="FF0000"/>
                </a:solidFill>
                <a:latin typeface="Comic Sans MS" pitchFamily="66" charset="0"/>
              </a:rPr>
              <a:t>Conclusion</a:t>
            </a:r>
            <a:r>
              <a:rPr lang="en-US" dirty="0" smtClean="0"/>
              <a:t> </a:t>
            </a:r>
            <a:endParaRPr lang="en-IN" dirty="0"/>
          </a:p>
        </p:txBody>
      </p:sp>
      <p:sp>
        <p:nvSpPr>
          <p:cNvPr id="3" name="Content Placeholder 2"/>
          <p:cNvSpPr>
            <a:spLocks noGrp="1"/>
          </p:cNvSpPr>
          <p:nvPr>
            <p:ph sz="quarter" idx="1"/>
          </p:nvPr>
        </p:nvSpPr>
        <p:spPr>
          <a:xfrm>
            <a:off x="301752" y="1268760"/>
            <a:ext cx="8503920" cy="4830288"/>
          </a:xfrm>
        </p:spPr>
        <p:txBody>
          <a:bodyPr>
            <a:normAutofit fontScale="92500" lnSpcReduction="10000"/>
          </a:bodyPr>
          <a:lstStyle/>
          <a:p>
            <a:pPr marL="0" lvl="0" indent="0" algn="just">
              <a:buClr>
                <a:srgbClr val="D16349"/>
              </a:buClr>
              <a:buNone/>
            </a:pPr>
            <a:r>
              <a:rPr lang="en-US" sz="2500" dirty="0">
                <a:solidFill>
                  <a:prstClr val="black"/>
                </a:solidFill>
                <a:latin typeface="Comic Sans MS" pitchFamily="66" charset="0"/>
              </a:rPr>
              <a:t>Art helps the child to live more graciously in school and out. It provides an outlet for his thoughts and feelings and for his creative imagination. Art education stimulates a growing point in the child’s mental and spiritual make up. Thus the teacher must provide the atmosphere and the material within which his </a:t>
            </a:r>
            <a:r>
              <a:rPr lang="en-US" sz="2500" dirty="0" smtClean="0">
                <a:solidFill>
                  <a:prstClr val="black"/>
                </a:solidFill>
                <a:latin typeface="Comic Sans MS" pitchFamily="66" charset="0"/>
              </a:rPr>
              <a:t>unfolding </a:t>
            </a:r>
            <a:r>
              <a:rPr lang="en-US" sz="2500" dirty="0">
                <a:solidFill>
                  <a:prstClr val="black"/>
                </a:solidFill>
                <a:latin typeface="Comic Sans MS" pitchFamily="66" charset="0"/>
              </a:rPr>
              <a:t>can take place.</a:t>
            </a:r>
          </a:p>
          <a:p>
            <a:pPr marL="0" lvl="0" indent="0" algn="just">
              <a:buClr>
                <a:srgbClr val="D16349"/>
              </a:buClr>
              <a:buNone/>
            </a:pPr>
            <a:endParaRPr lang="en-US" sz="2500" dirty="0">
              <a:solidFill>
                <a:prstClr val="black"/>
              </a:solidFill>
              <a:latin typeface="Comic Sans MS" pitchFamily="66" charset="0"/>
            </a:endParaRPr>
          </a:p>
          <a:p>
            <a:pPr marL="0" lvl="0" indent="0" algn="just">
              <a:buClr>
                <a:srgbClr val="D16349"/>
              </a:buClr>
              <a:buNone/>
            </a:pPr>
            <a:r>
              <a:rPr lang="en-US" sz="2500" dirty="0">
                <a:solidFill>
                  <a:prstClr val="black"/>
                </a:solidFill>
                <a:latin typeface="Comic Sans MS" pitchFamily="66" charset="0"/>
              </a:rPr>
              <a:t>Art as  school subject is of great value. It is the </a:t>
            </a:r>
            <a:r>
              <a:rPr lang="en-US" sz="2500" dirty="0" err="1">
                <a:solidFill>
                  <a:prstClr val="black"/>
                </a:solidFill>
                <a:latin typeface="Comic Sans MS" pitchFamily="66" charset="0"/>
              </a:rPr>
              <a:t>centre</a:t>
            </a:r>
            <a:r>
              <a:rPr lang="en-US" sz="2500" dirty="0">
                <a:solidFill>
                  <a:prstClr val="black"/>
                </a:solidFill>
                <a:latin typeface="Comic Sans MS" pitchFamily="66" charset="0"/>
              </a:rPr>
              <a:t> of all the activities. It develops in the students the aesthetic sense. An appreciation sense enables them to develop socially, physically, intellectually, psychologically and morally. We can say that without art every school subject will become dull and bore. So it is very important to include art as a school subject in school curriculum.</a:t>
            </a:r>
            <a:endParaRPr lang="en-IN" sz="2500" dirty="0">
              <a:solidFill>
                <a:prstClr val="black"/>
              </a:solidFill>
              <a:latin typeface="Comic Sans MS" pitchFamily="66" charset="0"/>
            </a:endParaRPr>
          </a:p>
          <a:p>
            <a:endParaRPr lang="en-IN" dirty="0"/>
          </a:p>
        </p:txBody>
      </p:sp>
    </p:spTree>
    <p:extLst>
      <p:ext uri="{BB962C8B-B14F-4D97-AF65-F5344CB8AC3E}">
        <p14:creationId xmlns="" xmlns:p14="http://schemas.microsoft.com/office/powerpoint/2010/main" val="2694760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1773</TotalTime>
  <Words>3636</Words>
  <Application>Microsoft Office PowerPoint</Application>
  <PresentationFormat>On-screen Show (4:3)</PresentationFormat>
  <Paragraphs>133</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Civic</vt:lpstr>
      <vt:lpstr>ART</vt:lpstr>
      <vt:lpstr>INTRODUCTION</vt:lpstr>
      <vt:lpstr>Slide 3</vt:lpstr>
      <vt:lpstr>Origin </vt:lpstr>
      <vt:lpstr>Slide 5</vt:lpstr>
      <vt:lpstr>Art is…</vt:lpstr>
      <vt:lpstr>HISTORY</vt:lpstr>
      <vt:lpstr>Definitions….. According to </vt:lpstr>
      <vt:lpstr>Definitions…</vt:lpstr>
      <vt:lpstr>    Philosophy of Art </vt:lpstr>
      <vt:lpstr>Slide 11</vt:lpstr>
      <vt:lpstr>Slide 12</vt:lpstr>
      <vt:lpstr>Art …. </vt:lpstr>
      <vt:lpstr>     WORD ROOT TREE Words Based on the Art Root Word </vt:lpstr>
      <vt:lpstr>Art can... /Functions of Art</vt:lpstr>
      <vt:lpstr>NATURE OF ART</vt:lpstr>
      <vt:lpstr>Slide 17</vt:lpstr>
      <vt:lpstr>Classification of Arts</vt:lpstr>
      <vt:lpstr>Slide 19</vt:lpstr>
      <vt:lpstr>Slide 20</vt:lpstr>
      <vt:lpstr>Slide 21</vt:lpstr>
      <vt:lpstr>Significance at the secondary level of school Education</vt:lpstr>
      <vt:lpstr>Slide 23</vt:lpstr>
      <vt:lpstr>Slide 24</vt:lpstr>
      <vt:lpstr>Slide 25</vt:lpstr>
      <vt:lpstr>Slide 26</vt:lpstr>
      <vt:lpstr>Slide 27</vt:lpstr>
      <vt:lpstr>Slide 28</vt:lpstr>
      <vt:lpstr>Slide 29</vt:lpstr>
      <vt:lpstr>Slide 30</vt:lpstr>
      <vt:lpstr>Slide 31</vt:lpstr>
      <vt:lpstr>Slide 32</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dc:title>
  <dc:creator>library</dc:creator>
  <cp:lastModifiedBy>HP</cp:lastModifiedBy>
  <cp:revision>103</cp:revision>
  <dcterms:created xsi:type="dcterms:W3CDTF">2020-08-22T06:02:23Z</dcterms:created>
  <dcterms:modified xsi:type="dcterms:W3CDTF">2021-02-24T06:29:07Z</dcterms:modified>
</cp:coreProperties>
</file>