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7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CA47D72-3A9A-448F-B347-975BD8CDACA1}" type="datetimeFigureOut">
              <a:rPr lang="en-US" smtClean="0"/>
              <a:pPr/>
              <a:t>5/19/2020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AB67FB0-2354-490A-A6A4-21613B0FFD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CA47D72-3A9A-448F-B347-975BD8CDACA1}" type="datetimeFigureOut">
              <a:rPr lang="en-US" smtClean="0"/>
              <a:pPr/>
              <a:t>5/19/2020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FAB67FB0-2354-490A-A6A4-21613B0FFD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DCA47D72-3A9A-448F-B347-975BD8CDACA1}" type="datetimeFigureOut">
              <a:rPr lang="en-US" smtClean="0"/>
              <a:pPr/>
              <a:t>5/19/2020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AB67FB0-2354-490A-A6A4-21613B0FFD09}"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A47D72-3A9A-448F-B347-975BD8CDACA1}" type="datetimeFigureOut">
              <a:rPr lang="en-US" smtClean="0"/>
              <a:pPr/>
              <a:t>5/19/2020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AB67FB0-2354-490A-A6A4-21613B0FFD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DCA47D72-3A9A-448F-B347-975BD8CDACA1}" type="datetimeFigureOut">
              <a:rPr lang="en-US" smtClean="0"/>
              <a:pPr/>
              <a:t>5/19/2020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AB67FB0-2354-490A-A6A4-21613B0FFD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CA47D72-3A9A-448F-B347-975BD8CDACA1}" type="datetimeFigureOut">
              <a:rPr lang="en-US" smtClean="0"/>
              <a:pPr/>
              <a:t>5/19/2020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AB67FB0-2354-490A-A6A4-21613B0FFD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ealthline.com/health/heart-disease" TargetMode="External"/><Relationship Id="rId2" Type="http://schemas.openxmlformats.org/officeDocument/2006/relationships/hyperlink" Target="http://www.heart.org/HEARTORG/HealthyLiving/PhysicalActivity/FitnessBasics/American-Heart-Association-Recommendations-for-Physical-Activity-in-Adults_UCM_307976_Article.js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tandfonline.com/doi/full/10.3109/08037051.2013.778003" TargetMode="External"/><Relationship Id="rId2" Type="http://schemas.openxmlformats.org/officeDocument/2006/relationships/hyperlink" Target="https://www.healthline.com/health/high-blood-pressure-hypertens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thorax.bmj.com/content/70/8/73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ealthline.com/health/sleep-disorders-prevention" TargetMode="External"/><Relationship Id="rId2" Type="http://schemas.openxmlformats.org/officeDocument/2006/relationships/hyperlink" Target="https://www.sleep-journal.com/article/S1389-9457(10)00286-8/abstrac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cademic.oup.com/biomedgerontology/article/58/2/M176/59358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ia.nih.gov/health/prevent-falls-and-fracture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healthline.com/health/fitness-exercise/aerobic-exercise-example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Aerobic_exercise" TargetMode="External"/><Relationship Id="rId2" Type="http://schemas.openxmlformats.org/officeDocument/2006/relationships/hyperlink" Target="https://en.wikipedia.org/wiki/Glucose" TargetMode="External"/><Relationship Id="rId1" Type="http://schemas.openxmlformats.org/officeDocument/2006/relationships/slideLayout" Target="../slideLayouts/slideLayout2.xml"/><Relationship Id="rId4" Type="http://schemas.openxmlformats.org/officeDocument/2006/relationships/hyperlink" Target="https://en.wikipedia.org/wiki/Lactate"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flo.health/menstrual-cycle/lifestyle/sleep/healthy-sleep-habits" TargetMode="External"/><Relationship Id="rId3" Type="http://schemas.openxmlformats.org/officeDocument/2006/relationships/hyperlink" Target="https://flo.health/menstrual-cycle/health/pms-and-pmdd/PMS-fatigue" TargetMode="External"/><Relationship Id="rId7" Type="http://schemas.openxmlformats.org/officeDocument/2006/relationships/hyperlink" Target="https://flo.health/menstrual-cycle/health/emotions/9-stress-management-tips" TargetMode="External"/><Relationship Id="rId2" Type="http://schemas.openxmlformats.org/officeDocument/2006/relationships/hyperlink" Target="https://flo.health/menstrual-cycle/lifestyle/diet-and-nutrition/facts-about-high-metabolism" TargetMode="External"/><Relationship Id="rId1" Type="http://schemas.openxmlformats.org/officeDocument/2006/relationships/slideLayout" Target="../slideLayouts/slideLayout2.xml"/><Relationship Id="rId6" Type="http://schemas.openxmlformats.org/officeDocument/2006/relationships/hyperlink" Target="https://flo.health/menstrual-cycle/health/anxiety-depression-during-period" TargetMode="External"/><Relationship Id="rId5" Type="http://schemas.openxmlformats.org/officeDocument/2006/relationships/hyperlink" Target="https://flo.health/being-a-mom/adjusting-to-motherhood/weight-and-body-image/tips-to-lose-pregnancy-weight" TargetMode="External"/><Relationship Id="rId4" Type="http://schemas.openxmlformats.org/officeDocument/2006/relationships/hyperlink" Target="https://flo.health/menstrual-cycle/lifestyle/fitness-and-exercise/how-to-lose-belly-fat" TargetMode="External"/><Relationship Id="rId9" Type="http://schemas.openxmlformats.org/officeDocument/2006/relationships/hyperlink" Target="https://flo.health/menstrual-cycle/menopause/symptoms/how-to-deal-with-mood-swing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lo.health/menstrual-cycle/lifestyle/fitness-and-exercise/how-much-cardio" TargetMode="External"/><Relationship Id="rId2" Type="http://schemas.openxmlformats.org/officeDocument/2006/relationships/hyperlink" Target="https://flo.health/menstrual-cycle/lifestyle/fitness-and-exercise/what-is-vo2max" TargetMode="External"/><Relationship Id="rId1" Type="http://schemas.openxmlformats.org/officeDocument/2006/relationships/slideLayout" Target="../slideLayouts/slideLayout2.xml"/><Relationship Id="rId4" Type="http://schemas.openxmlformats.org/officeDocument/2006/relationships/hyperlink" Target="https://flo.health/menstrual-cycle/lifestyle/sleep/8-tips-for-better-sleep"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flo.health/menstrual-cycle/lifestyle/fitness-and-exercise/running-on-period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AEROBIC EXERCISE AND ANAEROBIC EXERCISE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AEROBIC EXERCISE</a:t>
            </a:r>
            <a:endParaRPr lang="en-US" dirty="0"/>
          </a:p>
        </p:txBody>
      </p:sp>
      <p:sp>
        <p:nvSpPr>
          <p:cNvPr id="3" name="Content Placeholder 2"/>
          <p:cNvSpPr>
            <a:spLocks noGrp="1"/>
          </p:cNvSpPr>
          <p:nvPr>
            <p:ph idx="1"/>
          </p:nvPr>
        </p:nvSpPr>
        <p:spPr/>
        <p:txBody>
          <a:bodyPr/>
          <a:lstStyle/>
          <a:p>
            <a:r>
              <a:rPr lang="en-US" dirty="0" smtClean="0"/>
              <a:t>Aerobic exercise is also known as cardio exercise….which requires pumping of oxygenated blood by the heart to deliver oxygen to working muscles.</a:t>
            </a:r>
          </a:p>
          <a:p>
            <a:r>
              <a:rPr lang="en-US" dirty="0" smtClean="0"/>
              <a:t>It stimulates the heart rate and breathing rate.</a:t>
            </a:r>
          </a:p>
          <a:p>
            <a:r>
              <a:rPr lang="en-US" dirty="0" smtClean="0"/>
              <a:t>Aerobic exercise can become anaerobic exercises if performed at a level of intensity that is too high.</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AEROBIC EXERCISE</a:t>
            </a:r>
            <a:endParaRPr lang="en-US" dirty="0"/>
          </a:p>
        </p:txBody>
      </p:sp>
      <p:sp>
        <p:nvSpPr>
          <p:cNvPr id="3" name="Content Placeholder 2"/>
          <p:cNvSpPr>
            <a:spLocks noGrp="1"/>
          </p:cNvSpPr>
          <p:nvPr>
            <p:ph idx="1"/>
          </p:nvPr>
        </p:nvSpPr>
        <p:spPr/>
        <p:txBody>
          <a:bodyPr/>
          <a:lstStyle/>
          <a:p>
            <a:r>
              <a:rPr lang="en-US" dirty="0" smtClean="0"/>
              <a:t>Aerobic exercise not only improves fitness.</a:t>
            </a:r>
          </a:p>
          <a:p>
            <a:r>
              <a:rPr lang="en-US" dirty="0" smtClean="0"/>
              <a:t>An aerobic exercise plan should be simple, practical and realistic. </a:t>
            </a:r>
          </a:p>
          <a:p>
            <a:r>
              <a:rPr lang="en-US" dirty="0" smtClean="0"/>
              <a:t>Specific equipments may be used but its not necessary for successful aerobic exercise.</a:t>
            </a:r>
          </a:p>
          <a:p>
            <a:r>
              <a:rPr lang="en-US" dirty="0" smtClean="0"/>
              <a:t>Examples include cardio machines, spinning, running, swimming, walking, hiking, dancing, kickboxing etc.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MERITS</a:t>
            </a:r>
            <a:endParaRPr lang="en-US" dirty="0"/>
          </a:p>
        </p:txBody>
      </p:sp>
      <p:sp>
        <p:nvSpPr>
          <p:cNvPr id="3" name="Content Placeholder 2"/>
          <p:cNvSpPr>
            <a:spLocks noGrp="1"/>
          </p:cNvSpPr>
          <p:nvPr>
            <p:ph idx="1"/>
          </p:nvPr>
        </p:nvSpPr>
        <p:spPr/>
        <p:txBody>
          <a:bodyPr/>
          <a:lstStyle/>
          <a:p>
            <a:pPr>
              <a:buNone/>
            </a:pPr>
            <a:r>
              <a:rPr lang="en-US" b="1" dirty="0" smtClean="0"/>
              <a:t>1)  Improves cardiovascular health</a:t>
            </a:r>
          </a:p>
          <a:p>
            <a:r>
              <a:rPr lang="en-US" dirty="0" smtClean="0"/>
              <a:t>Aerobic exercise is recommended by the </a:t>
            </a:r>
            <a:r>
              <a:rPr lang="en-US" dirty="0" smtClean="0">
                <a:hlinkClick r:id="rId2"/>
              </a:rPr>
              <a:t>American Heart Association</a:t>
            </a:r>
            <a:r>
              <a:rPr lang="en-US" dirty="0" smtClean="0"/>
              <a:t> and by most doctors to people with, or at risk for, </a:t>
            </a:r>
            <a:r>
              <a:rPr lang="en-US" dirty="0" smtClean="0">
                <a:hlinkClick r:id="rId3"/>
              </a:rPr>
              <a:t>heart disease</a:t>
            </a:r>
            <a:r>
              <a:rPr lang="en-US" dirty="0" smtClean="0"/>
              <a:t>. </a:t>
            </a:r>
          </a:p>
          <a:p>
            <a:r>
              <a:rPr lang="en-US" dirty="0" smtClean="0"/>
              <a:t>That’s because exercise strengthens your heart and helps it more efficiently pump blood throughout the body</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 Lowers blood pressure</a:t>
            </a:r>
            <a:br>
              <a:rPr lang="en-US" b="1" dirty="0" smtClean="0"/>
            </a:br>
            <a:endParaRPr lang="en-US" dirty="0"/>
          </a:p>
        </p:txBody>
      </p:sp>
      <p:sp>
        <p:nvSpPr>
          <p:cNvPr id="3" name="Content Placeholder 2"/>
          <p:cNvSpPr>
            <a:spLocks noGrp="1"/>
          </p:cNvSpPr>
          <p:nvPr>
            <p:ph idx="1"/>
          </p:nvPr>
        </p:nvSpPr>
        <p:spPr/>
        <p:txBody>
          <a:bodyPr/>
          <a:lstStyle/>
          <a:p>
            <a:r>
              <a:rPr lang="en-US" dirty="0" smtClean="0"/>
              <a:t>Cardiovascular exercise may help you manage symptoms of </a:t>
            </a:r>
            <a:r>
              <a:rPr lang="en-US" dirty="0" smtClean="0">
                <a:hlinkClick r:id="rId2"/>
              </a:rPr>
              <a:t>high blood pressure</a:t>
            </a:r>
            <a:r>
              <a:rPr lang="en-US" dirty="0" smtClean="0"/>
              <a:t>. That’s because exercise </a:t>
            </a:r>
            <a:r>
              <a:rPr lang="en-US" dirty="0" smtClean="0">
                <a:hlinkClick r:id="rId3"/>
              </a:rPr>
              <a:t>can help</a:t>
            </a:r>
            <a:r>
              <a:rPr lang="en-US" dirty="0" smtClean="0"/>
              <a:t> lower blood pressure.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 Helps regulate blood sugar</a:t>
            </a:r>
            <a:br>
              <a:rPr lang="en-US" b="1" dirty="0" smtClean="0"/>
            </a:br>
            <a:endParaRPr lang="en-US" dirty="0"/>
          </a:p>
        </p:txBody>
      </p:sp>
      <p:sp>
        <p:nvSpPr>
          <p:cNvPr id="3" name="Content Placeholder 2"/>
          <p:cNvSpPr>
            <a:spLocks noGrp="1"/>
          </p:cNvSpPr>
          <p:nvPr>
            <p:ph idx="1"/>
          </p:nvPr>
        </p:nvSpPr>
        <p:spPr/>
        <p:txBody>
          <a:bodyPr/>
          <a:lstStyle/>
          <a:p>
            <a:r>
              <a:rPr lang="en-US" dirty="0" smtClean="0"/>
              <a:t>Regular physical activity helps regulate insulin levels and lower blood sugar, all while keeping body weight in check.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 Reduces asthma symptoms</a:t>
            </a:r>
            <a:br>
              <a:rPr lang="en-US" b="1" dirty="0" smtClean="0"/>
            </a:br>
            <a:endParaRPr lang="en-US" dirty="0"/>
          </a:p>
        </p:txBody>
      </p:sp>
      <p:sp>
        <p:nvSpPr>
          <p:cNvPr id="3" name="Content Placeholder 2"/>
          <p:cNvSpPr>
            <a:spLocks noGrp="1"/>
          </p:cNvSpPr>
          <p:nvPr>
            <p:ph idx="1"/>
          </p:nvPr>
        </p:nvSpPr>
        <p:spPr/>
        <p:txBody>
          <a:bodyPr/>
          <a:lstStyle/>
          <a:p>
            <a:r>
              <a:rPr lang="en-US" dirty="0" smtClean="0"/>
              <a:t>Aerobic exercise </a:t>
            </a:r>
            <a:r>
              <a:rPr lang="en-US" dirty="0" smtClean="0">
                <a:hlinkClick r:id="rId2"/>
              </a:rPr>
              <a:t>can help</a:t>
            </a:r>
            <a:r>
              <a:rPr lang="en-US" dirty="0" smtClean="0"/>
              <a:t> people with asthma lessen both the frequency and severity of asthma attacks.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5.Reduces chronic pain</a:t>
            </a:r>
            <a:br>
              <a:rPr lang="en-US" b="1" dirty="0" smtClean="0"/>
            </a:br>
            <a:endParaRPr lang="en-US" dirty="0"/>
          </a:p>
        </p:txBody>
      </p:sp>
      <p:sp>
        <p:nvSpPr>
          <p:cNvPr id="3" name="Content Placeholder 2"/>
          <p:cNvSpPr>
            <a:spLocks noGrp="1"/>
          </p:cNvSpPr>
          <p:nvPr>
            <p:ph idx="1"/>
          </p:nvPr>
        </p:nvSpPr>
        <p:spPr/>
        <p:txBody>
          <a:bodyPr/>
          <a:lstStyle/>
          <a:p>
            <a:r>
              <a:rPr lang="en-US" dirty="0" smtClean="0"/>
              <a:t>If you have chronic back pain, cardiovascular exercise — specifically low-impact activities, like swimming or aqua aerobics — may help you  get back muscle function and endurance. Exercise can also help you lose weight, which may further reduce chronic back pain.</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6.Aids sleep</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If you’re having trouble sleeping at night, try cardiovascular exercise during your waking hours.</a:t>
            </a:r>
          </a:p>
          <a:p>
            <a:r>
              <a:rPr lang="en-US" dirty="0" smtClean="0"/>
              <a:t>A </a:t>
            </a:r>
            <a:r>
              <a:rPr lang="en-US" dirty="0" smtClean="0">
                <a:hlinkClick r:id="rId2"/>
              </a:rPr>
              <a:t>study</a:t>
            </a:r>
            <a:r>
              <a:rPr lang="en-US" dirty="0" smtClean="0"/>
              <a:t> on individuals with chronic sleep issues revealed that a regular exercise program combined with </a:t>
            </a:r>
            <a:r>
              <a:rPr lang="en-US" dirty="0" smtClean="0">
                <a:hlinkClick r:id="rId3"/>
              </a:rPr>
              <a:t>sleep hygiene</a:t>
            </a:r>
            <a:r>
              <a:rPr lang="en-US" dirty="0" smtClean="0"/>
              <a:t> education is an effective treatment for insomnia.</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7.Strengthens immune system</a:t>
            </a:r>
            <a:br>
              <a:rPr lang="en-US" b="1" dirty="0" smtClean="0"/>
            </a:br>
            <a:endParaRPr lang="en-US" dirty="0"/>
          </a:p>
        </p:txBody>
      </p:sp>
      <p:sp>
        <p:nvSpPr>
          <p:cNvPr id="3" name="Content Placeholder 2"/>
          <p:cNvSpPr>
            <a:spLocks noGrp="1"/>
          </p:cNvSpPr>
          <p:nvPr>
            <p:ph idx="1"/>
          </p:nvPr>
        </p:nvSpPr>
        <p:spPr/>
        <p:txBody>
          <a:bodyPr/>
          <a:lstStyle/>
          <a:p>
            <a:r>
              <a:rPr lang="en-US" dirty="0" smtClean="0"/>
              <a:t>Regular and moderate aerobic exercise increases certain antibodies in the blood called </a:t>
            </a:r>
            <a:r>
              <a:rPr lang="en-US" dirty="0" err="1" smtClean="0"/>
              <a:t>immunoglobulins</a:t>
            </a:r>
            <a:r>
              <a:rPr lang="en-US" dirty="0" smtClean="0"/>
              <a:t>.</a:t>
            </a:r>
          </a:p>
          <a:p>
            <a:r>
              <a:rPr lang="en-US" dirty="0" smtClean="0"/>
              <a:t> That ultimately strengthens the immune system.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8. Improves brain power</a:t>
            </a:r>
            <a:br>
              <a:rPr lang="en-US" b="1" dirty="0" smtClean="0"/>
            </a:br>
            <a:endParaRPr lang="en-US" dirty="0"/>
          </a:p>
        </p:txBody>
      </p:sp>
      <p:sp>
        <p:nvSpPr>
          <p:cNvPr id="3" name="Content Placeholder 2"/>
          <p:cNvSpPr>
            <a:spLocks noGrp="1"/>
          </p:cNvSpPr>
          <p:nvPr>
            <p:ph idx="1"/>
          </p:nvPr>
        </p:nvSpPr>
        <p:spPr/>
        <p:txBody>
          <a:bodyPr/>
          <a:lstStyle/>
          <a:p>
            <a:r>
              <a:rPr lang="en-US" dirty="0" smtClean="0"/>
              <a:t>Brain starts losing tissue after you reach age 30.</a:t>
            </a:r>
          </a:p>
          <a:p>
            <a:r>
              <a:rPr lang="en-US" dirty="0" smtClean="0"/>
              <a:t> </a:t>
            </a:r>
            <a:r>
              <a:rPr lang="en-US" dirty="0" smtClean="0">
                <a:hlinkClick r:id="rId2"/>
              </a:rPr>
              <a:t>Scientists</a:t>
            </a:r>
            <a:r>
              <a:rPr lang="en-US" dirty="0" smtClean="0"/>
              <a:t> have uncovered that aerobic exercise may slow this loss and improve cognitive performance.</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9.Boosts mood</a:t>
            </a:r>
            <a:br>
              <a:rPr lang="en-US" b="1" dirty="0" smtClean="0"/>
            </a:br>
            <a:endParaRPr lang="en-US" dirty="0"/>
          </a:p>
        </p:txBody>
      </p:sp>
      <p:sp>
        <p:nvSpPr>
          <p:cNvPr id="3" name="Content Placeholder 2"/>
          <p:cNvSpPr>
            <a:spLocks noGrp="1"/>
          </p:cNvSpPr>
          <p:nvPr>
            <p:ph idx="1"/>
          </p:nvPr>
        </p:nvSpPr>
        <p:spPr/>
        <p:txBody>
          <a:bodyPr/>
          <a:lstStyle/>
          <a:p>
            <a:r>
              <a:rPr lang="en-US" dirty="0" smtClean="0"/>
              <a:t>Moving your body may also improve your mood.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10.Reduces risk of falls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hlinkClick r:id="rId2"/>
              </a:rPr>
              <a:t>One in three</a:t>
            </a:r>
            <a:r>
              <a:rPr lang="en-US" dirty="0" smtClean="0"/>
              <a:t> people over the age of 65 fall each year. </a:t>
            </a:r>
          </a:p>
          <a:p>
            <a:r>
              <a:rPr lang="en-US" dirty="0" smtClean="0"/>
              <a:t>Falls can lead to broken bones, and potentially create lifelong injuries or disabilities. Exercise may help reduce your risk for falls.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11.Safe for most people, including kids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Cardiovascular exercise is recommended for most groups of people, even those who are older or who have chronic health conditions. </a:t>
            </a:r>
          </a:p>
          <a:p>
            <a:r>
              <a:rPr lang="en-US" dirty="0" smtClean="0"/>
              <a:t>Even children should get regular aerobic exercise. In fact, recommendations for kids are slightly higher than for adults.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12. Affordable and accessible</a:t>
            </a:r>
            <a:br>
              <a:rPr lang="en-US" b="1" dirty="0" smtClean="0"/>
            </a:br>
            <a:endParaRPr lang="en-US" dirty="0"/>
          </a:p>
        </p:txBody>
      </p:sp>
      <p:sp>
        <p:nvSpPr>
          <p:cNvPr id="3" name="Content Placeholder 2"/>
          <p:cNvSpPr>
            <a:spLocks noGrp="1"/>
          </p:cNvSpPr>
          <p:nvPr>
            <p:ph idx="1"/>
          </p:nvPr>
        </p:nvSpPr>
        <p:spPr/>
        <p:txBody>
          <a:bodyPr/>
          <a:lstStyle/>
          <a:p>
            <a:r>
              <a:rPr lang="en-US" dirty="0" smtClean="0"/>
              <a:t>You don’t need any fancy equipment or a gym membership to work out.</a:t>
            </a:r>
          </a:p>
          <a:p>
            <a:r>
              <a:rPr lang="en-US" dirty="0" smtClean="0"/>
              <a:t> Getting daily exercise can be as easy as taking a walk around your neighborhood or going for a jog with a friend on a local trail.</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Anaerobic exercise</a:t>
            </a:r>
            <a:endParaRPr lang="en-US" dirty="0"/>
          </a:p>
        </p:txBody>
      </p:sp>
      <p:sp>
        <p:nvSpPr>
          <p:cNvPr id="3" name="Content Placeholder 2"/>
          <p:cNvSpPr>
            <a:spLocks noGrp="1"/>
          </p:cNvSpPr>
          <p:nvPr>
            <p:ph idx="1"/>
          </p:nvPr>
        </p:nvSpPr>
        <p:spPr/>
        <p:txBody>
          <a:bodyPr>
            <a:normAutofit/>
          </a:bodyPr>
          <a:lstStyle/>
          <a:p>
            <a:r>
              <a:rPr lang="en-US" dirty="0" smtClean="0"/>
              <a:t>A higher intensity, higher power version of exercise — is different from </a:t>
            </a:r>
            <a:r>
              <a:rPr lang="en-US" dirty="0" smtClean="0">
                <a:hlinkClick r:id="rId2"/>
              </a:rPr>
              <a:t>aerobic exercise</a:t>
            </a:r>
            <a:r>
              <a:rPr lang="en-US" dirty="0" smtClean="0"/>
              <a:t>.</a:t>
            </a:r>
          </a:p>
          <a:p>
            <a:r>
              <a:rPr lang="en-US" dirty="0" smtClean="0"/>
              <a:t>Although the term may not be one you’re familiar with, anaerobic exercise is a very common and effective workout. </a:t>
            </a:r>
          </a:p>
          <a:p>
            <a:r>
              <a:rPr lang="en-US" dirty="0" smtClean="0"/>
              <a:t> This  is calorie-torching, endurance-building type of exercise.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Anaerobic exercise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Anaerobic exercise</a:t>
            </a:r>
            <a:r>
              <a:rPr lang="en-US" dirty="0" smtClean="0"/>
              <a:t> is a type of exercise that breaks down </a:t>
            </a:r>
            <a:r>
              <a:rPr lang="en-US" dirty="0" smtClean="0">
                <a:hlinkClick r:id="rId2" tooltip="Glucose"/>
              </a:rPr>
              <a:t>glucose</a:t>
            </a:r>
            <a:r>
              <a:rPr lang="en-US" dirty="0" smtClean="0"/>
              <a:t> in the body without using oxygen, as </a:t>
            </a:r>
            <a:r>
              <a:rPr lang="en-US" i="1" dirty="0" smtClean="0"/>
              <a:t>anaerobic</a:t>
            </a:r>
            <a:r>
              <a:rPr lang="en-US" dirty="0" smtClean="0"/>
              <a:t> means “without oxygen”.</a:t>
            </a:r>
            <a:endParaRPr lang="en-US" baseline="30000" dirty="0" smtClean="0"/>
          </a:p>
          <a:p>
            <a:r>
              <a:rPr lang="en-US" dirty="0" smtClean="0"/>
              <a:t>In practical terms, this means that anaerobic exercise is harder but shorter than </a:t>
            </a:r>
            <a:r>
              <a:rPr lang="en-US" dirty="0" smtClean="0">
                <a:hlinkClick r:id="rId3" tooltip="Aerobic exercise"/>
              </a:rPr>
              <a:t>aerobic exercise</a:t>
            </a:r>
            <a:r>
              <a:rPr lang="en-US" dirty="0" smtClean="0"/>
              <a:t>.</a:t>
            </a:r>
          </a:p>
          <a:p>
            <a:r>
              <a:rPr lang="en-US" dirty="0" smtClean="0">
                <a:hlinkClick r:id="rId4" tooltip="Lactate"/>
              </a:rPr>
              <a:t>Lactate</a:t>
            </a:r>
            <a:r>
              <a:rPr lang="en-US" dirty="0" smtClean="0"/>
              <a:t> is produced at an increased rate during anaerobic exercise, causing it to build up quickly</a:t>
            </a:r>
          </a:p>
          <a:p>
            <a:r>
              <a:rPr lang="en-US" dirty="0" smtClean="0"/>
              <a:t>Anaerobic exercise may be used by personal trainers to help their clients build endurance, muscle strength, and power.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Merits of Anaerobic exercise.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1)     Builds muscle</a:t>
            </a:r>
          </a:p>
          <a:p>
            <a:pPr>
              <a:buNone/>
            </a:pPr>
            <a:r>
              <a:rPr lang="en-US" dirty="0" smtClean="0"/>
              <a:t>      One of the most popular anaerobic exercise benefits is that it helps build lean muscle mass and improve endurance and fitness levels. Increased lean muscle mass due to exercise </a:t>
            </a:r>
            <a:r>
              <a:rPr lang="en-US" b="1" dirty="0" smtClean="0">
                <a:hlinkClick r:id="rId2"/>
              </a:rPr>
              <a:t>boosts the metabolism</a:t>
            </a:r>
            <a:r>
              <a:rPr lang="en-US" dirty="0" smtClean="0"/>
              <a:t> and helps combat </a:t>
            </a:r>
            <a:r>
              <a:rPr lang="en-US" b="1" dirty="0" smtClean="0">
                <a:hlinkClick r:id="rId3"/>
              </a:rPr>
              <a:t>fatigue</a:t>
            </a:r>
            <a:r>
              <a:rPr lang="en-US" dirty="0" smtClean="0"/>
              <a:t>. It also helps reduce </a:t>
            </a:r>
            <a:r>
              <a:rPr lang="en-US" b="1" dirty="0" smtClean="0">
                <a:hlinkClick r:id="rId4"/>
              </a:rPr>
              <a:t>body fat</a:t>
            </a:r>
            <a:r>
              <a:rPr lang="en-US" dirty="0" smtClean="0"/>
              <a:t>, which is a key factor for people trying to achieve </a:t>
            </a:r>
            <a:r>
              <a:rPr lang="en-US" b="1" dirty="0" smtClean="0">
                <a:hlinkClick r:id="rId5"/>
              </a:rPr>
              <a:t>weight loss goals</a:t>
            </a:r>
            <a:r>
              <a:rPr lang="en-US" dirty="0" smtClean="0"/>
              <a:t>.</a:t>
            </a:r>
          </a:p>
          <a:p>
            <a:pPr>
              <a:buNone/>
            </a:pPr>
            <a:r>
              <a:rPr lang="en-US" b="1" dirty="0" smtClean="0"/>
              <a:t>2)  Improves mood</a:t>
            </a:r>
          </a:p>
          <a:p>
            <a:pPr>
              <a:buNone/>
            </a:pPr>
            <a:r>
              <a:rPr lang="en-US" dirty="0" smtClean="0"/>
              <a:t>    Exercising has been shown to reduce symptoms of </a:t>
            </a:r>
            <a:r>
              <a:rPr lang="en-US" b="1" dirty="0" smtClean="0">
                <a:hlinkClick r:id="rId6"/>
              </a:rPr>
              <a:t>anxiety and depression</a:t>
            </a:r>
            <a:r>
              <a:rPr lang="en-US" dirty="0" smtClean="0"/>
              <a:t>. It also relieves </a:t>
            </a:r>
            <a:r>
              <a:rPr lang="en-US" b="1" dirty="0" smtClean="0">
                <a:hlinkClick r:id="rId7"/>
              </a:rPr>
              <a:t>stress</a:t>
            </a:r>
            <a:r>
              <a:rPr lang="en-US" dirty="0" smtClean="0"/>
              <a:t>, helps you </a:t>
            </a:r>
            <a:r>
              <a:rPr lang="en-US" b="1" dirty="0" smtClean="0">
                <a:hlinkClick r:id="rId8"/>
              </a:rPr>
              <a:t>sleep better</a:t>
            </a:r>
            <a:r>
              <a:rPr lang="en-US" dirty="0" smtClean="0"/>
              <a:t>, improves your memory, and boosts your </a:t>
            </a:r>
            <a:r>
              <a:rPr lang="en-US" b="1" dirty="0" smtClean="0">
                <a:hlinkClick r:id="rId9"/>
              </a:rPr>
              <a:t>overall mood</a:t>
            </a: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buNone/>
            </a:pPr>
            <a:r>
              <a:rPr lang="en-US" b="1" dirty="0" smtClean="0"/>
              <a:t>3)   Increases endurance</a:t>
            </a:r>
          </a:p>
          <a:p>
            <a:pPr>
              <a:buNone/>
            </a:pPr>
            <a:r>
              <a:rPr lang="en-US" dirty="0" smtClean="0"/>
              <a:t>     Anaerobic exercise helps build endurance and fitness levels. In fact, many lower body strength training exercises are designed to increase stamina and endurance.</a:t>
            </a:r>
          </a:p>
          <a:p>
            <a:pPr>
              <a:buNone/>
            </a:pPr>
            <a:r>
              <a:rPr lang="en-US" b="1" dirty="0" smtClean="0"/>
              <a:t>4)  Lowers blood sugar</a:t>
            </a:r>
          </a:p>
          <a:p>
            <a:pPr>
              <a:buNone/>
            </a:pPr>
            <a:r>
              <a:rPr lang="en-US" dirty="0" smtClean="0"/>
              <a:t>    The body turns the food you eat into sugar. Food that remains unused is either burned immediately, stored as fat in the body, or stored as glycogen in the muscles. Regular anaerobic exercise helps regulate insulin by burning the stored glycogen in order to help your body stay healthy.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b="1" dirty="0" smtClean="0"/>
              <a:t>5)  Raises VO2 max</a:t>
            </a:r>
          </a:p>
          <a:p>
            <a:pPr>
              <a:buNone/>
            </a:pPr>
            <a:r>
              <a:rPr lang="en-US" b="1" dirty="0" smtClean="0">
                <a:hlinkClick r:id="rId2"/>
              </a:rPr>
              <a:t>      VO2 max</a:t>
            </a:r>
            <a:r>
              <a:rPr lang="en-US" dirty="0" smtClean="0"/>
              <a:t> is the greatest quantity of oxygen the body is capable of consuming during exercise. The average VO2 max for untrained, healthy males is about 35–40 </a:t>
            </a:r>
            <a:r>
              <a:rPr lang="en-US" dirty="0" err="1" smtClean="0"/>
              <a:t>mL</a:t>
            </a:r>
            <a:r>
              <a:rPr lang="en-US" dirty="0" smtClean="0"/>
              <a:t>/(</a:t>
            </a:r>
            <a:r>
              <a:rPr lang="en-US" dirty="0" err="1" smtClean="0"/>
              <a:t>kg·min</a:t>
            </a:r>
            <a:r>
              <a:rPr lang="en-US" dirty="0" smtClean="0"/>
              <a:t>), and for healthy females about 27–31 </a:t>
            </a:r>
            <a:r>
              <a:rPr lang="en-US" dirty="0" err="1" smtClean="0"/>
              <a:t>mL</a:t>
            </a:r>
            <a:r>
              <a:rPr lang="en-US" dirty="0" smtClean="0"/>
              <a:t>/(</a:t>
            </a:r>
            <a:r>
              <a:rPr lang="en-US" dirty="0" err="1" smtClean="0"/>
              <a:t>kg·min</a:t>
            </a:r>
            <a:r>
              <a:rPr lang="en-US" dirty="0" smtClean="0"/>
              <a:t>). Regular anaerobic exercise helps increase these numbers. </a:t>
            </a:r>
          </a:p>
          <a:p>
            <a:pPr>
              <a:buNone/>
            </a:pPr>
            <a:r>
              <a:rPr lang="en-US" b="1" dirty="0" smtClean="0"/>
              <a:t>6)   Increases metabolism</a:t>
            </a:r>
          </a:p>
          <a:p>
            <a:pPr>
              <a:buNone/>
            </a:pPr>
            <a:r>
              <a:rPr lang="en-US" dirty="0" smtClean="0"/>
              <a:t>     High-intensity anaerobic exercise makes the muscles in the body hungry. After an </a:t>
            </a:r>
            <a:r>
              <a:rPr lang="en-US" b="1" dirty="0" smtClean="0">
                <a:hlinkClick r:id="rId3"/>
              </a:rPr>
              <a:t>intense workout</a:t>
            </a:r>
            <a:r>
              <a:rPr lang="en-US" dirty="0" smtClean="0"/>
              <a:t>, your metabolism functions at a higher rate of speed for several hours. Repeated exercise and workout build larger muscles, which raise your resting metabolic rate and result in the body burning more calories — even in your </a:t>
            </a:r>
            <a:r>
              <a:rPr lang="en-US" b="1" dirty="0" smtClean="0">
                <a:hlinkClick r:id="rId4"/>
              </a:rPr>
              <a:t>sleep</a:t>
            </a:r>
            <a:r>
              <a:rPr lang="en-US" b="1" dirty="0" smtClean="0"/>
              <a:t>.</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b="1" dirty="0" smtClean="0"/>
              <a:t>7)   Boosts energy</a:t>
            </a:r>
          </a:p>
          <a:p>
            <a:pPr>
              <a:buNone/>
            </a:pPr>
            <a:r>
              <a:rPr lang="en-US" dirty="0" smtClean="0"/>
              <a:t>     Your body depends on the glycogen stored in your muscles for energy. Regular anaerobic exercise boosts and enhances your body's tendency to store glycogen, providing you with more energy when you need it.</a:t>
            </a:r>
          </a:p>
          <a:p>
            <a:pPr>
              <a:buNone/>
            </a:pPr>
            <a:r>
              <a:rPr lang="en-US" b="1" dirty="0" smtClean="0"/>
              <a:t>8)  Protects joints</a:t>
            </a:r>
          </a:p>
          <a:p>
            <a:pPr>
              <a:buNone/>
            </a:pPr>
            <a:r>
              <a:rPr lang="en-US" dirty="0" smtClean="0"/>
              <a:t>   Regular anaerobic exercise increases muscle strength, and this additional muscle mass and strength translates to joint protection in the body.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smtClean="0"/>
              <a:t>9)   Improves bone strength and density</a:t>
            </a:r>
          </a:p>
          <a:p>
            <a:pPr>
              <a:buNone/>
            </a:pPr>
            <a:r>
              <a:rPr lang="en-US" dirty="0" smtClean="0"/>
              <a:t>    Anaerobic exercises increase bone density, which helps prevent osteoporosis (bone loss) that happens naturally as the body ages.</a:t>
            </a:r>
          </a:p>
          <a:p>
            <a:pPr>
              <a:buNone/>
            </a:pPr>
            <a:r>
              <a:rPr lang="en-US" b="1" dirty="0" smtClean="0"/>
              <a:t>10)   Promotes fat loss</a:t>
            </a:r>
          </a:p>
          <a:p>
            <a:pPr>
              <a:buNone/>
            </a:pPr>
            <a:r>
              <a:rPr lang="en-US" dirty="0" smtClean="0"/>
              <a:t>    Anaerobic exercise like high-intensity intermittent training (HIIT) helps you burn fat more quickly than with aerobic exercise.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smtClean="0"/>
              <a:t>  11)   Reduces the risk of disease</a:t>
            </a:r>
          </a:p>
          <a:p>
            <a:r>
              <a:rPr lang="en-US" dirty="0" smtClean="0"/>
              <a:t>Anaerobic workouts are best for burning calories and fighting fat — and maintaining a healthy weight is key to good overall health and well being.</a:t>
            </a:r>
          </a:p>
          <a:p>
            <a:r>
              <a:rPr lang="en-US" dirty="0" smtClean="0"/>
              <a:t> Anaerobic training also improves overall cardiopulmonary health which reduces the risk of heart disease.</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Anaerobic exercise examples </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Examples of anaerobic exercise include:</a:t>
            </a:r>
          </a:p>
          <a:p>
            <a:r>
              <a:rPr lang="en-US" dirty="0" smtClean="0"/>
              <a:t>Weight lifting and bodybuilding</a:t>
            </a:r>
          </a:p>
          <a:p>
            <a:r>
              <a:rPr lang="en-US" dirty="0" smtClean="0"/>
              <a:t>Sprinting (</a:t>
            </a:r>
            <a:r>
              <a:rPr lang="en-US" b="1" dirty="0" smtClean="0">
                <a:hlinkClick r:id="rId2"/>
              </a:rPr>
              <a:t>running sprints</a:t>
            </a:r>
            <a:r>
              <a:rPr lang="en-US" dirty="0" smtClean="0"/>
              <a:t> and swimming sprints)</a:t>
            </a:r>
          </a:p>
          <a:p>
            <a:r>
              <a:rPr lang="en-US" dirty="0" smtClean="0"/>
              <a:t>Lunges</a:t>
            </a:r>
          </a:p>
          <a:p>
            <a:r>
              <a:rPr lang="en-US" dirty="0" smtClean="0"/>
              <a:t>Climbing hills</a:t>
            </a:r>
          </a:p>
          <a:p>
            <a:r>
              <a:rPr lang="en-US" dirty="0" smtClean="0"/>
              <a:t>Jumping</a:t>
            </a:r>
          </a:p>
          <a:p>
            <a:r>
              <a:rPr lang="en-US" dirty="0" smtClean="0"/>
              <a:t>Intensive and fast skipping (with a rope)</a:t>
            </a:r>
          </a:p>
          <a:p>
            <a:r>
              <a:rPr lang="en-US" dirty="0" smtClean="0"/>
              <a:t>Interval training</a:t>
            </a:r>
          </a:p>
          <a:p>
            <a:r>
              <a:rPr lang="en-US" dirty="0" smtClean="0"/>
              <a:t>Any exercise that comprises of short exertion, high-intensity movement</a:t>
            </a:r>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The difference between aerobic and anaerobic exercise</a:t>
            </a:r>
            <a:br>
              <a:rPr lang="en-US" b="1" dirty="0" smtClean="0"/>
            </a:b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1) Aerobic exercise produces energy using a continuous supply of oxygen to sustain the current level of activity without needing additional energy from another source. But anaerobic exercise prompts your body to demand more energy than your aerobic system can produce.</a:t>
            </a:r>
          </a:p>
          <a:p>
            <a:pPr>
              <a:buNone/>
            </a:pPr>
            <a:r>
              <a:rPr lang="en-US" dirty="0" smtClean="0"/>
              <a:t>2) To produce more energy, your body uses its anaerobic system, which relies on energy sources stored in your muscles.</a:t>
            </a:r>
          </a:p>
          <a:p>
            <a:pPr>
              <a:buNone/>
            </a:pPr>
            <a:r>
              <a:rPr lang="en-US" dirty="0" smtClean="0"/>
              <a:t>3)  Slower-paced exercises like jogging or endurance cycling are examples of aerobic exercise. Fast-paced workouts like sprinting, high-intensity interval training (HIIT), jumping rope, and interval training take the more intense approach of anaerobic exercise.</a:t>
            </a:r>
          </a:p>
          <a:p>
            <a:pPr>
              <a:buNone/>
            </a:pPr>
            <a:r>
              <a:rPr lang="en-US" dirty="0" smtClean="0"/>
              <a:t>4) One easy way to remember the difference between the two is the term “aerobic” means “with oxygen,” while “anaerobic” means “without oxygen.”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131</TotalTime>
  <Words>850</Words>
  <Application>Microsoft Office PowerPoint</Application>
  <PresentationFormat>On-screen Show (4:3)</PresentationFormat>
  <Paragraphs>90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Opulent</vt:lpstr>
      <vt:lpstr>AEROBIC EXERCISE AND ANAEROBIC EXERCISE</vt:lpstr>
      <vt:lpstr>AEROBIC EXERCISE</vt:lpstr>
      <vt:lpstr>AEROBIC EXERCISE</vt:lpstr>
      <vt:lpstr>MERITS</vt:lpstr>
      <vt:lpstr>2. Lowers blood pressure </vt:lpstr>
      <vt:lpstr>3) Helps regulate blood sugar </vt:lpstr>
      <vt:lpstr>4. Reduces asthma symptoms </vt:lpstr>
      <vt:lpstr>5.Reduces chronic pain </vt:lpstr>
      <vt:lpstr>6.Aids sleep </vt:lpstr>
      <vt:lpstr> 7.Strengthens immune system </vt:lpstr>
      <vt:lpstr>8. Improves brain power </vt:lpstr>
      <vt:lpstr>9.Boosts mood </vt:lpstr>
      <vt:lpstr>10.Reduces risk of falls </vt:lpstr>
      <vt:lpstr> 11.Safe for most people, including kids </vt:lpstr>
      <vt:lpstr>12. Affordable and accessible </vt:lpstr>
      <vt:lpstr>Anaerobic exercise</vt:lpstr>
      <vt:lpstr>Anaerobic exercise</vt:lpstr>
      <vt:lpstr>Merits of Anaerobic exercise.</vt:lpstr>
      <vt:lpstr>Slide 19</vt:lpstr>
      <vt:lpstr>Slide 20</vt:lpstr>
      <vt:lpstr>Slide 21</vt:lpstr>
      <vt:lpstr>Slide 22</vt:lpstr>
      <vt:lpstr>Slide 23</vt:lpstr>
      <vt:lpstr>Anaerobic exercise examples  </vt:lpstr>
      <vt:lpstr> The difference between aerobic and anaerobic exercise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AEROBIC EXERCISE AND ANAEROBIC EXERCISE</dc:title>
  <dc:creator>HP-PC</dc:creator>
  <cp:lastModifiedBy>HP-PC</cp:lastModifiedBy>
  <cp:revision>15</cp:revision>
  <dcterms:created xsi:type="dcterms:W3CDTF">2020-05-18T15:38:29Z</dcterms:created>
  <dcterms:modified xsi:type="dcterms:W3CDTF">2020-05-19T16:51:20Z</dcterms:modified>
</cp:coreProperties>
</file>