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1"/>
  </p:notesMasterIdLst>
  <p:sldIdLst>
    <p:sldId id="256" r:id="rId2"/>
    <p:sldId id="300" r:id="rId3"/>
    <p:sldId id="288" r:id="rId4"/>
    <p:sldId id="298" r:id="rId5"/>
    <p:sldId id="289" r:id="rId6"/>
    <p:sldId id="301" r:id="rId7"/>
    <p:sldId id="290" r:id="rId8"/>
    <p:sldId id="305" r:id="rId9"/>
    <p:sldId id="310" r:id="rId10"/>
    <p:sldId id="317" r:id="rId11"/>
    <p:sldId id="316" r:id="rId12"/>
    <p:sldId id="318" r:id="rId13"/>
    <p:sldId id="314" r:id="rId14"/>
    <p:sldId id="324" r:id="rId15"/>
    <p:sldId id="315" r:id="rId16"/>
    <p:sldId id="319" r:id="rId17"/>
    <p:sldId id="320" r:id="rId18"/>
    <p:sldId id="321" r:id="rId19"/>
    <p:sldId id="322" r:id="rId20"/>
    <p:sldId id="325" r:id="rId21"/>
    <p:sldId id="323" r:id="rId22"/>
    <p:sldId id="327" r:id="rId23"/>
    <p:sldId id="328" r:id="rId24"/>
    <p:sldId id="329" r:id="rId25"/>
    <p:sldId id="332" r:id="rId26"/>
    <p:sldId id="334" r:id="rId27"/>
    <p:sldId id="341" r:id="rId28"/>
    <p:sldId id="337" r:id="rId29"/>
    <p:sldId id="286" r:id="rId30"/>
    <p:sldId id="257" r:id="rId31"/>
    <p:sldId id="278" r:id="rId32"/>
    <p:sldId id="258" r:id="rId33"/>
    <p:sldId id="272" r:id="rId34"/>
    <p:sldId id="285" r:id="rId35"/>
    <p:sldId id="279" r:id="rId36"/>
    <p:sldId id="281" r:id="rId37"/>
    <p:sldId id="302" r:id="rId38"/>
    <p:sldId id="274" r:id="rId39"/>
    <p:sldId id="275" r:id="rId40"/>
    <p:sldId id="276" r:id="rId41"/>
    <p:sldId id="304" r:id="rId42"/>
    <p:sldId id="277" r:id="rId43"/>
    <p:sldId id="259" r:id="rId44"/>
    <p:sldId id="282" r:id="rId45"/>
    <p:sldId id="303" r:id="rId46"/>
    <p:sldId id="283" r:id="rId47"/>
    <p:sldId id="284" r:id="rId48"/>
    <p:sldId id="280" r:id="rId49"/>
    <p:sldId id="265"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07" autoAdjust="0"/>
  </p:normalViewPr>
  <p:slideViewPr>
    <p:cSldViewPr>
      <p:cViewPr>
        <p:scale>
          <a:sx n="73" d="100"/>
          <a:sy n="73" d="100"/>
        </p:scale>
        <p:origin x="-1296" y="-12"/>
      </p:cViewPr>
      <p:guideLst>
        <p:guide orient="horz" pos="2160"/>
        <p:guide pos="2880"/>
      </p:guideLst>
    </p:cSldViewPr>
  </p:slideViewPr>
  <p:outlineViewPr>
    <p:cViewPr>
      <p:scale>
        <a:sx n="33" d="100"/>
        <a:sy n="33" d="100"/>
      </p:scale>
      <p:origin x="0" y="1918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D31A74-1968-4983-96C2-0A3849EAD5D2}" type="datetimeFigureOut">
              <a:rPr lang="en-US" smtClean="0"/>
              <a:pPr/>
              <a:t>5/13/2020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CBBA35-911E-4AA5-A1EE-C0A6E5C913C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7F1C4D-CB47-4548-8D19-C67D7A0BD17E}"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5E39366-E81B-4B1C-8B78-E2694619D8F6}" type="datetimeFigureOut">
              <a:rPr lang="en-US" smtClean="0"/>
              <a:pPr/>
              <a:t>5/13/2020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3F6EDE9-2C30-4156-9B39-192166FA920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5E39366-E81B-4B1C-8B78-E2694619D8F6}" type="datetimeFigureOut">
              <a:rPr lang="en-US" smtClean="0"/>
              <a:pPr/>
              <a:t>5/13/2020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3F6EDE9-2C30-4156-9B39-192166FA9209}"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5E39366-E81B-4B1C-8B78-E2694619D8F6}" type="datetimeFigureOut">
              <a:rPr lang="en-US" smtClean="0"/>
              <a:pPr/>
              <a:t>5/13/2020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3F6EDE9-2C30-4156-9B39-192166FA9209}"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5E39366-E81B-4B1C-8B78-E2694619D8F6}" type="datetimeFigureOut">
              <a:rPr lang="en-US" smtClean="0"/>
              <a:pPr/>
              <a:t>5/13/2020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3F6EDE9-2C30-4156-9B39-192166FA9209}"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5E39366-E81B-4B1C-8B78-E2694619D8F6}" type="datetimeFigureOut">
              <a:rPr lang="en-US" smtClean="0"/>
              <a:pPr/>
              <a:t>5/13/2020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3F6EDE9-2C30-4156-9B39-192166FA920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5E39366-E81B-4B1C-8B78-E2694619D8F6}" type="datetimeFigureOut">
              <a:rPr lang="en-US" smtClean="0"/>
              <a:pPr/>
              <a:t>5/13/2020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3F6EDE9-2C30-4156-9B39-192166FA9209}"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5E39366-E81B-4B1C-8B78-E2694619D8F6}" type="datetimeFigureOut">
              <a:rPr lang="en-US" smtClean="0"/>
              <a:pPr/>
              <a:t>5/13/2020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3F6EDE9-2C30-4156-9B39-192166FA92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5E39366-E81B-4B1C-8B78-E2694619D8F6}" type="datetimeFigureOut">
              <a:rPr lang="en-US" smtClean="0"/>
              <a:pPr/>
              <a:t>5/13/2020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3F6EDE9-2C30-4156-9B39-192166FA920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5E39366-E81B-4B1C-8B78-E2694619D8F6}" type="datetimeFigureOut">
              <a:rPr lang="en-US" smtClean="0"/>
              <a:pPr/>
              <a:t>5/13/2020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3F6EDE9-2C30-4156-9B39-192166FA9209}"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5E39366-E81B-4B1C-8B78-E2694619D8F6}" type="datetimeFigureOut">
              <a:rPr lang="en-US" smtClean="0"/>
              <a:pPr/>
              <a:t>5/13/2020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3F6EDE9-2C30-4156-9B39-192166FA920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5E39366-E81B-4B1C-8B78-E2694619D8F6}" type="datetimeFigureOut">
              <a:rPr lang="en-US" smtClean="0"/>
              <a:pPr/>
              <a:t>5/13/2020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3F6EDE9-2C30-4156-9B39-192166FA920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5E39366-E81B-4B1C-8B78-E2694619D8F6}" type="datetimeFigureOut">
              <a:rPr lang="en-US" smtClean="0"/>
              <a:pPr/>
              <a:t>5/13/2020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3F6EDE9-2C30-4156-9B39-192166FA92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en.wikibooks.org/wiki/Chess" TargetMode="External"/><Relationship Id="rId3" Type="http://schemas.openxmlformats.org/officeDocument/2006/relationships/hyperlink" Target="http://wikitravel.org/en/Main_Page" TargetMode="External"/><Relationship Id="rId7" Type="http://schemas.openxmlformats.org/officeDocument/2006/relationships/hyperlink" Target="http://en.wikibooks.org/wiki/Main_Page" TargetMode="External"/><Relationship Id="rId2" Type="http://schemas.openxmlformats.org/officeDocument/2006/relationships/hyperlink" Target="http://wikipedia.org/" TargetMode="External"/><Relationship Id="rId1" Type="http://schemas.openxmlformats.org/officeDocument/2006/relationships/slideLayout" Target="../slideLayouts/slideLayout2.xml"/><Relationship Id="rId6" Type="http://schemas.openxmlformats.org/officeDocument/2006/relationships/hyperlink" Target="http://www.wikihow.com/Choose-a-Debt-Management-Program" TargetMode="External"/><Relationship Id="rId5" Type="http://schemas.openxmlformats.org/officeDocument/2006/relationships/hyperlink" Target="http://www.wikihow.com/Hack-a-Coke-Machine" TargetMode="External"/><Relationship Id="rId4" Type="http://schemas.openxmlformats.org/officeDocument/2006/relationships/hyperlink" Target="http://www.wikihow.com/Main-Page" TargetMode="External"/><Relationship Id="rId9" Type="http://schemas.openxmlformats.org/officeDocument/2006/relationships/hyperlink" Target="http://en.wikibooks.org/wiki/French"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1"/>
            <a:ext cx="8763000" cy="4419599"/>
          </a:xfrm>
        </p:spPr>
        <p:txBody>
          <a:bodyPr>
            <a:noAutofit/>
          </a:bodyPr>
          <a:lstStyle/>
          <a:p>
            <a:pPr algn="ctr"/>
            <a:r>
              <a:rPr lang="en-US" sz="8800" dirty="0" smtClean="0">
                <a:latin typeface="Comic Sans MS" pitchFamily="66" charset="0"/>
              </a:rPr>
              <a:t>NEW TRENDS</a:t>
            </a:r>
            <a:br>
              <a:rPr lang="en-US" sz="8800" dirty="0" smtClean="0">
                <a:latin typeface="Comic Sans MS" pitchFamily="66" charset="0"/>
              </a:rPr>
            </a:br>
            <a:r>
              <a:rPr lang="en-US" sz="8800" dirty="0" smtClean="0">
                <a:latin typeface="Comic Sans MS" pitchFamily="66" charset="0"/>
              </a:rPr>
              <a:t/>
            </a:r>
            <a:br>
              <a:rPr lang="en-US" sz="8800" dirty="0" smtClean="0">
                <a:latin typeface="Comic Sans MS" pitchFamily="66" charset="0"/>
              </a:rPr>
            </a:br>
            <a:r>
              <a:rPr lang="en-US" sz="8800" dirty="0" smtClean="0">
                <a:latin typeface="Comic Sans MS" pitchFamily="66" charset="0"/>
              </a:rPr>
              <a:t> IN ICT</a:t>
            </a:r>
            <a:endParaRPr lang="en-US" sz="8800" dirty="0">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19200"/>
            <a:ext cx="9144000" cy="5486400"/>
          </a:xfrm>
        </p:spPr>
        <p:txBody>
          <a:bodyPr>
            <a:normAutofit lnSpcReduction="10000"/>
          </a:bodyPr>
          <a:lstStyle/>
          <a:p>
            <a:pPr algn="just"/>
            <a:r>
              <a:rPr lang="en-US" dirty="0" smtClean="0">
                <a:latin typeface="Comic Sans MS" pitchFamily="66" charset="0"/>
              </a:rPr>
              <a:t>ICT has brought new trends in classroom. Old techniques are replaced by new methods of teaching. Now we use interactive boards, touch screens, videos,  LCD projectors. We can download e-books using internet. Educational </a:t>
            </a:r>
            <a:r>
              <a:rPr lang="en-US" dirty="0" err="1" smtClean="0">
                <a:latin typeface="Comic Sans MS" pitchFamily="66" charset="0"/>
              </a:rPr>
              <a:t>programmes</a:t>
            </a:r>
            <a:r>
              <a:rPr lang="en-US" dirty="0" smtClean="0">
                <a:latin typeface="Comic Sans MS" pitchFamily="66" charset="0"/>
              </a:rPr>
              <a:t> are broadcasted on TV. These </a:t>
            </a:r>
            <a:r>
              <a:rPr lang="en-US" dirty="0" err="1" smtClean="0">
                <a:latin typeface="Comic Sans MS" pitchFamily="66" charset="0"/>
              </a:rPr>
              <a:t>prgrammes</a:t>
            </a:r>
            <a:r>
              <a:rPr lang="en-US" dirty="0" smtClean="0">
                <a:latin typeface="Comic Sans MS" pitchFamily="66" charset="0"/>
              </a:rPr>
              <a:t> can be seen in rural areas too through ICT. </a:t>
            </a:r>
          </a:p>
          <a:p>
            <a:pPr algn="just"/>
            <a:r>
              <a:rPr lang="en-US" dirty="0" smtClean="0">
                <a:latin typeface="Comic Sans MS" pitchFamily="66" charset="0"/>
              </a:rPr>
              <a:t>Some of new trends in filed of education are : </a:t>
            </a:r>
          </a:p>
          <a:p>
            <a:pPr marL="624078" indent="-514350" algn="just">
              <a:buFont typeface="+mj-lt"/>
              <a:buAutoNum type="arabicPeriod"/>
            </a:pPr>
            <a:r>
              <a:rPr lang="en-US" dirty="0" smtClean="0">
                <a:latin typeface="Comic Sans MS" pitchFamily="66" charset="0"/>
              </a:rPr>
              <a:t>Smart Classroom</a:t>
            </a:r>
          </a:p>
          <a:p>
            <a:pPr marL="624078" indent="-514350" algn="just">
              <a:buFont typeface="+mj-lt"/>
              <a:buAutoNum type="arabicPeriod"/>
            </a:pPr>
            <a:r>
              <a:rPr lang="en-US" dirty="0" smtClean="0">
                <a:latin typeface="Comic Sans MS" pitchFamily="66" charset="0"/>
              </a:rPr>
              <a:t>Virtual Classroom</a:t>
            </a:r>
          </a:p>
          <a:p>
            <a:pPr marL="624078" indent="-514350" algn="just">
              <a:buFont typeface="+mj-lt"/>
              <a:buAutoNum type="arabicPeriod"/>
            </a:pPr>
            <a:r>
              <a:rPr lang="en-US" dirty="0" smtClean="0">
                <a:latin typeface="Comic Sans MS" pitchFamily="66" charset="0"/>
              </a:rPr>
              <a:t>Mobile Learning</a:t>
            </a:r>
          </a:p>
          <a:p>
            <a:pPr marL="624078" indent="-514350" algn="just">
              <a:buFont typeface="+mj-lt"/>
              <a:buAutoNum type="arabicPeriod"/>
            </a:pPr>
            <a:r>
              <a:rPr lang="en-US" dirty="0" err="1" smtClean="0">
                <a:latin typeface="Comic Sans MS" pitchFamily="66" charset="0"/>
              </a:rPr>
              <a:t>Edusat</a:t>
            </a:r>
            <a:endParaRPr lang="en-US" dirty="0" smtClean="0">
              <a:latin typeface="Comic Sans MS" pitchFamily="66" charset="0"/>
            </a:endParaRPr>
          </a:p>
          <a:p>
            <a:pPr marL="624078" indent="-514350" algn="just">
              <a:buFont typeface="+mj-lt"/>
              <a:buAutoNum type="arabicPeriod"/>
            </a:pPr>
            <a:r>
              <a:rPr lang="en-US" dirty="0" smtClean="0">
                <a:latin typeface="Comic Sans MS" pitchFamily="66" charset="0"/>
              </a:rPr>
              <a:t>Online Learning resources in education</a:t>
            </a:r>
            <a:endParaRPr lang="en-IN" dirty="0" smtClean="0">
              <a:latin typeface="Comic Sans MS" pitchFamily="66" charset="0"/>
            </a:endParaRPr>
          </a:p>
          <a:p>
            <a:endParaRPr lang="en-US" dirty="0" smtClean="0">
              <a:latin typeface="Comic Sans MS" pitchFamily="66" charset="0"/>
            </a:endParaRPr>
          </a:p>
          <a:p>
            <a:endParaRPr lang="en-US" dirty="0">
              <a:latin typeface="Comic Sans MS" pitchFamily="66" charset="0"/>
            </a:endParaRPr>
          </a:p>
        </p:txBody>
      </p:sp>
      <p:sp>
        <p:nvSpPr>
          <p:cNvPr id="3" name="Title 2"/>
          <p:cNvSpPr>
            <a:spLocks noGrp="1"/>
          </p:cNvSpPr>
          <p:nvPr>
            <p:ph type="title"/>
          </p:nvPr>
        </p:nvSpPr>
        <p:spPr>
          <a:xfrm>
            <a:off x="457200" y="0"/>
            <a:ext cx="8229600" cy="1143000"/>
          </a:xfrm>
        </p:spPr>
        <p:txBody>
          <a:bodyPr/>
          <a:lstStyle/>
          <a:p>
            <a:pPr algn="ctr"/>
            <a:r>
              <a:rPr lang="en-US" sz="6000" dirty="0" smtClean="0">
                <a:latin typeface="Comic Sans MS" pitchFamily="66" charset="0"/>
              </a:rPr>
              <a:t>Introduction</a:t>
            </a:r>
            <a:r>
              <a:rPr lang="en-US" dirty="0" smtClean="0">
                <a:latin typeface="Comic Sans MS" pitchFamily="66" charset="0"/>
              </a:rPr>
              <a:t> </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762000"/>
            <a:ext cx="9144000" cy="5715000"/>
          </a:xfrm>
        </p:spPr>
        <p:txBody>
          <a:bodyPr>
            <a:normAutofit fontScale="92500" lnSpcReduction="10000"/>
          </a:bodyPr>
          <a:lstStyle/>
          <a:p>
            <a:pPr algn="just"/>
            <a:endParaRPr lang="en-IN" dirty="0" smtClean="0">
              <a:latin typeface="Comic Sans MS" pitchFamily="66" charset="0"/>
            </a:endParaRPr>
          </a:p>
          <a:p>
            <a:pPr algn="just"/>
            <a:r>
              <a:rPr lang="en-IN" sz="3200" dirty="0" smtClean="0">
                <a:latin typeface="Comic Sans MS" pitchFamily="66" charset="0"/>
              </a:rPr>
              <a:t>A </a:t>
            </a:r>
            <a:r>
              <a:rPr lang="en-IN" sz="3200" dirty="0">
                <a:latin typeface="Comic Sans MS" pitchFamily="66" charset="0"/>
              </a:rPr>
              <a:t>Smart Classroom is one equipped with </a:t>
            </a:r>
            <a:r>
              <a:rPr lang="en-IN" sz="3200" b="1" dirty="0">
                <a:latin typeface="Comic Sans MS" pitchFamily="66" charset="0"/>
              </a:rPr>
              <a:t>multimedia components </a:t>
            </a:r>
            <a:r>
              <a:rPr lang="en-IN" sz="3200" dirty="0">
                <a:latin typeface="Comic Sans MS" pitchFamily="66" charset="0"/>
              </a:rPr>
              <a:t>designed </a:t>
            </a:r>
            <a:r>
              <a:rPr lang="en-IN" sz="3200" b="1" dirty="0">
                <a:latin typeface="Comic Sans MS" pitchFamily="66" charset="0"/>
              </a:rPr>
              <a:t>to enhance instruction and </a:t>
            </a:r>
            <a:r>
              <a:rPr lang="en-IN" sz="3200" b="1" dirty="0" smtClean="0">
                <a:latin typeface="Comic Sans MS" pitchFamily="66" charset="0"/>
              </a:rPr>
              <a:t>learning</a:t>
            </a:r>
            <a:r>
              <a:rPr lang="en-IN" sz="3200" dirty="0" smtClean="0">
                <a:latin typeface="Comic Sans MS" pitchFamily="66" charset="0"/>
              </a:rPr>
              <a:t>. It is a common classroom but </a:t>
            </a:r>
            <a:r>
              <a:rPr lang="en-IN" sz="3200" b="1" dirty="0" smtClean="0">
                <a:latin typeface="Comic Sans MS" pitchFamily="66" charset="0"/>
              </a:rPr>
              <a:t>ICT is used for teaching and learning purpose.</a:t>
            </a:r>
          </a:p>
          <a:p>
            <a:pPr algn="just">
              <a:buNone/>
            </a:pPr>
            <a:endParaRPr lang="en-IN" sz="3200" dirty="0" smtClean="0">
              <a:latin typeface="Comic Sans MS" pitchFamily="66" charset="0"/>
            </a:endParaRPr>
          </a:p>
          <a:p>
            <a:pPr algn="just"/>
            <a:r>
              <a:rPr lang="en-IN" sz="3200" dirty="0" smtClean="0">
                <a:latin typeface="Comic Sans MS" pitchFamily="66" charset="0"/>
              </a:rPr>
              <a:t> Smart Classrooms </a:t>
            </a:r>
            <a:r>
              <a:rPr lang="en-IN" sz="3200" b="1" dirty="0" smtClean="0">
                <a:latin typeface="Comic Sans MS" pitchFamily="66" charset="0"/>
              </a:rPr>
              <a:t>contain the following devices:</a:t>
            </a:r>
            <a:r>
              <a:rPr lang="en-IN" sz="3200" dirty="0" smtClean="0">
                <a:latin typeface="Comic Sans MS" pitchFamily="66" charset="0"/>
              </a:rPr>
              <a:t> Computer, Laptop, LCD touch screen, keyboard, mouse and other accessories, overhead projector, Projector screen, DVD player, Control devices such as switchers, remotes, Speaker, MICS, Wi-Fi, Internet.</a:t>
            </a:r>
          </a:p>
          <a:p>
            <a:pPr algn="just"/>
            <a:endParaRPr lang="en-IN" dirty="0" smtClean="0">
              <a:latin typeface="Comic Sans MS" pitchFamily="66" charset="0"/>
            </a:endParaRPr>
          </a:p>
          <a:p>
            <a:pPr algn="just"/>
            <a:endParaRPr lang="en-IN" dirty="0" smtClean="0">
              <a:latin typeface="Comic Sans MS" pitchFamily="66" charset="0"/>
            </a:endParaRPr>
          </a:p>
          <a:p>
            <a:pPr algn="just"/>
            <a:endParaRPr lang="en-IN" dirty="0">
              <a:latin typeface="Comic Sans MS" pitchFamily="66" charset="0"/>
            </a:endParaRPr>
          </a:p>
        </p:txBody>
      </p:sp>
      <p:sp>
        <p:nvSpPr>
          <p:cNvPr id="3" name="Title 2"/>
          <p:cNvSpPr>
            <a:spLocks noGrp="1"/>
          </p:cNvSpPr>
          <p:nvPr>
            <p:ph type="title"/>
          </p:nvPr>
        </p:nvSpPr>
        <p:spPr>
          <a:xfrm>
            <a:off x="457200" y="0"/>
            <a:ext cx="8229600" cy="1143000"/>
          </a:xfrm>
        </p:spPr>
        <p:txBody>
          <a:bodyPr>
            <a:normAutofit/>
          </a:bodyPr>
          <a:lstStyle/>
          <a:p>
            <a:pPr algn="ctr"/>
            <a:r>
              <a:rPr lang="en-US" sz="4800" dirty="0" smtClean="0">
                <a:solidFill>
                  <a:schemeClr val="tx1"/>
                </a:solidFill>
                <a:latin typeface="Comic Sans MS" pitchFamily="66" charset="0"/>
              </a:rPr>
              <a:t>Smart Classroom</a:t>
            </a:r>
            <a:endParaRPr lang="en-IN" sz="4800" dirty="0">
              <a:solidFill>
                <a:schemeClr val="tx1"/>
              </a:solidFill>
              <a:latin typeface="Comic Sans MS" pitchFamily="66" charset="0"/>
            </a:endParaRPr>
          </a:p>
        </p:txBody>
      </p:sp>
    </p:spTree>
    <p:extLst>
      <p:ext uri="{BB962C8B-B14F-4D97-AF65-F5344CB8AC3E}">
        <p14:creationId xmlns="" xmlns:p14="http://schemas.microsoft.com/office/powerpoint/2010/main" val="3678989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7239000"/>
          </a:xfrm>
        </p:spPr>
        <p:txBody>
          <a:bodyPr>
            <a:normAutofit/>
          </a:bodyPr>
          <a:lstStyle/>
          <a:p>
            <a:pPr algn="just"/>
            <a:r>
              <a:rPr lang="en-IN" dirty="0" smtClean="0">
                <a:latin typeface="Comic Sans MS" pitchFamily="66" charset="0"/>
              </a:rPr>
              <a:t>The students are taught in a smart classroom through latest techniques. The </a:t>
            </a:r>
            <a:r>
              <a:rPr lang="en-IN" b="1" dirty="0" smtClean="0">
                <a:latin typeface="Comic Sans MS" pitchFamily="66" charset="0"/>
              </a:rPr>
              <a:t>animated pictures and videos shown on the computer touched screen are more effective. </a:t>
            </a:r>
            <a:r>
              <a:rPr lang="en-IN" dirty="0" smtClean="0">
                <a:latin typeface="Comic Sans MS" pitchFamily="66" charset="0"/>
              </a:rPr>
              <a:t>This method of teaching provides vast knowledge through </a:t>
            </a:r>
            <a:r>
              <a:rPr lang="en-IN" b="1" dirty="0" smtClean="0">
                <a:latin typeface="Comic Sans MS" pitchFamily="66" charset="0"/>
              </a:rPr>
              <a:t>entertainment and practical </a:t>
            </a:r>
            <a:r>
              <a:rPr lang="en-IN" dirty="0" smtClean="0">
                <a:latin typeface="Comic Sans MS" pitchFamily="66" charset="0"/>
              </a:rPr>
              <a:t>as the whole concept is </a:t>
            </a:r>
            <a:r>
              <a:rPr lang="en-IN" b="1" dirty="0" smtClean="0">
                <a:latin typeface="Comic Sans MS" pitchFamily="66" charset="0"/>
              </a:rPr>
              <a:t>shown digitally on the screen</a:t>
            </a:r>
            <a:r>
              <a:rPr lang="en-IN" dirty="0" smtClean="0">
                <a:latin typeface="Comic Sans MS" pitchFamily="66" charset="0"/>
              </a:rPr>
              <a:t> with the help of computer.</a:t>
            </a:r>
          </a:p>
          <a:p>
            <a:pPr algn="just">
              <a:buNone/>
            </a:pPr>
            <a:endParaRPr lang="en-IN" dirty="0" smtClean="0">
              <a:latin typeface="Comic Sans MS" pitchFamily="66" charset="0"/>
            </a:endParaRPr>
          </a:p>
          <a:p>
            <a:pPr algn="just"/>
            <a:r>
              <a:rPr lang="en-IN" dirty="0" smtClean="0">
                <a:latin typeface="Comic Sans MS" pitchFamily="66" charset="0"/>
              </a:rPr>
              <a:t>The </a:t>
            </a:r>
            <a:r>
              <a:rPr lang="en-IN" b="1" dirty="0" smtClean="0">
                <a:latin typeface="Comic Sans MS" pitchFamily="66" charset="0"/>
              </a:rPr>
              <a:t>study material </a:t>
            </a:r>
            <a:r>
              <a:rPr lang="en-IN" dirty="0" smtClean="0">
                <a:latin typeface="Comic Sans MS" pitchFamily="66" charset="0"/>
              </a:rPr>
              <a:t>is received/downloaded through </a:t>
            </a:r>
            <a:r>
              <a:rPr lang="en-IN" b="1" dirty="0" smtClean="0">
                <a:latin typeface="Comic Sans MS" pitchFamily="66" charset="0"/>
              </a:rPr>
              <a:t>internet</a:t>
            </a:r>
            <a:r>
              <a:rPr lang="en-IN" dirty="0" smtClean="0">
                <a:latin typeface="Comic Sans MS" pitchFamily="66" charset="0"/>
              </a:rPr>
              <a:t> or there are some </a:t>
            </a:r>
            <a:r>
              <a:rPr lang="en-IN" b="1" dirty="0" smtClean="0">
                <a:latin typeface="Comic Sans MS" pitchFamily="66" charset="0"/>
              </a:rPr>
              <a:t>private companies like EDUCOMP </a:t>
            </a:r>
            <a:r>
              <a:rPr lang="en-IN" dirty="0" smtClean="0">
                <a:latin typeface="Comic Sans MS" pitchFamily="66" charset="0"/>
              </a:rPr>
              <a:t>etc.  They provide infrastructure in the form of H/W and S/W and </a:t>
            </a:r>
            <a:r>
              <a:rPr lang="en-IN" b="1" dirty="0" smtClean="0">
                <a:latin typeface="Comic Sans MS" pitchFamily="66" charset="0"/>
              </a:rPr>
              <a:t>study material related to syllabus of classes from K.G. to senior classes. </a:t>
            </a:r>
            <a:r>
              <a:rPr lang="en-IN" dirty="0" smtClean="0">
                <a:latin typeface="Comic Sans MS" pitchFamily="66" charset="0"/>
              </a:rPr>
              <a:t>The </a:t>
            </a:r>
            <a:r>
              <a:rPr lang="en-IN" b="1" dirty="0" smtClean="0">
                <a:latin typeface="Comic Sans MS" pitchFamily="66" charset="0"/>
              </a:rPr>
              <a:t>modules</a:t>
            </a:r>
            <a:r>
              <a:rPr lang="en-IN" dirty="0" smtClean="0">
                <a:latin typeface="Comic Sans MS" pitchFamily="66" charset="0"/>
              </a:rPr>
              <a:t> help the students to understand the concepts easily .</a:t>
            </a:r>
          </a:p>
          <a:p>
            <a:pPr algn="just"/>
            <a:endParaRPr lang="en-IN" dirty="0">
              <a:latin typeface="Comic Sans MS" pitchFamily="66" charset="0"/>
            </a:endParaRPr>
          </a:p>
        </p:txBody>
      </p:sp>
    </p:spTree>
    <p:extLst>
      <p:ext uri="{BB962C8B-B14F-4D97-AF65-F5344CB8AC3E}">
        <p14:creationId xmlns="" xmlns:p14="http://schemas.microsoft.com/office/powerpoint/2010/main" val="9219185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143000"/>
            <a:ext cx="9144000" cy="5334000"/>
          </a:xfrm>
        </p:spPr>
        <p:txBody>
          <a:bodyPr>
            <a:noAutofit/>
          </a:bodyPr>
          <a:lstStyle/>
          <a:p>
            <a:pPr algn="just" fontAlgn="base">
              <a:buFont typeface="+mj-lt"/>
              <a:buAutoNum type="arabicPeriod"/>
            </a:pPr>
            <a:r>
              <a:rPr lang="en-IN" sz="3200" b="1" dirty="0">
                <a:latin typeface="Comic Sans MS" pitchFamily="66" charset="0"/>
              </a:rPr>
              <a:t>Quick access to online </a:t>
            </a:r>
            <a:r>
              <a:rPr lang="en-IN" sz="3200" b="1" dirty="0" smtClean="0">
                <a:latin typeface="Comic Sans MS" pitchFamily="66" charset="0"/>
              </a:rPr>
              <a:t>resources: </a:t>
            </a:r>
            <a:r>
              <a:rPr lang="en-IN" sz="3200" dirty="0" smtClean="0">
                <a:latin typeface="Comic Sans MS" pitchFamily="66" charset="0"/>
              </a:rPr>
              <a:t>The </a:t>
            </a:r>
            <a:r>
              <a:rPr lang="en-IN" sz="3200" dirty="0">
                <a:latin typeface="Comic Sans MS" pitchFamily="66" charset="0"/>
              </a:rPr>
              <a:t>teacher can get quick access to online resources which they can use to ensure a better teaching.</a:t>
            </a:r>
          </a:p>
          <a:p>
            <a:pPr algn="just" fontAlgn="base">
              <a:buFont typeface="+mj-lt"/>
              <a:buAutoNum type="arabicPeriod"/>
            </a:pPr>
            <a:r>
              <a:rPr lang="en-IN" sz="3200" b="1" dirty="0">
                <a:latin typeface="Comic Sans MS" pitchFamily="66" charset="0"/>
              </a:rPr>
              <a:t>Making learning </a:t>
            </a:r>
            <a:r>
              <a:rPr lang="en-IN" sz="3200" b="1" dirty="0" smtClean="0">
                <a:latin typeface="Comic Sans MS" pitchFamily="66" charset="0"/>
              </a:rPr>
              <a:t>fun: </a:t>
            </a:r>
            <a:r>
              <a:rPr lang="en-IN" sz="3200" dirty="0" smtClean="0">
                <a:latin typeface="Comic Sans MS" pitchFamily="66" charset="0"/>
              </a:rPr>
              <a:t>In </a:t>
            </a:r>
            <a:r>
              <a:rPr lang="en-IN" sz="3200" dirty="0">
                <a:latin typeface="Comic Sans MS" pitchFamily="66" charset="0"/>
              </a:rPr>
              <a:t>a smart class, learning is always fun. The students </a:t>
            </a:r>
            <a:r>
              <a:rPr lang="en-IN" sz="3200" b="1" dirty="0">
                <a:latin typeface="Comic Sans MS" pitchFamily="66" charset="0"/>
              </a:rPr>
              <a:t>enjoy the classes</a:t>
            </a:r>
            <a:r>
              <a:rPr lang="en-IN" sz="3200" dirty="0">
                <a:latin typeface="Comic Sans MS" pitchFamily="66" charset="0"/>
              </a:rPr>
              <a:t> and do not feel sleepy or bored.</a:t>
            </a:r>
          </a:p>
          <a:p>
            <a:pPr algn="just" fontAlgn="base">
              <a:buFont typeface="+mj-lt"/>
              <a:buAutoNum type="arabicPeriod"/>
            </a:pPr>
            <a:r>
              <a:rPr lang="en-IN" sz="3200" b="1" dirty="0">
                <a:latin typeface="Comic Sans MS" pitchFamily="66" charset="0"/>
              </a:rPr>
              <a:t>Easy </a:t>
            </a:r>
            <a:r>
              <a:rPr lang="en-IN" sz="3200" b="1" dirty="0" smtClean="0">
                <a:latin typeface="Comic Sans MS" pitchFamily="66" charset="0"/>
              </a:rPr>
              <a:t>understanding: </a:t>
            </a:r>
            <a:r>
              <a:rPr lang="en-IN" sz="3200" dirty="0" smtClean="0">
                <a:latin typeface="Comic Sans MS" pitchFamily="66" charset="0"/>
              </a:rPr>
              <a:t>With </a:t>
            </a:r>
            <a:r>
              <a:rPr lang="en-IN" sz="3200" dirty="0">
                <a:latin typeface="Comic Sans MS" pitchFamily="66" charset="0"/>
              </a:rPr>
              <a:t>the use of </a:t>
            </a:r>
            <a:r>
              <a:rPr lang="en-IN" sz="3200" b="1" dirty="0">
                <a:latin typeface="Comic Sans MS" pitchFamily="66" charset="0"/>
              </a:rPr>
              <a:t>multimedia, </a:t>
            </a:r>
            <a:r>
              <a:rPr lang="en-IN" sz="3200" dirty="0">
                <a:latin typeface="Comic Sans MS" pitchFamily="66" charset="0"/>
              </a:rPr>
              <a:t>the teachers can easily make the students understand even the most complex topics</a:t>
            </a:r>
            <a:r>
              <a:rPr lang="en-IN" sz="3200" dirty="0" smtClean="0">
                <a:latin typeface="Comic Sans MS" pitchFamily="66" charset="0"/>
              </a:rPr>
              <a:t>.</a:t>
            </a:r>
          </a:p>
        </p:txBody>
      </p:sp>
      <p:sp>
        <p:nvSpPr>
          <p:cNvPr id="3" name="Title 2"/>
          <p:cNvSpPr>
            <a:spLocks noGrp="1"/>
          </p:cNvSpPr>
          <p:nvPr>
            <p:ph type="title"/>
          </p:nvPr>
        </p:nvSpPr>
        <p:spPr>
          <a:xfrm>
            <a:off x="457200" y="0"/>
            <a:ext cx="8229600" cy="1417638"/>
          </a:xfrm>
        </p:spPr>
        <p:txBody>
          <a:bodyPr/>
          <a:lstStyle/>
          <a:p>
            <a:pPr algn="ctr"/>
            <a:r>
              <a:rPr lang="en-US" sz="5400" dirty="0" smtClean="0">
                <a:solidFill>
                  <a:schemeClr val="tx1"/>
                </a:solidFill>
                <a:latin typeface="Comic Sans MS" pitchFamily="66" charset="0"/>
              </a:rPr>
              <a:t>Merits</a:t>
            </a:r>
            <a:r>
              <a:rPr lang="en-US" dirty="0" smtClean="0">
                <a:latin typeface="Comic Sans MS" pitchFamily="66" charset="0"/>
              </a:rPr>
              <a:t>  </a:t>
            </a:r>
            <a:endParaRPr lang="en-IN" dirty="0">
              <a:latin typeface="Comic Sans MS" pitchFamily="66" charset="0"/>
            </a:endParaRPr>
          </a:p>
        </p:txBody>
      </p:sp>
    </p:spTree>
    <p:extLst>
      <p:ext uri="{BB962C8B-B14F-4D97-AF65-F5344CB8AC3E}">
        <p14:creationId xmlns="" xmlns:p14="http://schemas.microsoft.com/office/powerpoint/2010/main" val="22430072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143000"/>
            <a:ext cx="9144000" cy="5410200"/>
          </a:xfrm>
        </p:spPr>
        <p:txBody>
          <a:bodyPr>
            <a:normAutofit lnSpcReduction="10000"/>
          </a:bodyPr>
          <a:lstStyle/>
          <a:p>
            <a:pPr algn="just" fontAlgn="base">
              <a:buNone/>
            </a:pPr>
            <a:r>
              <a:rPr lang="en-IN" b="1" dirty="0" smtClean="0">
                <a:solidFill>
                  <a:srgbClr val="333333"/>
                </a:solidFill>
                <a:latin typeface="Comic Sans MS" pitchFamily="66" charset="0"/>
              </a:rPr>
              <a:t>4</a:t>
            </a:r>
            <a:r>
              <a:rPr lang="en-IN" b="1" dirty="0" smtClean="0">
                <a:latin typeface="Comic Sans MS" pitchFamily="66" charset="0"/>
              </a:rPr>
              <a:t>. Flexibility in learning:</a:t>
            </a:r>
            <a:r>
              <a:rPr lang="en-IN" dirty="0" smtClean="0">
                <a:latin typeface="Comic Sans MS" pitchFamily="66" charset="0"/>
              </a:rPr>
              <a:t> A lot can happen over a smart board. Children can </a:t>
            </a:r>
            <a:r>
              <a:rPr lang="en-IN" b="1" dirty="0" smtClean="0">
                <a:latin typeface="Comic Sans MS" pitchFamily="66" charset="0"/>
              </a:rPr>
              <a:t>study in different forms of media.</a:t>
            </a:r>
            <a:r>
              <a:rPr lang="en-IN" dirty="0" smtClean="0">
                <a:latin typeface="Comic Sans MS" pitchFamily="66" charset="0"/>
              </a:rPr>
              <a:t> They get illustrations via photos, maps, graphs, regular and </a:t>
            </a:r>
            <a:r>
              <a:rPr lang="en-IN" b="1" dirty="0" smtClean="0">
                <a:latin typeface="Comic Sans MS" pitchFamily="66" charset="0"/>
              </a:rPr>
              <a:t>animated videos</a:t>
            </a:r>
            <a:r>
              <a:rPr lang="en-IN" dirty="0" smtClean="0">
                <a:latin typeface="Comic Sans MS" pitchFamily="66" charset="0"/>
              </a:rPr>
              <a:t>. </a:t>
            </a:r>
            <a:r>
              <a:rPr lang="en-IN" b="1" dirty="0" smtClean="0">
                <a:latin typeface="Comic Sans MS" pitchFamily="66" charset="0"/>
              </a:rPr>
              <a:t>Different minds have different preferences so they learn according to it.</a:t>
            </a:r>
          </a:p>
          <a:p>
            <a:pPr algn="just" fontAlgn="base">
              <a:buNone/>
            </a:pPr>
            <a:r>
              <a:rPr lang="en-IN" dirty="0" smtClean="0">
                <a:latin typeface="Comic Sans MS" pitchFamily="66" charset="0"/>
              </a:rPr>
              <a:t>5. </a:t>
            </a:r>
            <a:r>
              <a:rPr lang="en-IN" b="1" dirty="0" smtClean="0">
                <a:latin typeface="Comic Sans MS" pitchFamily="66" charset="0"/>
              </a:rPr>
              <a:t>Connects well with more interaction: </a:t>
            </a:r>
            <a:r>
              <a:rPr lang="en-IN" dirty="0" smtClean="0">
                <a:latin typeface="Comic Sans MS" pitchFamily="66" charset="0"/>
              </a:rPr>
              <a:t>Smart classes provide an </a:t>
            </a:r>
            <a:r>
              <a:rPr lang="en-IN" b="1" dirty="0" smtClean="0">
                <a:latin typeface="Comic Sans MS" pitchFamily="66" charset="0"/>
              </a:rPr>
              <a:t>interactive atmosphere </a:t>
            </a:r>
            <a:r>
              <a:rPr lang="en-IN" dirty="0" smtClean="0">
                <a:latin typeface="Comic Sans MS" pitchFamily="66" charset="0"/>
              </a:rPr>
              <a:t>which results in more transparency between teachers and students. This helps in establishing a connection.</a:t>
            </a:r>
          </a:p>
          <a:p>
            <a:pPr algn="just" fontAlgn="base">
              <a:buNone/>
            </a:pPr>
            <a:r>
              <a:rPr lang="en-IN" dirty="0" smtClean="0">
                <a:latin typeface="Comic Sans MS" pitchFamily="66" charset="0"/>
              </a:rPr>
              <a:t>6. </a:t>
            </a:r>
            <a:r>
              <a:rPr lang="en-IN" b="1" dirty="0" smtClean="0">
                <a:latin typeface="Comic Sans MS" pitchFamily="66" charset="0"/>
              </a:rPr>
              <a:t>Easily understand:  </a:t>
            </a:r>
            <a:r>
              <a:rPr lang="en-IN" dirty="0" smtClean="0">
                <a:latin typeface="Comic Sans MS" pitchFamily="66" charset="0"/>
              </a:rPr>
              <a:t>Teaching becomes easy as any subject or topic can be </a:t>
            </a:r>
            <a:r>
              <a:rPr lang="en-IN" b="1" dirty="0" smtClean="0">
                <a:latin typeface="Comic Sans MS" pitchFamily="66" charset="0"/>
              </a:rPr>
              <a:t>taught in many different ways.</a:t>
            </a:r>
          </a:p>
          <a:p>
            <a:endParaRPr lang="en-US" dirty="0">
              <a:latin typeface="Comic Sans MS" pitchFamily="66" charset="0"/>
            </a:endParaRPr>
          </a:p>
        </p:txBody>
      </p:sp>
      <p:sp>
        <p:nvSpPr>
          <p:cNvPr id="3" name="Title 2"/>
          <p:cNvSpPr>
            <a:spLocks noGrp="1"/>
          </p:cNvSpPr>
          <p:nvPr>
            <p:ph type="title"/>
          </p:nvPr>
        </p:nvSpPr>
        <p:spPr>
          <a:xfrm>
            <a:off x="457200" y="0"/>
            <a:ext cx="8229600" cy="1143000"/>
          </a:xfrm>
        </p:spPr>
        <p:txBody>
          <a:bodyPr/>
          <a:lstStyle/>
          <a:p>
            <a:r>
              <a:rPr lang="en-US" dirty="0" smtClean="0">
                <a:solidFill>
                  <a:schemeClr val="tx1"/>
                </a:solidFill>
                <a:latin typeface="Comic Sans MS" pitchFamily="66" charset="0"/>
              </a:rPr>
              <a:t>Cont..</a:t>
            </a:r>
            <a:endParaRPr lang="en-US" dirty="0">
              <a:solidFill>
                <a:schemeClr val="tx1"/>
              </a:solidFill>
              <a:latin typeface="Comic Sans MS"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8763000" cy="5071872"/>
          </a:xfrm>
        </p:spPr>
        <p:txBody>
          <a:bodyPr>
            <a:normAutofit/>
          </a:bodyPr>
          <a:lstStyle/>
          <a:p>
            <a:pPr algn="just" fontAlgn="base">
              <a:buFont typeface="+mj-lt"/>
              <a:buAutoNum type="arabicPeriod"/>
            </a:pPr>
            <a:r>
              <a:rPr lang="en-IN" b="1" dirty="0">
                <a:latin typeface="Comic Sans MS" pitchFamily="66" charset="0"/>
              </a:rPr>
              <a:t>Technical </a:t>
            </a:r>
            <a:r>
              <a:rPr lang="en-IN" b="1" dirty="0" smtClean="0">
                <a:latin typeface="Comic Sans MS" pitchFamily="66" charset="0"/>
              </a:rPr>
              <a:t>Faults :</a:t>
            </a:r>
            <a:r>
              <a:rPr lang="en-IN" dirty="0" smtClean="0">
                <a:latin typeface="Comic Sans MS" pitchFamily="66" charset="0"/>
              </a:rPr>
              <a:t>All </a:t>
            </a:r>
            <a:r>
              <a:rPr lang="en-IN" dirty="0">
                <a:latin typeface="Comic Sans MS" pitchFamily="66" charset="0"/>
              </a:rPr>
              <a:t>the electronic devices are prone to technical faults, which may disrupt the classes.</a:t>
            </a:r>
          </a:p>
          <a:p>
            <a:pPr algn="just" fontAlgn="base">
              <a:buFont typeface="+mj-lt"/>
              <a:buAutoNum type="arabicPeriod"/>
            </a:pPr>
            <a:r>
              <a:rPr lang="en-IN" b="1" dirty="0" smtClean="0">
                <a:latin typeface="Comic Sans MS" pitchFamily="66" charset="0"/>
              </a:rPr>
              <a:t>Maintenance: </a:t>
            </a:r>
            <a:r>
              <a:rPr lang="en-IN" dirty="0" smtClean="0">
                <a:latin typeface="Comic Sans MS" pitchFamily="66" charset="0"/>
              </a:rPr>
              <a:t>The </a:t>
            </a:r>
            <a:r>
              <a:rPr lang="en-IN" dirty="0">
                <a:latin typeface="Comic Sans MS" pitchFamily="66" charset="0"/>
              </a:rPr>
              <a:t>electronic gadgets and devices require maintenance, which can be time taking.</a:t>
            </a:r>
          </a:p>
          <a:p>
            <a:pPr algn="just" fontAlgn="base">
              <a:buFont typeface="+mj-lt"/>
              <a:buAutoNum type="arabicPeriod"/>
            </a:pPr>
            <a:r>
              <a:rPr lang="en-IN" b="1" dirty="0" smtClean="0">
                <a:latin typeface="Comic Sans MS" pitchFamily="66" charset="0"/>
              </a:rPr>
              <a:t>Training: </a:t>
            </a:r>
            <a:r>
              <a:rPr lang="en-IN" dirty="0" smtClean="0">
                <a:latin typeface="Comic Sans MS" pitchFamily="66" charset="0"/>
              </a:rPr>
              <a:t>The </a:t>
            </a:r>
            <a:r>
              <a:rPr lang="en-IN" dirty="0">
                <a:latin typeface="Comic Sans MS" pitchFamily="66" charset="0"/>
              </a:rPr>
              <a:t>teachers need to be trained to use the gadgets and devices.</a:t>
            </a:r>
          </a:p>
          <a:p>
            <a:pPr algn="just" fontAlgn="base">
              <a:buFont typeface="+mj-lt"/>
              <a:buAutoNum type="arabicPeriod"/>
            </a:pPr>
            <a:r>
              <a:rPr lang="en-IN" b="1" dirty="0" smtClean="0">
                <a:latin typeface="Comic Sans MS" pitchFamily="66" charset="0"/>
              </a:rPr>
              <a:t>Cost: </a:t>
            </a:r>
            <a:r>
              <a:rPr lang="en-IN" dirty="0" smtClean="0">
                <a:latin typeface="Comic Sans MS" pitchFamily="66" charset="0"/>
              </a:rPr>
              <a:t>The </a:t>
            </a:r>
            <a:r>
              <a:rPr lang="en-IN" dirty="0">
                <a:latin typeface="Comic Sans MS" pitchFamily="66" charset="0"/>
              </a:rPr>
              <a:t>technology which is used in smart classes is expensive</a:t>
            </a:r>
            <a:r>
              <a:rPr lang="en-IN" dirty="0" smtClean="0">
                <a:latin typeface="Comic Sans MS" pitchFamily="66" charset="0"/>
              </a:rPr>
              <a:t>. So it is difficult to provide these smart classrooms in every government schools.</a:t>
            </a:r>
            <a:endParaRPr lang="en-IN" dirty="0">
              <a:latin typeface="Comic Sans MS" pitchFamily="66" charset="0"/>
            </a:endParaRPr>
          </a:p>
          <a:p>
            <a:endParaRPr lang="en-IN" dirty="0">
              <a:latin typeface="Comic Sans MS" pitchFamily="66" charset="0"/>
            </a:endParaRPr>
          </a:p>
        </p:txBody>
      </p:sp>
      <p:sp>
        <p:nvSpPr>
          <p:cNvPr id="3" name="Title 2"/>
          <p:cNvSpPr>
            <a:spLocks noGrp="1"/>
          </p:cNvSpPr>
          <p:nvPr>
            <p:ph type="title"/>
          </p:nvPr>
        </p:nvSpPr>
        <p:spPr>
          <a:xfrm>
            <a:off x="228600" y="0"/>
            <a:ext cx="8458200" cy="1417638"/>
          </a:xfrm>
        </p:spPr>
        <p:txBody>
          <a:bodyPr>
            <a:normAutofit/>
          </a:bodyPr>
          <a:lstStyle/>
          <a:p>
            <a:pPr algn="ctr"/>
            <a:r>
              <a:rPr lang="en-US" sz="5400" dirty="0" smtClean="0">
                <a:solidFill>
                  <a:schemeClr val="tx1"/>
                </a:solidFill>
                <a:latin typeface="Comic Sans MS" pitchFamily="66" charset="0"/>
              </a:rPr>
              <a:t>Demerits</a:t>
            </a:r>
            <a:r>
              <a:rPr lang="en-US" sz="5400" dirty="0" smtClean="0">
                <a:latin typeface="Comic Sans MS" pitchFamily="66" charset="0"/>
              </a:rPr>
              <a:t> </a:t>
            </a:r>
            <a:endParaRPr lang="en-IN" sz="5400" dirty="0">
              <a:latin typeface="Comic Sans MS" pitchFamily="66" charset="0"/>
            </a:endParaRPr>
          </a:p>
        </p:txBody>
      </p:sp>
    </p:spTree>
    <p:extLst>
      <p:ext uri="{BB962C8B-B14F-4D97-AF65-F5344CB8AC3E}">
        <p14:creationId xmlns="" xmlns:p14="http://schemas.microsoft.com/office/powerpoint/2010/main" val="3379029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6007291"/>
          </a:xfrm>
        </p:spPr>
        <p:txBody>
          <a:bodyPr>
            <a:noAutofit/>
          </a:bodyPr>
          <a:lstStyle/>
          <a:p>
            <a:pPr algn="just"/>
            <a:r>
              <a:rPr lang="en-US" sz="3200" b="1" dirty="0" smtClean="0">
                <a:latin typeface="Comic Sans MS" pitchFamily="66" charset="0"/>
              </a:rPr>
              <a:t>Affordability</a:t>
            </a:r>
            <a:r>
              <a:rPr lang="en-US" sz="3200" dirty="0" smtClean="0">
                <a:latin typeface="Comic Sans MS" pitchFamily="66" charset="0"/>
              </a:rPr>
              <a:t> : Poor students cannot take advantage of this facility at home because they cannot afford computer.</a:t>
            </a:r>
          </a:p>
          <a:p>
            <a:pPr algn="just"/>
            <a:r>
              <a:rPr lang="en-US" sz="3200" b="1" dirty="0" smtClean="0">
                <a:latin typeface="Comic Sans MS" pitchFamily="66" charset="0"/>
              </a:rPr>
              <a:t>Electricity failure:  </a:t>
            </a:r>
            <a:r>
              <a:rPr lang="en-US" sz="3200" dirty="0" smtClean="0">
                <a:latin typeface="Comic Sans MS" pitchFamily="66" charset="0"/>
              </a:rPr>
              <a:t>These classroom Cannot function in absence of power supply as these are equipped with electronic gadgets.</a:t>
            </a:r>
          </a:p>
          <a:p>
            <a:pPr algn="just"/>
            <a:r>
              <a:rPr lang="en-US" sz="3200" b="1" dirty="0" smtClean="0">
                <a:latin typeface="Comic Sans MS" pitchFamily="66" charset="0"/>
              </a:rPr>
              <a:t>Content only in English:  </a:t>
            </a:r>
            <a:r>
              <a:rPr lang="en-US" sz="3200" dirty="0" smtClean="0">
                <a:latin typeface="Comic Sans MS" pitchFamily="66" charset="0"/>
              </a:rPr>
              <a:t>This facility is available mostly in English language only, which is quite inefficient for rural students those don’t  understand English.</a:t>
            </a:r>
          </a:p>
          <a:p>
            <a:pPr algn="just"/>
            <a:r>
              <a:rPr lang="en-US" sz="3200" b="1" dirty="0" smtClean="0">
                <a:latin typeface="Comic Sans MS" pitchFamily="66" charset="0"/>
              </a:rPr>
              <a:t>Internet facility must: T</a:t>
            </a:r>
            <a:r>
              <a:rPr lang="en-US" sz="3200" dirty="0" smtClean="0">
                <a:latin typeface="Comic Sans MS" pitchFamily="66" charset="0"/>
              </a:rPr>
              <a:t>hese classrooms cannot work without the Internet facility. </a:t>
            </a:r>
            <a:endParaRPr lang="en-US" sz="3200" dirty="0">
              <a:latin typeface="Comic Sans MS" pitchFamily="66"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9144000" cy="4919472"/>
          </a:xfrm>
        </p:spPr>
        <p:txBody>
          <a:bodyPr>
            <a:noAutofit/>
          </a:bodyPr>
          <a:lstStyle/>
          <a:p>
            <a:pPr algn="just">
              <a:buNone/>
            </a:pPr>
            <a:r>
              <a:rPr lang="en-US" sz="3200" dirty="0" smtClean="0">
                <a:latin typeface="Comic Sans MS" pitchFamily="66" charset="0"/>
              </a:rPr>
              <a:t>A Virtual (not physical) classroom  is an online learning environment. Just like a real world classroom, a student in a virtual classroom participate in synchronous, which means that the teacher and students are logged into the virtual learning environment at the same time. </a:t>
            </a:r>
            <a:r>
              <a:rPr lang="en-US" sz="3200" b="1" dirty="0" smtClean="0">
                <a:latin typeface="Comic Sans MS" pitchFamily="66" charset="0"/>
              </a:rPr>
              <a:t>A virtual classroom allows participants to communicate with one another, view presentations or videos, interact with learning resources and work in groups. </a:t>
            </a:r>
          </a:p>
          <a:p>
            <a:pPr algn="just">
              <a:buNone/>
            </a:pPr>
            <a:r>
              <a:rPr lang="en-US" sz="2800" dirty="0" smtClean="0">
                <a:latin typeface="Comic Sans MS" pitchFamily="66" charset="0"/>
              </a:rPr>
              <a:t>  </a:t>
            </a:r>
          </a:p>
        </p:txBody>
      </p:sp>
      <p:sp>
        <p:nvSpPr>
          <p:cNvPr id="3" name="Title 2"/>
          <p:cNvSpPr>
            <a:spLocks noGrp="1"/>
          </p:cNvSpPr>
          <p:nvPr>
            <p:ph type="title"/>
          </p:nvPr>
        </p:nvSpPr>
        <p:spPr>
          <a:xfrm>
            <a:off x="0" y="304800"/>
            <a:ext cx="9144000" cy="1143000"/>
          </a:xfrm>
        </p:spPr>
        <p:txBody>
          <a:bodyPr>
            <a:noAutofit/>
          </a:bodyPr>
          <a:lstStyle/>
          <a:p>
            <a:pPr algn="ctr"/>
            <a:r>
              <a:rPr lang="en-US" sz="4400" dirty="0" smtClean="0">
                <a:solidFill>
                  <a:srgbClr val="FF0000"/>
                </a:solidFill>
                <a:latin typeface="Comic Sans MS" pitchFamily="66" charset="0"/>
              </a:rPr>
              <a:t>Virtual Classroom </a:t>
            </a:r>
            <a:r>
              <a:rPr lang="en-US" sz="3600" dirty="0" smtClean="0">
                <a:solidFill>
                  <a:srgbClr val="FF0000"/>
                </a:solidFill>
                <a:latin typeface="Comic Sans MS" pitchFamily="66" charset="0"/>
              </a:rPr>
              <a:t/>
            </a:r>
            <a:br>
              <a:rPr lang="en-US" sz="3600" dirty="0" smtClean="0">
                <a:solidFill>
                  <a:srgbClr val="FF0000"/>
                </a:solidFill>
                <a:latin typeface="Comic Sans MS" pitchFamily="66" charset="0"/>
              </a:rPr>
            </a:br>
            <a:r>
              <a:rPr lang="en-US" sz="3600" dirty="0" smtClean="0">
                <a:solidFill>
                  <a:srgbClr val="FF0000"/>
                </a:solidFill>
                <a:latin typeface="Comic Sans MS" pitchFamily="66" charset="0"/>
              </a:rPr>
              <a:t>“Learn what you need, when you need , where you need.”</a:t>
            </a:r>
            <a:r>
              <a:rPr lang="en-US" sz="2400" dirty="0" smtClean="0"/>
              <a:t/>
            </a:r>
            <a:br>
              <a:rPr lang="en-US" sz="2400" dirty="0" smtClean="0"/>
            </a:br>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52400"/>
            <a:ext cx="9144000" cy="6705600"/>
          </a:xfrm>
        </p:spPr>
        <p:txBody>
          <a:bodyPr>
            <a:normAutofit fontScale="47500" lnSpcReduction="20000"/>
          </a:bodyPr>
          <a:lstStyle/>
          <a:p>
            <a:pPr algn="just"/>
            <a:r>
              <a:rPr lang="en-IN" sz="5900" b="1" dirty="0" smtClean="0">
                <a:latin typeface="Comic Sans MS" pitchFamily="66" charset="0"/>
              </a:rPr>
              <a:t>Virtual classroom applications enable learners and instructors, who are in different  physical locations, to come together via the Internet, and communicate audio-visually. </a:t>
            </a:r>
          </a:p>
          <a:p>
            <a:pPr algn="just">
              <a:buNone/>
            </a:pPr>
            <a:endParaRPr lang="en-IN" sz="5900" dirty="0" smtClean="0">
              <a:latin typeface="Comic Sans MS" pitchFamily="66" charset="0"/>
            </a:endParaRPr>
          </a:p>
          <a:p>
            <a:pPr algn="just"/>
            <a:r>
              <a:rPr lang="en-IN" sz="5900" dirty="0" smtClean="0">
                <a:latin typeface="Comic Sans MS" pitchFamily="66" charset="0"/>
              </a:rPr>
              <a:t>In other words, the </a:t>
            </a:r>
            <a:r>
              <a:rPr lang="en-IN" sz="5900" b="1" dirty="0" smtClean="0">
                <a:latin typeface="Comic Sans MS" pitchFamily="66" charset="0"/>
              </a:rPr>
              <a:t>virtual classroom is a shared online space </a:t>
            </a:r>
            <a:r>
              <a:rPr lang="en-IN" sz="5900" dirty="0" smtClean="0">
                <a:latin typeface="Comic Sans MS" pitchFamily="66" charset="0"/>
              </a:rPr>
              <a:t>where the learners and the tutor work together simultaneously. Usually, these interactions take place through videoconferencing. The participants have tools to present learning content in different formats, as well as to implement collaborative and individual activities. In this type of interaction, the teacher has the particularly important role of the moderator who guides the learning process and supports group activities and discussions. </a:t>
            </a:r>
          </a:p>
          <a:p>
            <a:pPr algn="just">
              <a:buNone/>
            </a:pPr>
            <a:endParaRPr lang="en-IN" sz="5100" dirty="0" smtClean="0">
              <a:latin typeface="Comic Sans MS" pitchFamily="66" charset="0"/>
            </a:endParaRPr>
          </a:p>
          <a:p>
            <a:pPr algn="just"/>
            <a:r>
              <a:rPr lang="en-US" sz="5900" b="1" dirty="0" smtClean="0">
                <a:latin typeface="Comic Sans MS" pitchFamily="66" charset="0"/>
              </a:rPr>
              <a:t>MOOC programs like </a:t>
            </a:r>
            <a:r>
              <a:rPr lang="en-US" sz="5900" b="1" dirty="0" err="1" smtClean="0">
                <a:latin typeface="Comic Sans MS" pitchFamily="66" charset="0"/>
              </a:rPr>
              <a:t>Coursera</a:t>
            </a:r>
            <a:r>
              <a:rPr lang="en-US" sz="5900" b="1" dirty="0" smtClean="0">
                <a:latin typeface="Comic Sans MS" pitchFamily="66" charset="0"/>
              </a:rPr>
              <a:t> </a:t>
            </a:r>
            <a:r>
              <a:rPr lang="en-US" sz="5100" dirty="0" smtClean="0">
                <a:latin typeface="Comic Sans MS" pitchFamily="66" charset="0"/>
              </a:rPr>
              <a:t>are a great example of this concept.</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6324600"/>
          </a:xfrm>
        </p:spPr>
        <p:txBody>
          <a:bodyPr>
            <a:normAutofit fontScale="85000" lnSpcReduction="20000"/>
          </a:bodyPr>
          <a:lstStyle/>
          <a:p>
            <a:pPr algn="just"/>
            <a:r>
              <a:rPr lang="en-US" sz="3900" dirty="0" smtClean="0">
                <a:latin typeface="Comic Sans MS" pitchFamily="66" charset="0"/>
              </a:rPr>
              <a:t>It allows them both to communicate, interact and work together with one another remotely from any location, without actually being physically present face-to-face, via webinars, audio and video conferences, web presentations and online training courses.</a:t>
            </a:r>
          </a:p>
          <a:p>
            <a:pPr algn="just">
              <a:buNone/>
            </a:pPr>
            <a:endParaRPr lang="en-US" sz="3500" dirty="0" smtClean="0">
              <a:latin typeface="Comic Sans MS" pitchFamily="66" charset="0"/>
            </a:endParaRPr>
          </a:p>
          <a:p>
            <a:pPr algn="just"/>
            <a:r>
              <a:rPr lang="en-US" sz="3500" dirty="0" smtClean="0">
                <a:latin typeface="Comic Sans MS" pitchFamily="66" charset="0"/>
              </a:rPr>
              <a:t>It provides an opportunity of distance education to the remote students by means of web-based online learning programs as well as the instructors with innovative teaching tools to teach virtually from anywhere at any time, irrespective of the geographical area, through online classes and courses.</a:t>
            </a:r>
          </a:p>
          <a:p>
            <a:pPr algn="just"/>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IN" sz="3200" b="1" dirty="0" smtClean="0">
                <a:latin typeface="Comic Sans MS" pitchFamily="66" charset="0"/>
              </a:rPr>
              <a:t>Virtual classroom applications consist of an instructor’s screen, learner’s screens, real-time chat box, and whiteboard where the instructor shares presentation. In addition, there are several optional tools like poll, Q&amp;A window, file download/upload and URL sharing.</a:t>
            </a:r>
            <a:endParaRPr lang="en-US" sz="3200" dirty="0" smtClean="0">
              <a:latin typeface="Comic Sans MS" pitchFamily="66" charset="0"/>
            </a:endParaRPr>
          </a:p>
          <a:p>
            <a:endParaRPr lang="en-US" dirty="0"/>
          </a:p>
        </p:txBody>
      </p:sp>
      <p:sp>
        <p:nvSpPr>
          <p:cNvPr id="3" name="Title 2"/>
          <p:cNvSpPr>
            <a:spLocks noGrp="1"/>
          </p:cNvSpPr>
          <p:nvPr>
            <p:ph type="title"/>
          </p:nvPr>
        </p:nvSpPr>
        <p:spPr/>
        <p:txBody>
          <a:bodyPr/>
          <a:lstStyle/>
          <a:p>
            <a:pPr algn="ctr"/>
            <a:r>
              <a:rPr lang="en-US" dirty="0" smtClean="0"/>
              <a:t>TOOLS REQUIRED</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90600"/>
            <a:ext cx="9144000" cy="5486400"/>
          </a:xfrm>
        </p:spPr>
        <p:txBody>
          <a:bodyPr>
            <a:normAutofit/>
          </a:bodyPr>
          <a:lstStyle/>
          <a:p>
            <a:pPr algn="just"/>
            <a:r>
              <a:rPr lang="en-US" sz="3200" dirty="0" smtClean="0">
                <a:latin typeface="Comic Sans MS" pitchFamily="66" charset="0"/>
              </a:rPr>
              <a:t>It brings participants together from different geographical locations.</a:t>
            </a:r>
          </a:p>
          <a:p>
            <a:pPr algn="just"/>
            <a:r>
              <a:rPr lang="en-US" sz="3200" dirty="0" smtClean="0">
                <a:latin typeface="Comic Sans MS" pitchFamily="66" charset="0"/>
              </a:rPr>
              <a:t> No expenses for travel, hotel &amp; training facilities.</a:t>
            </a:r>
          </a:p>
          <a:p>
            <a:pPr algn="just"/>
            <a:r>
              <a:rPr lang="en-US" sz="3100" dirty="0" smtClean="0">
                <a:latin typeface="Comic Sans MS" pitchFamily="66" charset="0"/>
              </a:rPr>
              <a:t>Personalized learning: Students can learn at their own time and pace.</a:t>
            </a:r>
          </a:p>
          <a:p>
            <a:pPr algn="just"/>
            <a:r>
              <a:rPr lang="en-US" sz="3000" dirty="0" smtClean="0">
                <a:latin typeface="Comic Sans MS" pitchFamily="66" charset="0"/>
              </a:rPr>
              <a:t>Some Virtual classrooms offer Surveys where feedback can be sent to the learner via email. </a:t>
            </a:r>
          </a:p>
          <a:p>
            <a:pPr algn="just"/>
            <a:r>
              <a:rPr lang="en-US" sz="3000" dirty="0" smtClean="0">
                <a:latin typeface="Comic Sans MS" pitchFamily="66" charset="0"/>
              </a:rPr>
              <a:t> Accessed to everyone equally from anywhere and at anytime. </a:t>
            </a:r>
            <a:endParaRPr lang="en-US" dirty="0"/>
          </a:p>
        </p:txBody>
      </p:sp>
      <p:sp>
        <p:nvSpPr>
          <p:cNvPr id="3" name="Title 2"/>
          <p:cNvSpPr>
            <a:spLocks noGrp="1"/>
          </p:cNvSpPr>
          <p:nvPr>
            <p:ph type="title"/>
          </p:nvPr>
        </p:nvSpPr>
        <p:spPr>
          <a:xfrm>
            <a:off x="0" y="0"/>
            <a:ext cx="9144000" cy="1066800"/>
          </a:xfrm>
        </p:spPr>
        <p:txBody>
          <a:bodyPr>
            <a:normAutofit/>
          </a:bodyPr>
          <a:lstStyle/>
          <a:p>
            <a:r>
              <a:rPr lang="en-US" dirty="0" smtClean="0">
                <a:latin typeface="Comic Sans MS" pitchFamily="66" charset="0"/>
              </a:rPr>
              <a:t>Advantages of Virtual Classroom</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457200"/>
            <a:ext cx="8915400" cy="5943600"/>
          </a:xfrm>
        </p:spPr>
        <p:txBody>
          <a:bodyPr>
            <a:normAutofit/>
          </a:bodyPr>
          <a:lstStyle/>
          <a:p>
            <a:pPr algn="just"/>
            <a:r>
              <a:rPr lang="en-US" sz="3600" dirty="0" smtClean="0">
                <a:latin typeface="Comic Sans MS" pitchFamily="66" charset="0"/>
              </a:rPr>
              <a:t>All types of digital media can be integrated ( e.g. Videos, PPTs etc.). </a:t>
            </a:r>
          </a:p>
          <a:p>
            <a:pPr algn="just"/>
            <a:r>
              <a:rPr lang="en-US" sz="3600" dirty="0" smtClean="0">
                <a:latin typeface="Comic Sans MS" pitchFamily="66" charset="0"/>
              </a:rPr>
              <a:t>Interaction between participants and instructor via application sharing.</a:t>
            </a:r>
          </a:p>
          <a:p>
            <a:pPr algn="just"/>
            <a:r>
              <a:rPr lang="en-US" sz="3600" dirty="0" smtClean="0">
                <a:latin typeface="Comic Sans MS" pitchFamily="66" charset="0"/>
              </a:rPr>
              <a:t>Encourages Social Learning. </a:t>
            </a:r>
          </a:p>
          <a:p>
            <a:pPr algn="just"/>
            <a:r>
              <a:rPr lang="en-US" sz="3600" dirty="0" smtClean="0">
                <a:latin typeface="Comic Sans MS" pitchFamily="66" charset="0"/>
              </a:rPr>
              <a:t>The sessions can be recorded and used later as a refresher course.</a:t>
            </a:r>
          </a:p>
          <a:p>
            <a:pPr algn="just"/>
            <a:r>
              <a:rPr lang="en-US" sz="3600" dirty="0" smtClean="0">
                <a:latin typeface="Comic Sans MS" pitchFamily="66" charset="0"/>
              </a:rPr>
              <a:t>Collaborative learning through group activities, discussions, forums and chats with learners, guests etc.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838200"/>
            <a:ext cx="8991600" cy="5638800"/>
          </a:xfrm>
        </p:spPr>
        <p:txBody>
          <a:bodyPr>
            <a:noAutofit/>
          </a:bodyPr>
          <a:lstStyle/>
          <a:p>
            <a:pPr algn="just"/>
            <a:r>
              <a:rPr lang="en-US" sz="2800" dirty="0" smtClean="0">
                <a:latin typeface="Comic Sans MS" pitchFamily="66" charset="0"/>
              </a:rPr>
              <a:t>The Organization/Institution does not have enough budget in order to implement a virtual classroom. </a:t>
            </a:r>
          </a:p>
          <a:p>
            <a:pPr algn="just"/>
            <a:r>
              <a:rPr lang="en-US" sz="2800" dirty="0" smtClean="0">
                <a:latin typeface="Comic Sans MS" pitchFamily="66" charset="0"/>
              </a:rPr>
              <a:t>Technical Limitations such as bandwidth, speed of connection, power failure etc.  </a:t>
            </a:r>
          </a:p>
          <a:p>
            <a:pPr algn="just"/>
            <a:r>
              <a:rPr lang="en-US" sz="2800" dirty="0" smtClean="0">
                <a:latin typeface="Comic Sans MS" pitchFamily="66" charset="0"/>
              </a:rPr>
              <a:t>No control over the students or classroom.</a:t>
            </a:r>
          </a:p>
          <a:p>
            <a:pPr algn="just"/>
            <a:r>
              <a:rPr lang="en-US" sz="2800" dirty="0" smtClean="0">
                <a:latin typeface="Comic Sans MS" pitchFamily="66" charset="0"/>
              </a:rPr>
              <a:t>No control over the learning atmosphere or environment.</a:t>
            </a:r>
          </a:p>
          <a:p>
            <a:pPr algn="just"/>
            <a:r>
              <a:rPr lang="en-US" sz="2800" dirty="0" smtClean="0">
                <a:latin typeface="Comic Sans MS" pitchFamily="66" charset="0"/>
              </a:rPr>
              <a:t>Virtual Classroom requires computers and internet access, which might not be at hand to everyone</a:t>
            </a:r>
          </a:p>
          <a:p>
            <a:pPr algn="just"/>
            <a:r>
              <a:rPr lang="en-US" sz="2800" dirty="0" smtClean="0">
                <a:latin typeface="Comic Sans MS" pitchFamily="66" charset="0"/>
              </a:rPr>
              <a:t>Students lack real-time teaching experience.</a:t>
            </a:r>
          </a:p>
          <a:p>
            <a:pPr algn="just"/>
            <a:r>
              <a:rPr lang="en-US" sz="2800" dirty="0" smtClean="0">
                <a:latin typeface="Comic Sans MS" pitchFamily="66" charset="0"/>
              </a:rPr>
              <a:t>The risk to the traditional student-teacher collaboration</a:t>
            </a:r>
            <a:r>
              <a:rPr lang="en-US" sz="2400" dirty="0" smtClean="0">
                <a:latin typeface="Comic Sans MS" pitchFamily="66" charset="0"/>
              </a:rPr>
              <a:t>.</a:t>
            </a:r>
          </a:p>
          <a:p>
            <a:pPr algn="just"/>
            <a:endParaRPr lang="en-US" sz="3200" dirty="0">
              <a:latin typeface="Comic Sans MS" pitchFamily="66" charset="0"/>
            </a:endParaRPr>
          </a:p>
        </p:txBody>
      </p:sp>
      <p:sp>
        <p:nvSpPr>
          <p:cNvPr id="3" name="Title 2"/>
          <p:cNvSpPr>
            <a:spLocks noGrp="1"/>
          </p:cNvSpPr>
          <p:nvPr>
            <p:ph type="title"/>
          </p:nvPr>
        </p:nvSpPr>
        <p:spPr>
          <a:xfrm>
            <a:off x="0" y="152400"/>
            <a:ext cx="9144000" cy="990600"/>
          </a:xfrm>
        </p:spPr>
        <p:txBody>
          <a:bodyPr>
            <a:normAutofit/>
          </a:bodyPr>
          <a:lstStyle/>
          <a:p>
            <a:pPr algn="ctr"/>
            <a:r>
              <a:rPr lang="en-US" dirty="0" smtClean="0">
                <a:solidFill>
                  <a:srgbClr val="FF0000"/>
                </a:solidFill>
                <a:latin typeface="Comic Sans MS" pitchFamily="66" charset="0"/>
              </a:rPr>
              <a:t>Disadvantages to Virtual Classroom</a:t>
            </a:r>
            <a:endParaRPr lang="en-US" dirty="0">
              <a:solidFill>
                <a:srgbClr val="FF0000"/>
              </a:solidFill>
              <a:latin typeface="Comic Sans MS" pitchFamily="66"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8839200" cy="4995672"/>
          </a:xfrm>
        </p:spPr>
        <p:txBody>
          <a:bodyPr>
            <a:noAutofit/>
          </a:bodyPr>
          <a:lstStyle/>
          <a:p>
            <a:pPr algn="just"/>
            <a:r>
              <a:rPr lang="en-IN" sz="3200" dirty="0" smtClean="0">
                <a:latin typeface="Comic Sans MS" pitchFamily="66" charset="0"/>
              </a:rPr>
              <a:t> Mobile learning (m-learning) refers to the use of mobile and handheld IT devices, such as  Personal Digital Assistants (PDAs), mobile telephones, laptops and tablet PC technologies, in teaching and learning.</a:t>
            </a:r>
            <a:endParaRPr lang="en-US" sz="3200" dirty="0" smtClean="0">
              <a:latin typeface="Comic Sans MS" pitchFamily="66" charset="0"/>
            </a:endParaRPr>
          </a:p>
          <a:p>
            <a:pPr algn="just"/>
            <a:r>
              <a:rPr lang="en-IN" sz="3200" dirty="0" smtClean="0">
                <a:latin typeface="Comic Sans MS" pitchFamily="66" charset="0"/>
              </a:rPr>
              <a:t> Mobile phones first arrived in India in 1995, and since then their application has grown exponentially. Education through mobile is often referred as </a:t>
            </a:r>
            <a:r>
              <a:rPr lang="en-IN" sz="3200" dirty="0" err="1" smtClean="0">
                <a:latin typeface="Comic Sans MS" pitchFamily="66" charset="0"/>
              </a:rPr>
              <a:t>mLearning</a:t>
            </a:r>
            <a:r>
              <a:rPr lang="en-IN" sz="3200" dirty="0" smtClean="0">
                <a:latin typeface="Comic Sans MS" pitchFamily="66" charset="0"/>
              </a:rPr>
              <a:t>. </a:t>
            </a:r>
            <a:endParaRPr lang="en-US" sz="3200" dirty="0">
              <a:latin typeface="Comic Sans MS" pitchFamily="66" charset="0"/>
            </a:endParaRPr>
          </a:p>
        </p:txBody>
      </p:sp>
      <p:sp>
        <p:nvSpPr>
          <p:cNvPr id="3" name="Title 2"/>
          <p:cNvSpPr>
            <a:spLocks noGrp="1"/>
          </p:cNvSpPr>
          <p:nvPr>
            <p:ph type="title"/>
          </p:nvPr>
        </p:nvSpPr>
        <p:spPr/>
        <p:txBody>
          <a:bodyPr>
            <a:normAutofit/>
          </a:bodyPr>
          <a:lstStyle/>
          <a:p>
            <a:pPr algn="ctr"/>
            <a:r>
              <a:rPr lang="en-US" sz="4800" dirty="0" smtClean="0">
                <a:latin typeface="Comic Sans MS" pitchFamily="66" charset="0"/>
              </a:rPr>
              <a:t>MOBILE LEARNING</a:t>
            </a:r>
            <a:endParaRPr lang="en-US" sz="4800" dirty="0">
              <a:latin typeface="Comic Sans MS" pitchFamily="66"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6553200"/>
          </a:xfrm>
        </p:spPr>
        <p:txBody>
          <a:bodyPr>
            <a:normAutofit fontScale="92500"/>
          </a:bodyPr>
          <a:lstStyle/>
          <a:p>
            <a:pPr algn="just"/>
            <a:r>
              <a:rPr lang="en-IN" sz="2800" dirty="0" err="1" smtClean="0">
                <a:latin typeface="Comic Sans MS" pitchFamily="66" charset="0"/>
              </a:rPr>
              <a:t>mLearning</a:t>
            </a:r>
            <a:r>
              <a:rPr lang="en-IN" sz="2800" dirty="0" smtClean="0">
                <a:latin typeface="Comic Sans MS" pitchFamily="66" charset="0"/>
              </a:rPr>
              <a:t> makes education </a:t>
            </a:r>
            <a:r>
              <a:rPr lang="en-IN" sz="2800" b="1" dirty="0" smtClean="0">
                <a:latin typeface="Comic Sans MS" pitchFamily="66" charset="0"/>
              </a:rPr>
              <a:t>more accessible</a:t>
            </a:r>
            <a:r>
              <a:rPr lang="en-IN" sz="2800" dirty="0" smtClean="0">
                <a:latin typeface="Comic Sans MS" pitchFamily="66" charset="0"/>
              </a:rPr>
              <a:t> as it enables learners to pursue their studies according to </a:t>
            </a:r>
            <a:r>
              <a:rPr lang="en-IN" sz="2800" b="1" dirty="0" smtClean="0">
                <a:latin typeface="Comic Sans MS" pitchFamily="66" charset="0"/>
              </a:rPr>
              <a:t>their own schedule</a:t>
            </a:r>
            <a:r>
              <a:rPr lang="en-IN" sz="2800" dirty="0" smtClean="0">
                <a:latin typeface="Comic Sans MS" pitchFamily="66" charset="0"/>
              </a:rPr>
              <a:t>. The </a:t>
            </a:r>
            <a:r>
              <a:rPr lang="en-IN" sz="2800" b="1" dirty="0" smtClean="0">
                <a:latin typeface="Comic Sans MS" pitchFamily="66" charset="0"/>
              </a:rPr>
              <a:t>portabilit</a:t>
            </a:r>
            <a:r>
              <a:rPr lang="en-IN" sz="2800" dirty="0" smtClean="0">
                <a:latin typeface="Comic Sans MS" pitchFamily="66" charset="0"/>
              </a:rPr>
              <a:t>y of mobile technology enables students to learn at all times  and at all places. For those in </a:t>
            </a:r>
            <a:r>
              <a:rPr lang="en-IN" sz="2800" b="1" dirty="0" smtClean="0">
                <a:latin typeface="Comic Sans MS" pitchFamily="66" charset="0"/>
              </a:rPr>
              <a:t>rural or remote</a:t>
            </a:r>
            <a:r>
              <a:rPr lang="en-IN" sz="2800" dirty="0" smtClean="0">
                <a:latin typeface="Comic Sans MS" pitchFamily="66" charset="0"/>
              </a:rPr>
              <a:t> areas where </a:t>
            </a:r>
            <a:r>
              <a:rPr lang="en-IN" sz="2800" b="1" dirty="0" smtClean="0">
                <a:latin typeface="Comic Sans MS" pitchFamily="66" charset="0"/>
              </a:rPr>
              <a:t>environmental and  infrastructure challenges</a:t>
            </a:r>
            <a:r>
              <a:rPr lang="en-IN" sz="2800" dirty="0" smtClean="0">
                <a:latin typeface="Comic Sans MS" pitchFamily="66" charset="0"/>
              </a:rPr>
              <a:t> hinder eLearning, </a:t>
            </a:r>
            <a:r>
              <a:rPr lang="en-IN" sz="2800" dirty="0" err="1" smtClean="0">
                <a:latin typeface="Comic Sans MS" pitchFamily="66" charset="0"/>
              </a:rPr>
              <a:t>mLearning</a:t>
            </a:r>
            <a:r>
              <a:rPr lang="en-IN" sz="2800" dirty="0" smtClean="0">
                <a:latin typeface="Comic Sans MS" pitchFamily="66" charset="0"/>
              </a:rPr>
              <a:t> presents great opportunities. </a:t>
            </a:r>
          </a:p>
          <a:p>
            <a:pPr algn="just"/>
            <a:endParaRPr lang="en-US" sz="2800" dirty="0" smtClean="0">
              <a:latin typeface="Comic Sans MS" pitchFamily="66" charset="0"/>
            </a:endParaRPr>
          </a:p>
          <a:p>
            <a:pPr algn="just"/>
            <a:r>
              <a:rPr lang="en-IN" sz="2800" dirty="0" err="1" smtClean="0">
                <a:latin typeface="Comic Sans MS" pitchFamily="66" charset="0"/>
              </a:rPr>
              <a:t>mLearning</a:t>
            </a:r>
            <a:r>
              <a:rPr lang="en-IN" sz="2800" dirty="0" smtClean="0">
                <a:latin typeface="Comic Sans MS" pitchFamily="66" charset="0"/>
              </a:rPr>
              <a:t> allows a method of educational delivery that could be more </a:t>
            </a:r>
            <a:r>
              <a:rPr lang="en-IN" sz="2800" b="1" dirty="0" smtClean="0">
                <a:latin typeface="Comic Sans MS" pitchFamily="66" charset="0"/>
              </a:rPr>
              <a:t>cost-effective </a:t>
            </a:r>
            <a:r>
              <a:rPr lang="en-IN" sz="2800" dirty="0" smtClean="0">
                <a:latin typeface="Comic Sans MS" pitchFamily="66" charset="0"/>
              </a:rPr>
              <a:t>than other methods. The technological capacities of mobile phones </a:t>
            </a:r>
            <a:r>
              <a:rPr lang="en-IN" sz="2800" b="1" dirty="0" smtClean="0">
                <a:latin typeface="Comic Sans MS" pitchFamily="66" charset="0"/>
              </a:rPr>
              <a:t>allow communication by voice and text and capture still and moving images</a:t>
            </a:r>
            <a:r>
              <a:rPr lang="en-IN" sz="2800" dirty="0" smtClean="0">
                <a:latin typeface="Comic Sans MS" pitchFamily="66" charset="0"/>
              </a:rPr>
              <a:t>. Recent </a:t>
            </a:r>
            <a:r>
              <a:rPr lang="en-IN" sz="2800" b="1" dirty="0" smtClean="0">
                <a:latin typeface="Comic Sans MS" pitchFamily="66" charset="0"/>
              </a:rPr>
              <a:t>‘smart phones’  allow users to view PDFs, spreadsheets and word-processed files and possess  additional features such as a stopwatch and a GPS (Global Positioning System).</a:t>
            </a:r>
            <a:endParaRPr lang="en-US" sz="2800" dirty="0" smtClean="0">
              <a:latin typeface="Comic Sans MS" pitchFamily="66" charset="0"/>
            </a:endParaRP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143000"/>
            <a:ext cx="8686800" cy="5334000"/>
          </a:xfrm>
        </p:spPr>
        <p:txBody>
          <a:bodyPr>
            <a:normAutofit lnSpcReduction="10000"/>
          </a:bodyPr>
          <a:lstStyle/>
          <a:p>
            <a:pPr algn="just"/>
            <a:r>
              <a:rPr lang="en-IN" sz="3000" dirty="0" smtClean="0">
                <a:latin typeface="Comic Sans MS" pitchFamily="66" charset="0"/>
              </a:rPr>
              <a:t>1) use  mobile phones to find definitions, currency conversion, math equations, translation of texts into different languages, etc.</a:t>
            </a:r>
            <a:endParaRPr lang="en-US" sz="3000" dirty="0" smtClean="0">
              <a:latin typeface="Comic Sans MS" pitchFamily="66" charset="0"/>
            </a:endParaRPr>
          </a:p>
          <a:p>
            <a:pPr algn="just"/>
            <a:r>
              <a:rPr lang="en-IN" sz="3000" dirty="0" smtClean="0">
                <a:latin typeface="Comic Sans MS" pitchFamily="66" charset="0"/>
              </a:rPr>
              <a:t>2) Use it as an internet browser to access endless information</a:t>
            </a:r>
            <a:endParaRPr lang="en-US" sz="3000" dirty="0" smtClean="0">
              <a:latin typeface="Comic Sans MS" pitchFamily="66" charset="0"/>
            </a:endParaRPr>
          </a:p>
          <a:p>
            <a:pPr algn="just"/>
            <a:r>
              <a:rPr lang="en-IN" sz="3000" dirty="0" smtClean="0">
                <a:latin typeface="Comic Sans MS" pitchFamily="66" charset="0"/>
              </a:rPr>
              <a:t>3) Read news articles and current events and books on it</a:t>
            </a:r>
            <a:endParaRPr lang="en-US" sz="3000" dirty="0" smtClean="0">
              <a:latin typeface="Comic Sans MS" pitchFamily="66" charset="0"/>
            </a:endParaRPr>
          </a:p>
          <a:p>
            <a:pPr algn="just"/>
            <a:r>
              <a:rPr lang="en-IN" sz="3000" dirty="0" smtClean="0">
                <a:latin typeface="Comic Sans MS" pitchFamily="66" charset="0"/>
              </a:rPr>
              <a:t>4) Download and use education programs such as Google Maps and use as GPS</a:t>
            </a:r>
            <a:endParaRPr lang="en-US" sz="3000" dirty="0" smtClean="0">
              <a:latin typeface="Comic Sans MS" pitchFamily="66" charset="0"/>
            </a:endParaRPr>
          </a:p>
          <a:p>
            <a:pPr algn="just"/>
            <a:r>
              <a:rPr lang="en-IN" sz="3000" dirty="0" smtClean="0">
                <a:latin typeface="Comic Sans MS" pitchFamily="66" charset="0"/>
              </a:rPr>
              <a:t>5) Use it as a digital or video camera for school projects, publishing, etc</a:t>
            </a:r>
            <a:endParaRPr lang="en-US" sz="3000" dirty="0" smtClean="0">
              <a:latin typeface="Comic Sans MS" pitchFamily="66" charset="0"/>
            </a:endParaRPr>
          </a:p>
          <a:p>
            <a:endParaRPr lang="en-US" dirty="0"/>
          </a:p>
        </p:txBody>
      </p:sp>
      <p:sp>
        <p:nvSpPr>
          <p:cNvPr id="3" name="Title 2"/>
          <p:cNvSpPr>
            <a:spLocks noGrp="1"/>
          </p:cNvSpPr>
          <p:nvPr>
            <p:ph type="title"/>
          </p:nvPr>
        </p:nvSpPr>
        <p:spPr>
          <a:xfrm>
            <a:off x="228600" y="533400"/>
            <a:ext cx="8458200" cy="884238"/>
          </a:xfrm>
        </p:spPr>
        <p:txBody>
          <a:bodyPr>
            <a:normAutofit fontScale="90000"/>
          </a:bodyPr>
          <a:lstStyle/>
          <a:p>
            <a:pPr algn="ctr"/>
            <a:r>
              <a:rPr lang="en-IN" sz="3600" dirty="0" smtClean="0">
                <a:solidFill>
                  <a:srgbClr val="FF0000"/>
                </a:solidFill>
                <a:latin typeface="Comic Sans MS" pitchFamily="66" charset="0"/>
              </a:rPr>
              <a:t>Mobile Phones in Education can be used in the following ways: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762000"/>
            <a:ext cx="9144000" cy="5867400"/>
          </a:xfrm>
        </p:spPr>
        <p:txBody>
          <a:bodyPr>
            <a:noAutofit/>
          </a:bodyPr>
          <a:lstStyle/>
          <a:p>
            <a:pPr algn="just"/>
            <a:r>
              <a:rPr lang="en-IN" sz="2800" b="1" dirty="0" smtClean="0">
                <a:latin typeface="Comic Sans MS" pitchFamily="66" charset="0"/>
              </a:rPr>
              <a:t>Accessibility: </a:t>
            </a:r>
            <a:r>
              <a:rPr lang="en-IN" sz="2800" dirty="0" smtClean="0">
                <a:latin typeface="Comic Sans MS" pitchFamily="66" charset="0"/>
              </a:rPr>
              <a:t>Being able to access learning content anywhere allows students to learn on a flexible basis, in a location that suits them, (bus, train, cafe), and at a time that suits them too.</a:t>
            </a:r>
            <a:endParaRPr lang="en-US" sz="2800" dirty="0" smtClean="0">
              <a:latin typeface="Comic Sans MS" pitchFamily="66" charset="0"/>
            </a:endParaRPr>
          </a:p>
          <a:p>
            <a:pPr algn="just"/>
            <a:r>
              <a:rPr lang="en-IN" sz="2800" b="1" dirty="0" smtClean="0">
                <a:latin typeface="Comic Sans MS" pitchFamily="66" charset="0"/>
              </a:rPr>
              <a:t>Supports self-paced learning: </a:t>
            </a:r>
            <a:r>
              <a:rPr lang="en-IN" sz="2800" dirty="0" smtClean="0">
                <a:latin typeface="Comic Sans MS" pitchFamily="66" charset="0"/>
              </a:rPr>
              <a:t>People learn at different rates, and mobile learning allows people to learn in their own pace .Compare this to a classroom where learners are generally restricted to the pace set by  he trainer, which often causes frustration.</a:t>
            </a:r>
            <a:endParaRPr lang="en-US" sz="2800" dirty="0" smtClean="0">
              <a:latin typeface="Comic Sans MS" pitchFamily="66" charset="0"/>
            </a:endParaRPr>
          </a:p>
          <a:p>
            <a:pPr algn="just"/>
            <a:endParaRPr lang="en-US" sz="2100" dirty="0">
              <a:latin typeface="Comic Sans MS" pitchFamily="66" charset="0"/>
            </a:endParaRPr>
          </a:p>
        </p:txBody>
      </p:sp>
      <p:sp>
        <p:nvSpPr>
          <p:cNvPr id="3" name="Title 2"/>
          <p:cNvSpPr>
            <a:spLocks noGrp="1"/>
          </p:cNvSpPr>
          <p:nvPr>
            <p:ph type="title"/>
          </p:nvPr>
        </p:nvSpPr>
        <p:spPr>
          <a:xfrm>
            <a:off x="457200" y="0"/>
            <a:ext cx="8229600" cy="914400"/>
          </a:xfrm>
        </p:spPr>
        <p:txBody>
          <a:bodyPr/>
          <a:lstStyle/>
          <a:p>
            <a:r>
              <a:rPr lang="en-US" dirty="0" smtClean="0"/>
              <a:t>ADVANTAGES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8686800" cy="6007291"/>
          </a:xfrm>
        </p:spPr>
        <p:txBody>
          <a:bodyPr>
            <a:normAutofit/>
          </a:bodyPr>
          <a:lstStyle/>
          <a:p>
            <a:pPr algn="just"/>
            <a:r>
              <a:rPr lang="en-IN" sz="3200" b="1" dirty="0" smtClean="0">
                <a:latin typeface="Comic Sans MS" pitchFamily="66" charset="0"/>
              </a:rPr>
              <a:t>Can suit multiple learning styles: </a:t>
            </a:r>
            <a:r>
              <a:rPr lang="en-IN" sz="3200" dirty="0" smtClean="0">
                <a:latin typeface="Comic Sans MS" pitchFamily="66" charset="0"/>
              </a:rPr>
              <a:t>Unlike classroom learning, mobile learning can be moulded to suit different learning styles, increasing </a:t>
            </a:r>
            <a:r>
              <a:rPr lang="en-IN" sz="3200" u="sng" dirty="0" smtClean="0">
                <a:latin typeface="Comic Sans MS" pitchFamily="66" charset="0"/>
              </a:rPr>
              <a:t>learner engagement </a:t>
            </a:r>
            <a:r>
              <a:rPr lang="en-IN" sz="3200" dirty="0" smtClean="0">
                <a:latin typeface="Comic Sans MS" pitchFamily="66" charset="0"/>
              </a:rPr>
              <a:t>.For example, text, images, video, </a:t>
            </a:r>
            <a:r>
              <a:rPr lang="en-IN" sz="3600" b="1" dirty="0" smtClean="0">
                <a:latin typeface="Comic Sans MS" pitchFamily="66" charset="0"/>
              </a:rPr>
              <a:t>quizzes etc</a:t>
            </a:r>
            <a:r>
              <a:rPr lang="en-IN" sz="3200" dirty="0" smtClean="0">
                <a:latin typeface="Comic Sans MS" pitchFamily="66" charset="0"/>
              </a:rPr>
              <a:t>. can all be flexibly incorporated into the content to suit varying learning styles.</a:t>
            </a:r>
            <a:endParaRPr lang="en-US" sz="3200" dirty="0" smtClean="0">
              <a:latin typeface="Comic Sans MS" pitchFamily="66" charset="0"/>
            </a:endParaRPr>
          </a:p>
          <a:p>
            <a:pPr algn="just"/>
            <a:r>
              <a:rPr lang="en-IN" sz="3200" b="1" dirty="0" smtClean="0">
                <a:latin typeface="Comic Sans MS" pitchFamily="66" charset="0"/>
              </a:rPr>
              <a:t>Motivation: </a:t>
            </a:r>
            <a:r>
              <a:rPr lang="en-IN" sz="3200" dirty="0" smtClean="0">
                <a:latin typeface="Comic Sans MS" pitchFamily="66" charset="0"/>
              </a:rPr>
              <a:t>By using </a:t>
            </a:r>
            <a:r>
              <a:rPr lang="en-IN" sz="3200" dirty="0" err="1" smtClean="0">
                <a:latin typeface="Comic Sans MS" pitchFamily="66" charset="0"/>
              </a:rPr>
              <a:t>gamification</a:t>
            </a:r>
            <a:r>
              <a:rPr lang="en-IN" sz="3200" dirty="0" smtClean="0">
                <a:latin typeface="Comic Sans MS" pitchFamily="66" charset="0"/>
              </a:rPr>
              <a:t> methods mobile learning systems can actually make learning more fun and engaging.</a:t>
            </a:r>
            <a:endParaRPr lang="en-US" sz="3200" dirty="0" smtClean="0">
              <a:latin typeface="Comic Sans MS" pitchFamily="66" charset="0"/>
            </a:endParaRP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685800"/>
            <a:ext cx="9144000" cy="5943600"/>
          </a:xfrm>
        </p:spPr>
        <p:txBody>
          <a:bodyPr>
            <a:normAutofit fontScale="25000" lnSpcReduction="20000"/>
          </a:bodyPr>
          <a:lstStyle/>
          <a:p>
            <a:pPr algn="just"/>
            <a:r>
              <a:rPr lang="en-IN" sz="9600" b="1" dirty="0" smtClean="0">
                <a:latin typeface="Comic Sans MS" pitchFamily="66" charset="0"/>
              </a:rPr>
              <a:t>Small Screen: </a:t>
            </a:r>
            <a:r>
              <a:rPr lang="en-IN" sz="9600" dirty="0" smtClean="0">
                <a:latin typeface="Comic Sans MS" pitchFamily="66" charset="0"/>
              </a:rPr>
              <a:t>At times the convenient small screen on mobile phones can be a big  disadvantage, as reading documents on a small screen can lead to eye strain.</a:t>
            </a:r>
            <a:endParaRPr lang="en-US" sz="9600" dirty="0" smtClean="0">
              <a:latin typeface="Comic Sans MS" pitchFamily="66" charset="0"/>
            </a:endParaRPr>
          </a:p>
          <a:p>
            <a:pPr algn="just"/>
            <a:r>
              <a:rPr lang="en-IN" sz="9600" b="1" dirty="0" smtClean="0">
                <a:latin typeface="Comic Sans MS" pitchFamily="66" charset="0"/>
              </a:rPr>
              <a:t>Prone to Distractions: </a:t>
            </a:r>
            <a:r>
              <a:rPr lang="en-IN" sz="9600" dirty="0" smtClean="0">
                <a:latin typeface="Comic Sans MS" pitchFamily="66" charset="0"/>
              </a:rPr>
              <a:t>The hyper connected </a:t>
            </a:r>
            <a:r>
              <a:rPr lang="en-IN" sz="9600" dirty="0" err="1" smtClean="0">
                <a:latin typeface="Comic Sans MS" pitchFamily="66" charset="0"/>
              </a:rPr>
              <a:t>smartphone</a:t>
            </a:r>
            <a:r>
              <a:rPr lang="en-IN" sz="9600" dirty="0" smtClean="0">
                <a:latin typeface="Comic Sans MS" pitchFamily="66" charset="0"/>
              </a:rPr>
              <a:t> user may receive, (or even expect to receive), SMS, social media or news notifications during a mobile learning session. This reduces the learner’s sense of solitude, which could lower the learner’s engagement  level </a:t>
            </a:r>
            <a:r>
              <a:rPr lang="en-IN" sz="9600" dirty="0" err="1" smtClean="0">
                <a:latin typeface="Comic Sans MS" pitchFamily="66" charset="0"/>
              </a:rPr>
              <a:t>vs</a:t>
            </a:r>
            <a:r>
              <a:rPr lang="en-IN" sz="9600" dirty="0" smtClean="0">
                <a:latin typeface="Comic Sans MS" pitchFamily="66" charset="0"/>
              </a:rPr>
              <a:t> a classroom experience.</a:t>
            </a:r>
            <a:endParaRPr lang="en-US" sz="9600" dirty="0" smtClean="0">
              <a:latin typeface="Comic Sans MS" pitchFamily="66" charset="0"/>
            </a:endParaRPr>
          </a:p>
          <a:p>
            <a:pPr algn="just"/>
            <a:r>
              <a:rPr lang="en-IN" sz="9600" b="1" dirty="0" smtClean="0">
                <a:latin typeface="Comic Sans MS" pitchFamily="66" charset="0"/>
              </a:rPr>
              <a:t>Outpacing technology: </a:t>
            </a:r>
            <a:r>
              <a:rPr lang="en-IN" sz="9600" dirty="0" smtClean="0">
                <a:latin typeface="Comic Sans MS" pitchFamily="66" charset="0"/>
              </a:rPr>
              <a:t>Mobile learning courses </a:t>
            </a:r>
            <a:r>
              <a:rPr lang="en-IN" sz="9600" b="1" dirty="0" smtClean="0">
                <a:latin typeface="Comic Sans MS" pitchFamily="66" charset="0"/>
              </a:rPr>
              <a:t>can drain batteries quickly </a:t>
            </a:r>
            <a:r>
              <a:rPr lang="en-IN" sz="9600" dirty="0" smtClean="0">
                <a:latin typeface="Comic Sans MS" pitchFamily="66" charset="0"/>
              </a:rPr>
              <a:t>and struggle in areas of poor connectivity, leading to an unintentionally fragmented learning experience that reduces engagement.</a:t>
            </a:r>
            <a:endParaRPr lang="en-US" sz="9600" dirty="0" smtClean="0">
              <a:latin typeface="Comic Sans MS" pitchFamily="66" charset="0"/>
            </a:endParaRPr>
          </a:p>
          <a:p>
            <a:pPr algn="just"/>
            <a:r>
              <a:rPr lang="en-IN" sz="9600" b="1" dirty="0" smtClean="0">
                <a:latin typeface="Comic Sans MS" pitchFamily="66" charset="0"/>
              </a:rPr>
              <a:t>Lack of standardisation: </a:t>
            </a:r>
            <a:r>
              <a:rPr lang="en-IN" sz="9600" dirty="0" smtClean="0">
                <a:latin typeface="Comic Sans MS" pitchFamily="66" charset="0"/>
              </a:rPr>
              <a:t>Device </a:t>
            </a:r>
            <a:r>
              <a:rPr lang="en-IN" sz="9600" b="1" dirty="0" smtClean="0">
                <a:latin typeface="Comic Sans MS" pitchFamily="66" charset="0"/>
              </a:rPr>
              <a:t>compatibility issues </a:t>
            </a:r>
            <a:r>
              <a:rPr lang="en-IN" sz="9600" dirty="0" smtClean="0">
                <a:latin typeface="Comic Sans MS" pitchFamily="66" charset="0"/>
              </a:rPr>
              <a:t>may arise as there is a lack of standardisation in smart-phones. Learners may be have different: OS, versions of that OS, screen sizes, battery life and so on. As a result some learners may not be able to load courseware while others can, meaning learning content delivery can be compromised.</a:t>
            </a:r>
            <a:endParaRPr lang="en-US" sz="9600" dirty="0" smtClean="0">
              <a:latin typeface="Comic Sans MS" pitchFamily="66" charset="0"/>
            </a:endParaRPr>
          </a:p>
          <a:p>
            <a:endParaRPr lang="en-US" dirty="0"/>
          </a:p>
        </p:txBody>
      </p:sp>
      <p:sp>
        <p:nvSpPr>
          <p:cNvPr id="3" name="Title 2"/>
          <p:cNvSpPr>
            <a:spLocks noGrp="1"/>
          </p:cNvSpPr>
          <p:nvPr>
            <p:ph type="title"/>
          </p:nvPr>
        </p:nvSpPr>
        <p:spPr>
          <a:xfrm>
            <a:off x="457200" y="0"/>
            <a:ext cx="8229600" cy="685800"/>
          </a:xfrm>
        </p:spPr>
        <p:txBody>
          <a:bodyPr>
            <a:normAutofit fontScale="90000"/>
          </a:bodyPr>
          <a:lstStyle/>
          <a:p>
            <a:r>
              <a:rPr lang="en-US" dirty="0" smtClean="0"/>
              <a:t>DISADVANTAGES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8686800" cy="2971800"/>
          </a:xfrm>
        </p:spPr>
        <p:txBody>
          <a:bodyPr>
            <a:normAutofit fontScale="90000"/>
          </a:bodyPr>
          <a:lstStyle/>
          <a:p>
            <a:pPr algn="ctr"/>
            <a:r>
              <a:rPr lang="en-IN" sz="6700" dirty="0" smtClean="0">
                <a:latin typeface="Comic Sans MS" pitchFamily="66" charset="0"/>
              </a:rPr>
              <a:t>EDUSAT/GSAT-3</a:t>
            </a:r>
            <a:r>
              <a:rPr lang="en-IN" dirty="0" smtClean="0">
                <a:latin typeface="Comic Sans MS" pitchFamily="66" charset="0"/>
              </a:rPr>
              <a:t> (EDUCATIONAL SATELLITE)</a:t>
            </a:r>
            <a:r>
              <a:rPr lang="en-US" dirty="0" smtClean="0">
                <a:latin typeface="Comic Sans MS" pitchFamily="66" charset="0"/>
              </a:rPr>
              <a:t/>
            </a:r>
            <a:br>
              <a:rPr lang="en-US" dirty="0" smtClean="0">
                <a:latin typeface="Comic Sans MS" pitchFamily="66" charset="0"/>
              </a:rPr>
            </a:br>
            <a:endParaRPr lang="en-US" dirty="0">
              <a:latin typeface="Comic Sans MS" pitchFamily="66" charset="0"/>
            </a:endParaRPr>
          </a:p>
        </p:txBody>
      </p:sp>
      <p:sp>
        <p:nvSpPr>
          <p:cNvPr id="3" name="Subtitle 2"/>
          <p:cNvSpPr>
            <a:spLocks noGrp="1"/>
          </p:cNvSpPr>
          <p:nvPr>
            <p:ph type="subTitle" idx="1"/>
          </p:nvPr>
        </p:nvSpPr>
        <p:spPr>
          <a:xfrm>
            <a:off x="228600" y="2286000"/>
            <a:ext cx="8610600" cy="2695136"/>
          </a:xfrm>
        </p:spPr>
        <p:txBody>
          <a:bodyPr/>
          <a:lstStyle/>
          <a:p>
            <a:pPr algn="just"/>
            <a:r>
              <a:rPr lang="en-IN" sz="4400" dirty="0" smtClean="0">
                <a:latin typeface="Comic Sans MS" pitchFamily="66" charset="0"/>
              </a:rPr>
              <a:t>   E-learning Through Satellite     </a:t>
            </a:r>
          </a:p>
          <a:p>
            <a:pPr algn="just"/>
            <a:r>
              <a:rPr lang="en-IN" sz="4400" dirty="0" smtClean="0">
                <a:latin typeface="Comic Sans MS" pitchFamily="66" charset="0"/>
              </a:rPr>
              <a:t>     – Reaching the Unreached</a:t>
            </a:r>
          </a:p>
          <a:p>
            <a:pPr algn="just"/>
            <a:endParaRPr lang="en-US" dirty="0">
              <a:latin typeface="Comic Sans MS" pitchFamily="66" charset="0"/>
            </a:endParaRPr>
          </a:p>
        </p:txBody>
      </p:sp>
      <p:pic>
        <p:nvPicPr>
          <p:cNvPr id="4" name="Picture 3" descr="Edu3.png"/>
          <p:cNvPicPr>
            <a:picLocks noChangeAspect="1"/>
          </p:cNvPicPr>
          <p:nvPr/>
        </p:nvPicPr>
        <p:blipFill>
          <a:blip r:embed="rId3" cstate="print"/>
          <a:stretch>
            <a:fillRect/>
          </a:stretch>
        </p:blipFill>
        <p:spPr>
          <a:xfrm>
            <a:off x="1981200" y="4191000"/>
            <a:ext cx="5143500" cy="242887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381000"/>
            <a:ext cx="8686800" cy="5626291"/>
          </a:xfrm>
        </p:spPr>
        <p:txBody>
          <a:bodyPr>
            <a:normAutofit/>
          </a:bodyPr>
          <a:lstStyle/>
          <a:p>
            <a:pPr algn="just"/>
            <a:r>
              <a:rPr lang="en-US" sz="3200" dirty="0" smtClean="0">
                <a:latin typeface="Comic Sans MS" pitchFamily="66" charset="0"/>
              </a:rPr>
              <a:t>A </a:t>
            </a:r>
            <a:r>
              <a:rPr lang="en-US" sz="3200" b="1" dirty="0" smtClean="0">
                <a:latin typeface="Comic Sans MS" pitchFamily="66" charset="0"/>
              </a:rPr>
              <a:t>satellite</a:t>
            </a:r>
            <a:r>
              <a:rPr lang="en-US" sz="3200" dirty="0" smtClean="0">
                <a:latin typeface="Comic Sans MS" pitchFamily="66" charset="0"/>
              </a:rPr>
              <a:t> is a device/machine </a:t>
            </a:r>
            <a:r>
              <a:rPr lang="en-US" sz="3200" dirty="0" smtClean="0"/>
              <a:t>that is launched into space and moves around earth </a:t>
            </a:r>
            <a:r>
              <a:rPr lang="en-US" sz="3200" dirty="0" smtClean="0">
                <a:latin typeface="Comic Sans MS" pitchFamily="66" charset="0"/>
              </a:rPr>
              <a:t>used for collecting information/communication.</a:t>
            </a:r>
          </a:p>
          <a:p>
            <a:pPr algn="just">
              <a:buNone/>
            </a:pPr>
            <a:endParaRPr lang="en-US" sz="3200" dirty="0" smtClean="0">
              <a:latin typeface="Comic Sans MS" pitchFamily="66" charset="0"/>
            </a:endParaRPr>
          </a:p>
          <a:p>
            <a:pPr algn="just"/>
            <a:r>
              <a:rPr lang="en-US" sz="3200" dirty="0" smtClean="0"/>
              <a:t>"</a:t>
            </a:r>
            <a:r>
              <a:rPr lang="en-US" sz="3200" dirty="0" smtClean="0">
                <a:latin typeface="Comic Sans MS" pitchFamily="66" charset="0"/>
              </a:rPr>
              <a:t>Educational Satellite" that provide the country with satellite based two way communication to class room for delivering educational materials.</a:t>
            </a:r>
          </a:p>
          <a:p>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28600"/>
            <a:ext cx="8458200" cy="5778691"/>
          </a:xfrm>
        </p:spPr>
        <p:txBody>
          <a:bodyPr>
            <a:normAutofit/>
          </a:bodyPr>
          <a:lstStyle/>
          <a:p>
            <a:pPr algn="just"/>
            <a:endParaRPr lang="en-IN" sz="3200" dirty="0" smtClean="0">
              <a:latin typeface="Comic Sans MS" pitchFamily="66" charset="0"/>
            </a:endParaRPr>
          </a:p>
          <a:p>
            <a:pPr algn="just">
              <a:buNone/>
            </a:pPr>
            <a:r>
              <a:rPr lang="en-IN" sz="3200" dirty="0" smtClean="0">
                <a:latin typeface="Comic Sans MS" pitchFamily="66" charset="0"/>
              </a:rPr>
              <a:t> EDUSAT was India’s </a:t>
            </a:r>
            <a:r>
              <a:rPr lang="en-IN" sz="3200" b="1" dirty="0" smtClean="0">
                <a:latin typeface="Comic Sans MS" pitchFamily="66" charset="0"/>
              </a:rPr>
              <a:t>first</a:t>
            </a:r>
            <a:r>
              <a:rPr lang="en-IN" sz="3200" dirty="0" smtClean="0">
                <a:latin typeface="Comic Sans MS" pitchFamily="66" charset="0"/>
              </a:rPr>
              <a:t> full fledged educational satellite for providing </a:t>
            </a:r>
            <a:r>
              <a:rPr lang="en-IN" sz="3200" b="1" dirty="0" smtClean="0">
                <a:latin typeface="Comic Sans MS" pitchFamily="66" charset="0"/>
              </a:rPr>
              <a:t>distance education </a:t>
            </a:r>
            <a:r>
              <a:rPr lang="en-IN" sz="3200" dirty="0" smtClean="0">
                <a:latin typeface="Comic Sans MS" pitchFamily="66" charset="0"/>
              </a:rPr>
              <a:t>. It was launched into space by </a:t>
            </a:r>
            <a:r>
              <a:rPr lang="en-IN" sz="3200" b="1" dirty="0" smtClean="0">
                <a:latin typeface="Comic Sans MS" pitchFamily="66" charset="0"/>
              </a:rPr>
              <a:t>ISRO</a:t>
            </a:r>
            <a:r>
              <a:rPr lang="en-IN" sz="3200" dirty="0" smtClean="0">
                <a:latin typeface="Comic Sans MS" pitchFamily="66" charset="0"/>
              </a:rPr>
              <a:t> (Indian space research organization) on </a:t>
            </a:r>
            <a:r>
              <a:rPr lang="en-IN" sz="3200" b="1" dirty="0" smtClean="0">
                <a:latin typeface="Comic Sans MS" pitchFamily="66" charset="0"/>
              </a:rPr>
              <a:t>20</a:t>
            </a:r>
            <a:r>
              <a:rPr lang="en-IN" sz="3200" b="1" baseline="30000" dirty="0" smtClean="0">
                <a:latin typeface="Comic Sans MS" pitchFamily="66" charset="0"/>
              </a:rPr>
              <a:t>th</a:t>
            </a:r>
            <a:r>
              <a:rPr lang="en-IN" sz="3200" b="1" dirty="0" smtClean="0">
                <a:latin typeface="Comic Sans MS" pitchFamily="66" charset="0"/>
              </a:rPr>
              <a:t> September 2004</a:t>
            </a:r>
            <a:r>
              <a:rPr lang="en-IN" sz="3200" dirty="0" smtClean="0">
                <a:latin typeface="Comic Sans MS" pitchFamily="66" charset="0"/>
              </a:rPr>
              <a:t>. EDUSAT  </a:t>
            </a:r>
            <a:r>
              <a:rPr lang="en-IN" sz="3200" b="1" dirty="0" smtClean="0">
                <a:latin typeface="Comic Sans MS" pitchFamily="66" charset="0"/>
              </a:rPr>
              <a:t>aim is to raise the education standard in India</a:t>
            </a:r>
            <a:r>
              <a:rPr lang="en-IN" sz="3200" dirty="0" smtClean="0">
                <a:latin typeface="Comic Sans MS" pitchFamily="66" charset="0"/>
              </a:rPr>
              <a:t> by providing quality education to Indian students. Educational programs can  broadcast with </a:t>
            </a:r>
            <a:r>
              <a:rPr lang="en-IN" sz="3200" b="1" dirty="0" smtClean="0">
                <a:latin typeface="Comic Sans MS" pitchFamily="66" charset="0"/>
              </a:rPr>
              <a:t>radio and TV broadcasting. </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pPr algn="just"/>
            <a:r>
              <a:rPr lang="en-US" dirty="0" smtClean="0">
                <a:latin typeface="Comic Sans MS" pitchFamily="66" charset="0"/>
              </a:rPr>
              <a:t>Features</a:t>
            </a:r>
            <a:endParaRPr lang="en-US" dirty="0">
              <a:latin typeface="Comic Sans MS" pitchFamily="66" charset="0"/>
            </a:endParaRPr>
          </a:p>
        </p:txBody>
      </p:sp>
      <p:sp>
        <p:nvSpPr>
          <p:cNvPr id="3" name="Content Placeholder 2"/>
          <p:cNvSpPr>
            <a:spLocks noGrp="1"/>
          </p:cNvSpPr>
          <p:nvPr>
            <p:ph idx="1"/>
          </p:nvPr>
        </p:nvSpPr>
        <p:spPr>
          <a:xfrm>
            <a:off x="0" y="685800"/>
            <a:ext cx="9144000" cy="5943600"/>
          </a:xfrm>
        </p:spPr>
        <p:txBody>
          <a:bodyPr>
            <a:normAutofit lnSpcReduction="10000"/>
          </a:bodyPr>
          <a:lstStyle/>
          <a:p>
            <a:pPr algn="just"/>
            <a:r>
              <a:rPr lang="en-US" sz="2800" dirty="0" smtClean="0">
                <a:latin typeface="Comic Sans MS" pitchFamily="66" charset="0"/>
              </a:rPr>
              <a:t>It is a collaborative project of ISRO, MHRD and IGNOU.</a:t>
            </a:r>
          </a:p>
          <a:p>
            <a:pPr algn="just"/>
            <a:endParaRPr lang="en-US" sz="2800" dirty="0" smtClean="0">
              <a:latin typeface="Comic Sans MS" pitchFamily="66" charset="0"/>
            </a:endParaRPr>
          </a:p>
          <a:p>
            <a:pPr algn="just"/>
            <a:r>
              <a:rPr lang="en-US" sz="2800" dirty="0" smtClean="0">
                <a:latin typeface="Comic Sans MS" pitchFamily="66" charset="0"/>
              </a:rPr>
              <a:t>It is the first exclusive educational satellite for serving the educational sector in India.</a:t>
            </a:r>
          </a:p>
          <a:p>
            <a:pPr algn="just"/>
            <a:endParaRPr lang="en-US" sz="2800" dirty="0" smtClean="0">
              <a:latin typeface="Comic Sans MS" pitchFamily="66" charset="0"/>
            </a:endParaRPr>
          </a:p>
          <a:p>
            <a:pPr algn="just"/>
            <a:r>
              <a:rPr lang="en-US" sz="2800" dirty="0" smtClean="0">
                <a:latin typeface="Comic Sans MS" pitchFamily="66" charset="0"/>
              </a:rPr>
              <a:t>Two types of receivers are used to communicate with </a:t>
            </a:r>
            <a:r>
              <a:rPr lang="en-US" sz="2800" dirty="0" err="1" smtClean="0">
                <a:latin typeface="Comic Sans MS" pitchFamily="66" charset="0"/>
              </a:rPr>
              <a:t>EduSat</a:t>
            </a:r>
            <a:r>
              <a:rPr lang="en-US" sz="2800" dirty="0" smtClean="0">
                <a:latin typeface="Comic Sans MS" pitchFamily="66" charset="0"/>
              </a:rPr>
              <a:t>, namely SIT(Satellite Interactive Terminal) and ROT(Receive Only Terminal). These antennas are installed in colleges and schools.(receiving end).</a:t>
            </a:r>
          </a:p>
          <a:p>
            <a:pPr algn="just"/>
            <a:r>
              <a:rPr lang="en-US" sz="2800" dirty="0" smtClean="0">
                <a:latin typeface="Comic Sans MS" pitchFamily="66" charset="0"/>
              </a:rPr>
              <a:t>Virtual classes are also launched through </a:t>
            </a:r>
            <a:r>
              <a:rPr lang="en-US" sz="2800" dirty="0" err="1" smtClean="0">
                <a:latin typeface="Comic Sans MS" pitchFamily="66" charset="0"/>
              </a:rPr>
              <a:t>EduSat</a:t>
            </a:r>
            <a:r>
              <a:rPr lang="en-US" sz="2800" dirty="0" smtClean="0">
                <a:latin typeface="Comic Sans MS" pitchFamily="66" charset="0"/>
              </a:rPr>
              <a:t> in Elementary education and </a:t>
            </a:r>
            <a:r>
              <a:rPr lang="en-US" sz="2800" b="1" dirty="0" smtClean="0">
                <a:latin typeface="Comic Sans MS" pitchFamily="66" charset="0"/>
              </a:rPr>
              <a:t>Kerala was the first state to launch virtual classes through </a:t>
            </a:r>
            <a:r>
              <a:rPr lang="en-US" sz="2800" b="1" dirty="0" err="1" smtClean="0">
                <a:latin typeface="Comic Sans MS" pitchFamily="66" charset="0"/>
              </a:rPr>
              <a:t>Edusat</a:t>
            </a:r>
            <a:r>
              <a:rPr lang="en-US" sz="2800" b="1" dirty="0" smtClean="0">
                <a:latin typeface="Comic Sans MS" pitchFamily="66" charset="0"/>
              </a:rPr>
              <a:t>.</a:t>
            </a:r>
          </a:p>
          <a:p>
            <a:pPr algn="just"/>
            <a:endParaRPr lang="en-US" sz="2800" dirty="0" smtClean="0">
              <a:latin typeface="Comic Sans MS" pitchFamily="66" charset="0"/>
            </a:endParaRPr>
          </a:p>
          <a:p>
            <a:pPr algn="just"/>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pPr algn="ctr"/>
            <a:r>
              <a:rPr lang="en-US" dirty="0" smtClean="0">
                <a:solidFill>
                  <a:schemeClr val="tx1"/>
                </a:solidFill>
                <a:latin typeface="Comic Sans MS" pitchFamily="66" charset="0"/>
              </a:rPr>
              <a:t>Merits</a:t>
            </a:r>
            <a:r>
              <a:rPr lang="en-US" dirty="0" smtClean="0">
                <a:latin typeface="Comic Sans MS" pitchFamily="66" charset="0"/>
              </a:rPr>
              <a:t> </a:t>
            </a:r>
            <a:endParaRPr lang="en-US" dirty="0">
              <a:latin typeface="Comic Sans MS" pitchFamily="66" charset="0"/>
            </a:endParaRPr>
          </a:p>
        </p:txBody>
      </p:sp>
      <p:sp>
        <p:nvSpPr>
          <p:cNvPr id="3" name="Content Placeholder 2"/>
          <p:cNvSpPr>
            <a:spLocks noGrp="1"/>
          </p:cNvSpPr>
          <p:nvPr>
            <p:ph idx="1"/>
          </p:nvPr>
        </p:nvSpPr>
        <p:spPr>
          <a:xfrm>
            <a:off x="152400" y="762000"/>
            <a:ext cx="8839200" cy="5867400"/>
          </a:xfrm>
        </p:spPr>
        <p:txBody>
          <a:bodyPr>
            <a:normAutofit/>
          </a:bodyPr>
          <a:lstStyle/>
          <a:p>
            <a:pPr algn="just"/>
            <a:r>
              <a:rPr lang="en-US" sz="3200" b="1" dirty="0" smtClean="0">
                <a:latin typeface="Comic Sans MS" pitchFamily="66" charset="0"/>
              </a:rPr>
              <a:t>It covers the wide area of earth hence entire country or region can be covered with just one satellite.</a:t>
            </a:r>
          </a:p>
          <a:p>
            <a:pPr algn="just">
              <a:buNone/>
            </a:pPr>
            <a:endParaRPr lang="en-US" sz="3200" b="1" dirty="0" smtClean="0">
              <a:latin typeface="Comic Sans MS" pitchFamily="66" charset="0"/>
            </a:endParaRPr>
          </a:p>
          <a:p>
            <a:pPr algn="just"/>
            <a:r>
              <a:rPr lang="en-US" sz="3200" b="1" dirty="0" smtClean="0">
                <a:latin typeface="Comic Sans MS" pitchFamily="66" charset="0"/>
              </a:rPr>
              <a:t>The expert teachers are providing training to other teachers through </a:t>
            </a:r>
            <a:r>
              <a:rPr lang="en-US" sz="3200" b="1" dirty="0" err="1" smtClean="0">
                <a:latin typeface="Comic Sans MS" pitchFamily="66" charset="0"/>
              </a:rPr>
              <a:t>EduSat</a:t>
            </a:r>
            <a:r>
              <a:rPr lang="en-US" sz="3200" b="1" dirty="0" smtClean="0">
                <a:latin typeface="Comic Sans MS" pitchFamily="66" charset="0"/>
              </a:rPr>
              <a:t>.</a:t>
            </a:r>
          </a:p>
          <a:p>
            <a:pPr algn="just"/>
            <a:endParaRPr lang="en-US" sz="3200" b="1" dirty="0" smtClean="0">
              <a:latin typeface="Comic Sans MS" pitchFamily="66" charset="0"/>
            </a:endParaRPr>
          </a:p>
          <a:p>
            <a:pPr algn="just"/>
            <a:r>
              <a:rPr lang="en-US" sz="3200" b="1" dirty="0" smtClean="0">
                <a:latin typeface="Comic Sans MS" pitchFamily="66" charset="0"/>
              </a:rPr>
              <a:t>The subject experts are teaching through video conferencing to their students.</a:t>
            </a:r>
          </a:p>
          <a:p>
            <a:pPr algn="just">
              <a:buNone/>
            </a:pPr>
            <a:endParaRPr lang="en-US" sz="3200" b="1" dirty="0" smtClean="0">
              <a:latin typeface="Comic Sans MS" pitchFamily="66" charset="0"/>
            </a:endParaRPr>
          </a:p>
          <a:p>
            <a:pPr algn="just"/>
            <a:endParaRPr lang="en-US" b="1" dirty="0" smtClean="0">
              <a:solidFill>
                <a:schemeClr val="bg2">
                  <a:lumMod val="25000"/>
                </a:schemeClr>
              </a:solidFill>
              <a:latin typeface="Comic Sans MS" pitchFamily="66" charset="0"/>
            </a:endParaRPr>
          </a:p>
          <a:p>
            <a:pPr algn="just"/>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33400"/>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0" y="685800"/>
            <a:ext cx="9144000" cy="5638800"/>
          </a:xfrm>
        </p:spPr>
        <p:txBody>
          <a:bodyPr>
            <a:normAutofit fontScale="92500" lnSpcReduction="20000"/>
          </a:bodyPr>
          <a:lstStyle/>
          <a:p>
            <a:pPr algn="just"/>
            <a:r>
              <a:rPr lang="en-US" sz="3200" b="1" dirty="0" smtClean="0">
                <a:latin typeface="Comic Sans MS" pitchFamily="66" charset="0"/>
              </a:rPr>
              <a:t>The two way communication is transmitted.</a:t>
            </a:r>
          </a:p>
          <a:p>
            <a:pPr algn="just"/>
            <a:r>
              <a:rPr lang="en-US" sz="3200" b="1" dirty="0" smtClean="0">
                <a:latin typeface="Comic Sans MS" pitchFamily="66" charset="0"/>
              </a:rPr>
              <a:t>Many health, environment and family planning programs are presented on TV for illiterate peoples.</a:t>
            </a:r>
          </a:p>
          <a:p>
            <a:pPr algn="just"/>
            <a:r>
              <a:rPr lang="en-US" sz="3200" b="1" dirty="0" smtClean="0">
                <a:latin typeface="Comic Sans MS" pitchFamily="66" charset="0"/>
              </a:rPr>
              <a:t>Establish connection </a:t>
            </a:r>
            <a:r>
              <a:rPr lang="en-US" sz="3200" dirty="0" smtClean="0">
                <a:latin typeface="Comic Sans MS" pitchFamily="66" charset="0"/>
              </a:rPr>
              <a:t>between </a:t>
            </a:r>
            <a:r>
              <a:rPr lang="en-US" sz="3200" b="1" dirty="0" smtClean="0">
                <a:latin typeface="Comic Sans MS" pitchFamily="66" charset="0"/>
              </a:rPr>
              <a:t>urban educational institutions </a:t>
            </a:r>
            <a:r>
              <a:rPr lang="en-US" sz="3200" dirty="0" smtClean="0">
                <a:latin typeface="Comic Sans MS" pitchFamily="66" charset="0"/>
              </a:rPr>
              <a:t>with adequate infrastructure imparting quality education and </a:t>
            </a:r>
            <a:r>
              <a:rPr lang="en-US" sz="3200" b="1" dirty="0" smtClean="0">
                <a:latin typeface="Comic Sans MS" pitchFamily="66" charset="0"/>
              </a:rPr>
              <a:t>large number of rural educational institutions </a:t>
            </a:r>
            <a:r>
              <a:rPr lang="en-US" sz="3200" dirty="0" smtClean="0">
                <a:latin typeface="Comic Sans MS" pitchFamily="66" charset="0"/>
              </a:rPr>
              <a:t>that lack necessary infrastructure.</a:t>
            </a:r>
          </a:p>
          <a:p>
            <a:pPr algn="just">
              <a:buNone/>
            </a:pPr>
            <a:endParaRPr lang="en-US" sz="3200" dirty="0" smtClean="0">
              <a:latin typeface="Comic Sans MS" pitchFamily="66" charset="0"/>
            </a:endParaRPr>
          </a:p>
          <a:p>
            <a:pPr algn="just"/>
            <a:r>
              <a:rPr lang="en-US" sz="3200" b="1" dirty="0" err="1" smtClean="0">
                <a:latin typeface="Comic Sans MS" pitchFamily="66" charset="0"/>
              </a:rPr>
              <a:t>Universalization</a:t>
            </a:r>
            <a:r>
              <a:rPr lang="en-US" sz="3200" b="1" dirty="0" smtClean="0">
                <a:latin typeface="Comic Sans MS" pitchFamily="66" charset="0"/>
              </a:rPr>
              <a:t> of education</a:t>
            </a:r>
            <a:r>
              <a:rPr lang="en-US" sz="3200" dirty="0" smtClean="0">
                <a:latin typeface="Comic Sans MS" pitchFamily="66" charset="0"/>
              </a:rPr>
              <a:t>. 35 % of India's billion population is illiterate. To make them literate India have to set up 10,000 new school every year. That is impossible. </a:t>
            </a:r>
          </a:p>
          <a:p>
            <a:pPr algn="just"/>
            <a:endParaRPr lang="en-US" sz="3200" b="1" dirty="0" smtClean="0">
              <a:latin typeface="Comic Sans MS" pitchFamily="66" charset="0"/>
            </a:endParaRP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pPr algn="just"/>
            <a:r>
              <a:rPr lang="en-US" dirty="0" smtClean="0">
                <a:latin typeface="Comic Sans MS" pitchFamily="66" charset="0"/>
              </a:rPr>
              <a:t>Demerits </a:t>
            </a:r>
            <a:endParaRPr lang="en-US" dirty="0">
              <a:latin typeface="Comic Sans MS" pitchFamily="66" charset="0"/>
            </a:endParaRPr>
          </a:p>
        </p:txBody>
      </p:sp>
      <p:sp>
        <p:nvSpPr>
          <p:cNvPr id="3" name="Content Placeholder 2"/>
          <p:cNvSpPr>
            <a:spLocks noGrp="1"/>
          </p:cNvSpPr>
          <p:nvPr>
            <p:ph idx="1"/>
          </p:nvPr>
        </p:nvSpPr>
        <p:spPr>
          <a:xfrm>
            <a:off x="0" y="914400"/>
            <a:ext cx="9144000" cy="5943600"/>
          </a:xfrm>
        </p:spPr>
        <p:txBody>
          <a:bodyPr>
            <a:normAutofit fontScale="92500" lnSpcReduction="10000"/>
          </a:bodyPr>
          <a:lstStyle/>
          <a:p>
            <a:pPr algn="just"/>
            <a:r>
              <a:rPr lang="en-US" sz="2800" b="1" dirty="0" smtClean="0">
                <a:latin typeface="Comic Sans MS" pitchFamily="66" charset="0"/>
              </a:rPr>
              <a:t>It does not work properly in bad weather conditions like rain, thunder and lightening.</a:t>
            </a:r>
          </a:p>
          <a:p>
            <a:pPr algn="just">
              <a:buNone/>
            </a:pPr>
            <a:endParaRPr lang="en-US" sz="2800" b="1" dirty="0" smtClean="0">
              <a:latin typeface="Comic Sans MS" pitchFamily="66" charset="0"/>
            </a:endParaRPr>
          </a:p>
          <a:p>
            <a:pPr algn="just"/>
            <a:r>
              <a:rPr lang="en-US" sz="2800" b="1" dirty="0" smtClean="0">
                <a:latin typeface="Comic Sans MS" pitchFamily="66" charset="0"/>
              </a:rPr>
              <a:t>When once launched, requires to be monitored and controlled on regular period.</a:t>
            </a:r>
          </a:p>
          <a:p>
            <a:pPr algn="just">
              <a:buNone/>
            </a:pPr>
            <a:endParaRPr lang="en-US" sz="2800" b="1" dirty="0" smtClean="0">
              <a:latin typeface="Comic Sans MS" pitchFamily="66" charset="0"/>
            </a:endParaRPr>
          </a:p>
          <a:p>
            <a:pPr algn="just"/>
            <a:r>
              <a:rPr lang="en-US" sz="2800" b="1" dirty="0" smtClean="0">
                <a:latin typeface="Comic Sans MS" pitchFamily="66" charset="0"/>
              </a:rPr>
              <a:t>The components used in the network design are costly.</a:t>
            </a:r>
          </a:p>
          <a:p>
            <a:pPr algn="just"/>
            <a:r>
              <a:rPr lang="en-US" sz="2800" b="1" dirty="0" smtClean="0">
                <a:latin typeface="Comic Sans MS" pitchFamily="66" charset="0"/>
              </a:rPr>
              <a:t>It has life which is about 12-15 years. Due to this fact, another launch has to be planned before it becomes un-operational.</a:t>
            </a:r>
          </a:p>
          <a:p>
            <a:pPr algn="just">
              <a:buNone/>
            </a:pPr>
            <a:endParaRPr lang="en-US" sz="2800" b="1" dirty="0" smtClean="0">
              <a:latin typeface="Comic Sans MS" pitchFamily="66" charset="0"/>
            </a:endParaRPr>
          </a:p>
          <a:p>
            <a:pPr algn="just"/>
            <a:r>
              <a:rPr lang="en-US" sz="2800" b="1" dirty="0" smtClean="0">
                <a:latin typeface="Comic Sans MS" pitchFamily="66" charset="0"/>
              </a:rPr>
              <a:t>There is transmission delay from the sending earth station to the satellite and then to the receiving earth station.</a:t>
            </a:r>
          </a:p>
          <a:p>
            <a:pPr algn="just"/>
            <a:endParaRPr lang="en-US" sz="2800" b="1" dirty="0" smtClean="0">
              <a:latin typeface="Comic Sans MS" pitchFamily="66" charset="0"/>
            </a:endParaRPr>
          </a:p>
          <a:p>
            <a:pPr algn="just"/>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a:latin typeface="Comic Sans MS" pitchFamily="66" charset="0"/>
            </a:endParaRPr>
          </a:p>
        </p:txBody>
      </p:sp>
      <p:sp>
        <p:nvSpPr>
          <p:cNvPr id="3" name="Subtitle 2"/>
          <p:cNvSpPr>
            <a:spLocks noGrp="1"/>
          </p:cNvSpPr>
          <p:nvPr>
            <p:ph type="subTitle" idx="1"/>
          </p:nvPr>
        </p:nvSpPr>
        <p:spPr/>
        <p:txBody>
          <a:bodyPr/>
          <a:lstStyle/>
          <a:p>
            <a:endParaRPr lang="en-IN"/>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5248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801947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9144000" cy="6096000"/>
          </a:xfrm>
        </p:spPr>
        <p:txBody>
          <a:bodyPr>
            <a:normAutofit/>
          </a:bodyPr>
          <a:lstStyle/>
          <a:p>
            <a:pPr algn="just"/>
            <a:r>
              <a:rPr lang="en-US" dirty="0">
                <a:latin typeface="Comic Sans MS" pitchFamily="66" charset="0"/>
              </a:rPr>
              <a:t>Online refers to using a computer linked to the internet via a telephone line. </a:t>
            </a:r>
            <a:r>
              <a:rPr lang="en-US" dirty="0" smtClean="0">
                <a:latin typeface="Comic Sans MS" pitchFamily="66" charset="0"/>
              </a:rPr>
              <a:t>It is also called online learning.</a:t>
            </a:r>
            <a:endParaRPr lang="en-US" dirty="0">
              <a:latin typeface="Comic Sans MS" pitchFamily="66" charset="0"/>
            </a:endParaRPr>
          </a:p>
          <a:p>
            <a:pPr algn="just"/>
            <a:endParaRPr lang="en-US" dirty="0" smtClean="0">
              <a:latin typeface="Comic Sans MS" pitchFamily="66" charset="0"/>
            </a:endParaRPr>
          </a:p>
          <a:p>
            <a:pPr algn="just"/>
            <a:r>
              <a:rPr lang="en-US" dirty="0" smtClean="0">
                <a:latin typeface="Comic Sans MS" pitchFamily="66" charset="0"/>
              </a:rPr>
              <a:t>Online - resources are </a:t>
            </a:r>
            <a:r>
              <a:rPr lang="en-US" b="1" dirty="0" smtClean="0">
                <a:latin typeface="Comic Sans MS" pitchFamily="66" charset="0"/>
              </a:rPr>
              <a:t>collection </a:t>
            </a:r>
            <a:r>
              <a:rPr lang="en-US" b="1" dirty="0">
                <a:latin typeface="Comic Sans MS" pitchFamily="66" charset="0"/>
              </a:rPr>
              <a:t>of information </a:t>
            </a:r>
            <a:r>
              <a:rPr lang="en-US" dirty="0">
                <a:latin typeface="Comic Sans MS" pitchFamily="66" charset="0"/>
              </a:rPr>
              <a:t>in electronic or digital format that are accessed on an electronic device, such as a mobile phone, </a:t>
            </a:r>
            <a:r>
              <a:rPr lang="en-US" dirty="0" smtClean="0">
                <a:latin typeface="Comic Sans MS" pitchFamily="66" charset="0"/>
              </a:rPr>
              <a:t>computer </a:t>
            </a:r>
            <a:r>
              <a:rPr lang="en-US" dirty="0">
                <a:latin typeface="Comic Sans MS" pitchFamily="66" charset="0"/>
              </a:rPr>
              <a:t>etc</a:t>
            </a:r>
            <a:r>
              <a:rPr lang="en-US" dirty="0" smtClean="0">
                <a:latin typeface="Comic Sans MS" pitchFamily="66" charset="0"/>
              </a:rPr>
              <a:t>. (e-form, e-device)</a:t>
            </a:r>
          </a:p>
          <a:p>
            <a:pPr algn="just"/>
            <a:endParaRPr lang="en-US" dirty="0" smtClean="0">
              <a:latin typeface="Comic Sans MS" pitchFamily="66" charset="0"/>
            </a:endParaRPr>
          </a:p>
          <a:p>
            <a:pPr algn="just"/>
            <a:r>
              <a:rPr lang="en-US" dirty="0" smtClean="0">
                <a:latin typeface="Comic Sans MS" pitchFamily="66" charset="0"/>
              </a:rPr>
              <a:t>Online-learning is defined as a </a:t>
            </a:r>
            <a:r>
              <a:rPr lang="en-US" b="1" dirty="0" smtClean="0">
                <a:latin typeface="Comic Sans MS" pitchFamily="66" charset="0"/>
              </a:rPr>
              <a:t>specific mode to attend a course </a:t>
            </a:r>
            <a:r>
              <a:rPr lang="en-US" dirty="0" smtClean="0">
                <a:latin typeface="Comic Sans MS" pitchFamily="66" charset="0"/>
              </a:rPr>
              <a:t>or </a:t>
            </a:r>
            <a:r>
              <a:rPr lang="en-US" dirty="0" err="1" smtClean="0">
                <a:latin typeface="Comic Sans MS" pitchFamily="66" charset="0"/>
              </a:rPr>
              <a:t>programme</a:t>
            </a:r>
            <a:r>
              <a:rPr lang="en-US" dirty="0" smtClean="0">
                <a:latin typeface="Comic Sans MS" pitchFamily="66" charset="0"/>
              </a:rPr>
              <a:t> of study, where the students rarely or </a:t>
            </a:r>
            <a:r>
              <a:rPr lang="en-US" b="1" dirty="0" smtClean="0">
                <a:latin typeface="Comic Sans MS" pitchFamily="66" charset="0"/>
              </a:rPr>
              <a:t>never meet face to face, nor access on-campus educational facilities</a:t>
            </a:r>
            <a:r>
              <a:rPr lang="en-US" dirty="0" smtClean="0">
                <a:latin typeface="Comic Sans MS" pitchFamily="66" charset="0"/>
              </a:rPr>
              <a:t>, because they study online.</a:t>
            </a:r>
            <a:endParaRPr lang="en-US" dirty="0">
              <a:latin typeface="Comic Sans MS" pitchFamily="66" charset="0"/>
            </a:endParaRPr>
          </a:p>
        </p:txBody>
      </p:sp>
      <p:sp>
        <p:nvSpPr>
          <p:cNvPr id="2" name="Title 1"/>
          <p:cNvSpPr>
            <a:spLocks noGrp="1"/>
          </p:cNvSpPr>
          <p:nvPr>
            <p:ph type="title"/>
          </p:nvPr>
        </p:nvSpPr>
        <p:spPr>
          <a:xfrm>
            <a:off x="152400" y="0"/>
            <a:ext cx="8534400" cy="609600"/>
          </a:xfrm>
        </p:spPr>
        <p:txBody>
          <a:bodyPr>
            <a:normAutofit fontScale="90000"/>
          </a:bodyPr>
          <a:lstStyle/>
          <a:p>
            <a:pPr algn="ctr"/>
            <a:r>
              <a:rPr lang="en-US" dirty="0" smtClean="0">
                <a:latin typeface="Comic Sans MS" pitchFamily="66" charset="0"/>
              </a:rPr>
              <a:t>Introduction </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90600"/>
            <a:ext cx="9144000" cy="5257800"/>
          </a:xfrm>
        </p:spPr>
        <p:txBody>
          <a:bodyPr>
            <a:noAutofit/>
          </a:bodyPr>
          <a:lstStyle/>
          <a:p>
            <a:pPr algn="just"/>
            <a:r>
              <a:rPr lang="en-US" sz="4000" dirty="0" smtClean="0">
                <a:latin typeface="Comic Sans MS" pitchFamily="66" charset="0"/>
              </a:rPr>
              <a:t>It is a new approach to learning where learner has control over what , when and where he/she learns.</a:t>
            </a:r>
          </a:p>
          <a:p>
            <a:pPr algn="just"/>
            <a:r>
              <a:rPr lang="en-US" sz="4000" dirty="0" smtClean="0">
                <a:latin typeface="Comic Sans MS" pitchFamily="66" charset="0"/>
              </a:rPr>
              <a:t>It bridges the gap between teacher and student in different ways.</a:t>
            </a:r>
          </a:p>
          <a:p>
            <a:pPr algn="just"/>
            <a:r>
              <a:rPr lang="en-US" sz="4000" dirty="0" smtClean="0">
                <a:latin typeface="Comic Sans MS" pitchFamily="66" charset="0"/>
              </a:rPr>
              <a:t>It is available 24*7 days.</a:t>
            </a:r>
          </a:p>
          <a:p>
            <a:pPr algn="just"/>
            <a:r>
              <a:rPr lang="en-US" sz="4000" dirty="0" smtClean="0">
                <a:latin typeface="Comic Sans MS" pitchFamily="66" charset="0"/>
              </a:rPr>
              <a:t>Information is gathered within fraction of time from anywhere.</a:t>
            </a:r>
          </a:p>
        </p:txBody>
      </p:sp>
      <p:sp>
        <p:nvSpPr>
          <p:cNvPr id="3" name="Title 2"/>
          <p:cNvSpPr>
            <a:spLocks noGrp="1"/>
          </p:cNvSpPr>
          <p:nvPr>
            <p:ph type="title"/>
          </p:nvPr>
        </p:nvSpPr>
        <p:spPr>
          <a:xfrm>
            <a:off x="228600" y="0"/>
            <a:ext cx="8458200" cy="1143000"/>
          </a:xfrm>
        </p:spPr>
        <p:txBody>
          <a:bodyPr/>
          <a:lstStyle/>
          <a:p>
            <a:r>
              <a:rPr lang="en-IN" dirty="0" smtClean="0">
                <a:latin typeface="Comic Sans MS" pitchFamily="66" charset="0"/>
              </a:rPr>
              <a:t>Cont....</a:t>
            </a:r>
            <a:endParaRPr lang="en-IN" dirty="0">
              <a:latin typeface="Comic Sans MS" pitchFamily="66" charset="0"/>
            </a:endParaRPr>
          </a:p>
        </p:txBody>
      </p:sp>
    </p:spTree>
    <p:extLst>
      <p:ext uri="{BB962C8B-B14F-4D97-AF65-F5344CB8AC3E}">
        <p14:creationId xmlns="" xmlns:p14="http://schemas.microsoft.com/office/powerpoint/2010/main" val="2770103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458200" cy="5562600"/>
          </a:xfrm>
        </p:spPr>
        <p:txBody>
          <a:bodyPr>
            <a:normAutofit fontScale="62500" lnSpcReduction="20000"/>
          </a:bodyPr>
          <a:lstStyle/>
          <a:p>
            <a:pPr lvl="0"/>
            <a:endParaRPr lang="en-US" sz="5800" dirty="0" smtClean="0">
              <a:latin typeface="Comic Sans MS" pitchFamily="66" charset="0"/>
            </a:endParaRPr>
          </a:p>
          <a:p>
            <a:pPr lvl="0"/>
            <a:r>
              <a:rPr lang="en-US" sz="5800" dirty="0" smtClean="0">
                <a:latin typeface="Comic Sans MS" pitchFamily="66" charset="0"/>
              </a:rPr>
              <a:t>E-Books</a:t>
            </a:r>
            <a:endParaRPr lang="en-US" sz="5800" dirty="0">
              <a:latin typeface="Comic Sans MS" pitchFamily="66" charset="0"/>
            </a:endParaRPr>
          </a:p>
          <a:p>
            <a:pPr lvl="0"/>
            <a:r>
              <a:rPr lang="en-US" sz="5800" dirty="0">
                <a:latin typeface="Comic Sans MS" pitchFamily="66" charset="0"/>
              </a:rPr>
              <a:t>E-Journals</a:t>
            </a:r>
          </a:p>
          <a:p>
            <a:pPr lvl="0"/>
            <a:r>
              <a:rPr lang="en-US" sz="5800" dirty="0">
                <a:latin typeface="Comic Sans MS" pitchFamily="66" charset="0"/>
              </a:rPr>
              <a:t>E-</a:t>
            </a:r>
            <a:r>
              <a:rPr lang="en-US" sz="5800" dirty="0" err="1">
                <a:latin typeface="Comic Sans MS" pitchFamily="66" charset="0"/>
              </a:rPr>
              <a:t>Zine</a:t>
            </a:r>
            <a:r>
              <a:rPr lang="en-US" sz="5800" dirty="0">
                <a:latin typeface="Comic Sans MS" pitchFamily="66" charset="0"/>
              </a:rPr>
              <a:t> </a:t>
            </a:r>
          </a:p>
          <a:p>
            <a:pPr lvl="0"/>
            <a:r>
              <a:rPr lang="en-US" sz="5800" dirty="0">
                <a:latin typeface="Comic Sans MS" pitchFamily="66" charset="0"/>
              </a:rPr>
              <a:t>E-Thesis and dissertation (ETD)</a:t>
            </a:r>
          </a:p>
          <a:p>
            <a:pPr lvl="0"/>
            <a:r>
              <a:rPr lang="en-US" sz="5800" dirty="0">
                <a:latin typeface="Comic Sans MS" pitchFamily="66" charset="0"/>
              </a:rPr>
              <a:t>E-News Papers</a:t>
            </a:r>
          </a:p>
          <a:p>
            <a:pPr lvl="0"/>
            <a:r>
              <a:rPr lang="en-US" sz="5800" dirty="0" smtClean="0">
                <a:latin typeface="Comic Sans MS" pitchFamily="66" charset="0"/>
              </a:rPr>
              <a:t>Databases</a:t>
            </a:r>
          </a:p>
          <a:p>
            <a:pPr lvl="0"/>
            <a:r>
              <a:rPr lang="en-US" sz="5800" dirty="0" smtClean="0">
                <a:latin typeface="Comic Sans MS" pitchFamily="66" charset="0"/>
              </a:rPr>
              <a:t>Wikis ,e-mails</a:t>
            </a:r>
          </a:p>
          <a:p>
            <a:pPr lvl="0"/>
            <a:r>
              <a:rPr lang="en-US" sz="5800" dirty="0" smtClean="0">
                <a:latin typeface="Comic Sans MS" pitchFamily="66" charset="0"/>
              </a:rPr>
              <a:t>Blogs </a:t>
            </a:r>
          </a:p>
          <a:p>
            <a:pPr lvl="0"/>
            <a:r>
              <a:rPr lang="en-US" sz="5800" dirty="0" smtClean="0">
                <a:latin typeface="Comic Sans MS" pitchFamily="66" charset="0"/>
              </a:rPr>
              <a:t>Mobile Apps</a:t>
            </a:r>
          </a:p>
          <a:p>
            <a:pPr lvl="0"/>
            <a:r>
              <a:rPr lang="en-US" sz="5800" dirty="0" smtClean="0">
                <a:latin typeface="Comic Sans MS" pitchFamily="66" charset="0"/>
              </a:rPr>
              <a:t>Digital Library </a:t>
            </a:r>
            <a:endParaRPr lang="en-US" sz="5800" dirty="0">
              <a:latin typeface="Comic Sans MS" pitchFamily="66" charset="0"/>
            </a:endParaRPr>
          </a:p>
          <a:p>
            <a:endParaRPr lang="en-US" dirty="0">
              <a:latin typeface="Comic Sans MS" pitchFamily="66" charset="0"/>
            </a:endParaRPr>
          </a:p>
        </p:txBody>
      </p:sp>
      <p:sp>
        <p:nvSpPr>
          <p:cNvPr id="2" name="Title 1"/>
          <p:cNvSpPr>
            <a:spLocks noGrp="1"/>
          </p:cNvSpPr>
          <p:nvPr>
            <p:ph type="title"/>
          </p:nvPr>
        </p:nvSpPr>
        <p:spPr/>
        <p:txBody>
          <a:bodyPr/>
          <a:lstStyle/>
          <a:p>
            <a:r>
              <a:rPr lang="en-US" dirty="0" smtClean="0">
                <a:latin typeface="Comic Sans MS" pitchFamily="66" charset="0"/>
              </a:rPr>
              <a:t>ONLINE RESOURCES</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066800"/>
            <a:ext cx="8839200" cy="5562600"/>
          </a:xfrm>
        </p:spPr>
        <p:txBody>
          <a:bodyPr>
            <a:normAutofit/>
          </a:bodyPr>
          <a:lstStyle/>
          <a:p>
            <a:pPr algn="just"/>
            <a:r>
              <a:rPr lang="en-US" sz="3200" dirty="0" smtClean="0">
                <a:latin typeface="Comic Sans MS" pitchFamily="66" charset="0"/>
              </a:rPr>
              <a:t>An e-book is an electronic version of a traditional print book that can be read by using  computer or e-book reader.</a:t>
            </a:r>
          </a:p>
          <a:p>
            <a:pPr algn="just"/>
            <a:r>
              <a:rPr lang="en-US" sz="3200" dirty="0" smtClean="0">
                <a:latin typeface="Comic Sans MS" pitchFamily="66" charset="0"/>
              </a:rPr>
              <a:t>It helps the readers by giving more possibility of access and media of learning. </a:t>
            </a:r>
          </a:p>
          <a:p>
            <a:pPr algn="just"/>
            <a:r>
              <a:rPr lang="en-US" sz="3200" dirty="0" smtClean="0">
                <a:latin typeface="Comic Sans MS" pitchFamily="66" charset="0"/>
              </a:rPr>
              <a:t>They are preferred by users for their features like availability(out of print),  portability, upgradability, note making, changeable font size(customize), links to other relevant sites, searching etc.</a:t>
            </a:r>
          </a:p>
          <a:p>
            <a:r>
              <a:rPr lang="en-US" sz="2800" dirty="0" smtClean="0">
                <a:latin typeface="Comic Sans MS" pitchFamily="66" charset="0"/>
              </a:rPr>
              <a:t> </a:t>
            </a:r>
            <a:endParaRPr lang="en-IN" dirty="0" smtClean="0">
              <a:latin typeface="Comic Sans MS" pitchFamily="66" charset="0"/>
            </a:endParaRPr>
          </a:p>
        </p:txBody>
      </p:sp>
      <p:sp>
        <p:nvSpPr>
          <p:cNvPr id="3" name="Title 2"/>
          <p:cNvSpPr>
            <a:spLocks noGrp="1"/>
          </p:cNvSpPr>
          <p:nvPr>
            <p:ph type="title"/>
          </p:nvPr>
        </p:nvSpPr>
        <p:spPr>
          <a:xfrm>
            <a:off x="457200" y="0"/>
            <a:ext cx="8229600" cy="990600"/>
          </a:xfrm>
        </p:spPr>
        <p:txBody>
          <a:bodyPr>
            <a:normAutofit/>
          </a:bodyPr>
          <a:lstStyle/>
          <a:p>
            <a:r>
              <a:rPr lang="en-US" dirty="0" smtClean="0">
                <a:latin typeface="Comic Sans MS" pitchFamily="66" charset="0"/>
              </a:rPr>
              <a:t>E-books</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066800"/>
            <a:ext cx="9144000" cy="4940491"/>
          </a:xfrm>
        </p:spPr>
        <p:txBody>
          <a:bodyPr>
            <a:noAutofit/>
          </a:bodyPr>
          <a:lstStyle/>
          <a:p>
            <a:pPr algn="just"/>
            <a:r>
              <a:rPr lang="en-US" sz="3600" dirty="0">
                <a:latin typeface="Comic Sans MS" pitchFamily="66" charset="0"/>
              </a:rPr>
              <a:t>They can be accessed from anywhere at anytime and are free from time lag.</a:t>
            </a:r>
          </a:p>
          <a:p>
            <a:pPr algn="just"/>
            <a:r>
              <a:rPr lang="en-IN" sz="3600" dirty="0" smtClean="0">
                <a:latin typeface="Comic Sans MS" pitchFamily="66" charset="0"/>
              </a:rPr>
              <a:t>The </a:t>
            </a:r>
            <a:r>
              <a:rPr lang="en-IN" sz="3600" dirty="0">
                <a:latin typeface="Comic Sans MS" pitchFamily="66" charset="0"/>
              </a:rPr>
              <a:t>books need not go out-of-print. </a:t>
            </a:r>
          </a:p>
          <a:p>
            <a:pPr algn="just"/>
            <a:r>
              <a:rPr lang="en-US" sz="3600" dirty="0">
                <a:latin typeface="Comic Sans MS" pitchFamily="66" charset="0"/>
              </a:rPr>
              <a:t>Writer can directly take the feedback of the book from the readers.</a:t>
            </a:r>
          </a:p>
          <a:p>
            <a:pPr algn="just"/>
            <a:r>
              <a:rPr lang="en-US" sz="3600" dirty="0" smtClean="0">
                <a:latin typeface="Comic Sans MS" pitchFamily="66" charset="0"/>
              </a:rPr>
              <a:t>These e-books are cheap to manufacture and easy to store, distribute, update and search</a:t>
            </a:r>
            <a:r>
              <a:rPr lang="en-US" sz="2800" dirty="0" smtClean="0">
                <a:latin typeface="Comic Sans MS" pitchFamily="66" charset="0"/>
              </a:rPr>
              <a:t>.</a:t>
            </a:r>
            <a:endParaRPr lang="en-IN" sz="2800" dirty="0">
              <a:latin typeface="Comic Sans MS" pitchFamily="66" charset="0"/>
            </a:endParaRPr>
          </a:p>
        </p:txBody>
      </p:sp>
      <p:sp>
        <p:nvSpPr>
          <p:cNvPr id="3" name="Title 2"/>
          <p:cNvSpPr>
            <a:spLocks noGrp="1"/>
          </p:cNvSpPr>
          <p:nvPr>
            <p:ph type="title"/>
          </p:nvPr>
        </p:nvSpPr>
        <p:spPr>
          <a:xfrm>
            <a:off x="457200" y="274638"/>
            <a:ext cx="8229600" cy="792162"/>
          </a:xfrm>
        </p:spPr>
        <p:txBody>
          <a:bodyPr/>
          <a:lstStyle/>
          <a:p>
            <a:r>
              <a:rPr lang="en-US" dirty="0" smtClean="0">
                <a:latin typeface="Comic Sans MS" pitchFamily="66" charset="0"/>
              </a:rPr>
              <a:t>Cont..</a:t>
            </a:r>
            <a:endParaRPr lang="en-IN" dirty="0">
              <a:latin typeface="Comic Sans MS" pitchFamily="66" charset="0"/>
            </a:endParaRPr>
          </a:p>
        </p:txBody>
      </p:sp>
    </p:spTree>
    <p:extLst>
      <p:ext uri="{BB962C8B-B14F-4D97-AF65-F5344CB8AC3E}">
        <p14:creationId xmlns="" xmlns:p14="http://schemas.microsoft.com/office/powerpoint/2010/main" val="19166540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838200"/>
            <a:ext cx="8915400" cy="5562600"/>
          </a:xfrm>
        </p:spPr>
        <p:txBody>
          <a:bodyPr>
            <a:normAutofit fontScale="92500" lnSpcReduction="20000"/>
          </a:bodyPr>
          <a:lstStyle/>
          <a:p>
            <a:pPr algn="just"/>
            <a:r>
              <a:rPr lang="en-US" sz="3200" dirty="0" smtClean="0">
                <a:latin typeface="Comic Sans MS" pitchFamily="66" charset="0"/>
              </a:rPr>
              <a:t>An e-journal is processed, published and distributed all over the world by electronic network. They are now major source of information delivery for scholars and researchers. They help for getting the most recent publications even before they are published in hard copy.</a:t>
            </a:r>
          </a:p>
          <a:p>
            <a:pPr algn="just">
              <a:buNone/>
            </a:pPr>
            <a:endParaRPr lang="en-IN" sz="3200" dirty="0" smtClean="0">
              <a:latin typeface="Comic Sans MS" pitchFamily="66" charset="0"/>
            </a:endParaRPr>
          </a:p>
          <a:p>
            <a:pPr algn="just">
              <a:buNone/>
            </a:pPr>
            <a:r>
              <a:rPr lang="en-IN" sz="3200" dirty="0" smtClean="0">
                <a:latin typeface="Comic Sans MS" pitchFamily="66" charset="0"/>
              </a:rPr>
              <a:t>    Electronic </a:t>
            </a:r>
            <a:r>
              <a:rPr lang="en-IN" sz="3200" dirty="0">
                <a:latin typeface="Comic Sans MS" pitchFamily="66" charset="0"/>
              </a:rPr>
              <a:t>journals have several advantages</a:t>
            </a:r>
            <a:r>
              <a:rPr lang="en-IN" sz="3200" dirty="0" smtClean="0">
                <a:latin typeface="Comic Sans MS" pitchFamily="66" charset="0"/>
              </a:rPr>
              <a:t>:</a:t>
            </a:r>
          </a:p>
          <a:p>
            <a:pPr algn="just">
              <a:buNone/>
            </a:pPr>
            <a:endParaRPr lang="en-IN" sz="3200" dirty="0">
              <a:latin typeface="Comic Sans MS" pitchFamily="66" charset="0"/>
            </a:endParaRPr>
          </a:p>
          <a:p>
            <a:pPr algn="just">
              <a:buNone/>
            </a:pPr>
            <a:endParaRPr lang="en-IN" sz="3200" dirty="0">
              <a:latin typeface="Comic Sans MS" pitchFamily="66" charset="0"/>
            </a:endParaRPr>
          </a:p>
          <a:p>
            <a:pPr algn="just"/>
            <a:r>
              <a:rPr lang="en-IN" sz="3200" dirty="0" smtClean="0">
                <a:latin typeface="Comic Sans MS" pitchFamily="66" charset="0"/>
              </a:rPr>
              <a:t> </a:t>
            </a:r>
            <a:r>
              <a:rPr lang="en-IN" sz="3200" dirty="0">
                <a:latin typeface="Comic Sans MS" pitchFamily="66" charset="0"/>
              </a:rPr>
              <a:t>The article that </a:t>
            </a:r>
            <a:r>
              <a:rPr lang="en-IN" sz="3200" dirty="0" smtClean="0">
                <a:latin typeface="Comic Sans MS" pitchFamily="66" charset="0"/>
              </a:rPr>
              <a:t>we </a:t>
            </a:r>
            <a:r>
              <a:rPr lang="en-IN" sz="3200" dirty="0">
                <a:latin typeface="Comic Sans MS" pitchFamily="66" charset="0"/>
              </a:rPr>
              <a:t>want to read will always be available, even when the Library is closed. </a:t>
            </a:r>
          </a:p>
          <a:p>
            <a:pPr algn="just"/>
            <a:endParaRPr lang="en-IN" dirty="0">
              <a:latin typeface="Comic Sans MS" pitchFamily="66" charset="0"/>
            </a:endParaRPr>
          </a:p>
          <a:p>
            <a:endParaRPr lang="en-IN" dirty="0">
              <a:latin typeface="Comic Sans MS" pitchFamily="66" charset="0"/>
            </a:endParaRPr>
          </a:p>
        </p:txBody>
      </p:sp>
      <p:sp>
        <p:nvSpPr>
          <p:cNvPr id="3" name="Title 2"/>
          <p:cNvSpPr>
            <a:spLocks noGrp="1"/>
          </p:cNvSpPr>
          <p:nvPr>
            <p:ph type="title"/>
          </p:nvPr>
        </p:nvSpPr>
        <p:spPr>
          <a:xfrm>
            <a:off x="457200" y="0"/>
            <a:ext cx="8229600" cy="990600"/>
          </a:xfrm>
        </p:spPr>
        <p:txBody>
          <a:bodyPr>
            <a:normAutofit/>
          </a:bodyPr>
          <a:lstStyle/>
          <a:p>
            <a:r>
              <a:rPr lang="en-IN" dirty="0" smtClean="0">
                <a:latin typeface="Comic Sans MS" pitchFamily="66" charset="0"/>
              </a:rPr>
              <a:t>E-Journal</a:t>
            </a:r>
            <a:endParaRPr lang="en-IN" dirty="0">
              <a:latin typeface="Comic Sans MS" pitchFamily="66" charset="0"/>
            </a:endParaRPr>
          </a:p>
        </p:txBody>
      </p:sp>
    </p:spTree>
    <p:extLst>
      <p:ext uri="{BB962C8B-B14F-4D97-AF65-F5344CB8AC3E}">
        <p14:creationId xmlns="" xmlns:p14="http://schemas.microsoft.com/office/powerpoint/2010/main" val="29655879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8534400" cy="4995672"/>
          </a:xfrm>
        </p:spPr>
        <p:txBody>
          <a:bodyPr/>
          <a:lstStyle/>
          <a:p>
            <a:pPr algn="just"/>
            <a:r>
              <a:rPr lang="en-IN" dirty="0" smtClean="0">
                <a:latin typeface="Comic Sans MS" pitchFamily="66" charset="0"/>
              </a:rPr>
              <a:t>Hypertext links allow us to move to different sections within individual journals or article and can link us to related resources on the Internet. </a:t>
            </a:r>
          </a:p>
          <a:p>
            <a:pPr algn="just"/>
            <a:r>
              <a:rPr lang="en-IN" dirty="0" smtClean="0">
                <a:latin typeface="Comic Sans MS" pitchFamily="66" charset="0"/>
              </a:rPr>
              <a:t> Journals can include more images and audio-visual material. </a:t>
            </a:r>
          </a:p>
          <a:p>
            <a:pPr algn="just"/>
            <a:r>
              <a:rPr lang="en-IN" dirty="0" smtClean="0">
                <a:latin typeface="Comic Sans MS" pitchFamily="66" charset="0"/>
              </a:rPr>
              <a:t> Journals can be interactive- we can e-mail the author or editor with our comments.</a:t>
            </a:r>
          </a:p>
          <a:p>
            <a:pPr algn="just"/>
            <a:r>
              <a:rPr lang="en-IN" dirty="0" smtClean="0">
                <a:latin typeface="Comic Sans MS" pitchFamily="66" charset="0"/>
              </a:rPr>
              <a:t>There are many Open Sources e-Journals available through Internet. </a:t>
            </a:r>
            <a:endParaRPr lang="en-US" dirty="0" smtClean="0">
              <a:latin typeface="Comic Sans MS" pitchFamily="66" charset="0"/>
            </a:endParaRPr>
          </a:p>
          <a:p>
            <a:endParaRPr lang="en-US" dirty="0">
              <a:latin typeface="Comic Sans MS" pitchFamily="66" charset="0"/>
            </a:endParaRPr>
          </a:p>
        </p:txBody>
      </p:sp>
      <p:sp>
        <p:nvSpPr>
          <p:cNvPr id="3" name="Title 2"/>
          <p:cNvSpPr>
            <a:spLocks noGrp="1"/>
          </p:cNvSpPr>
          <p:nvPr>
            <p:ph type="title"/>
          </p:nvPr>
        </p:nvSpPr>
        <p:spPr/>
        <p:txBody>
          <a:bodyPr/>
          <a:lstStyle/>
          <a:p>
            <a:r>
              <a:rPr lang="en-US" dirty="0" smtClean="0">
                <a:latin typeface="Comic Sans MS" pitchFamily="66" charset="0"/>
              </a:rPr>
              <a:t>Cont…</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626291"/>
          </a:xfrm>
        </p:spPr>
        <p:txBody>
          <a:bodyPr/>
          <a:lstStyle/>
          <a:p>
            <a:pPr algn="just"/>
            <a:r>
              <a:rPr lang="en-US" b="1" dirty="0" smtClean="0"/>
              <a:t>DOAJ (Directory of Open Access Journals)</a:t>
            </a:r>
          </a:p>
          <a:p>
            <a:pPr algn="just">
              <a:buNone/>
            </a:pPr>
            <a:r>
              <a:rPr lang="en-US" dirty="0" smtClean="0"/>
              <a:t>  </a:t>
            </a:r>
          </a:p>
          <a:p>
            <a:pPr algn="just">
              <a:buNone/>
            </a:pPr>
            <a:r>
              <a:rPr lang="en-US" sz="3200" dirty="0" smtClean="0">
                <a:latin typeface="Times New Roman" pitchFamily="18" charset="0"/>
                <a:cs typeface="Times New Roman" pitchFamily="18" charset="0"/>
              </a:rPr>
              <a:t>DOAJ is a online directory that indexes and provides access to high quality, open access, peer-reviewed journals. DOAJ is independent. All DOAJ services are free of charge including being indexed in DOAJ. All data is freely available.</a:t>
            </a:r>
            <a:endParaRPr lang="en-US"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458200" cy="4525963"/>
          </a:xfrm>
        </p:spPr>
        <p:txBody>
          <a:bodyPr>
            <a:normAutofit/>
          </a:bodyPr>
          <a:lstStyle/>
          <a:p>
            <a:pPr lvl="0" algn="just"/>
            <a:r>
              <a:rPr lang="en-US" sz="2800" dirty="0" smtClean="0">
                <a:latin typeface="Comic Sans MS" pitchFamily="66" charset="0"/>
              </a:rPr>
              <a:t>Databases</a:t>
            </a:r>
            <a:r>
              <a:rPr lang="en-US" sz="2800" b="1" dirty="0" smtClean="0">
                <a:latin typeface="Comic Sans MS" pitchFamily="66" charset="0"/>
              </a:rPr>
              <a:t> are </a:t>
            </a:r>
            <a:r>
              <a:rPr lang="en-US" sz="2800" dirty="0" smtClean="0">
                <a:latin typeface="Comic Sans MS" pitchFamily="66" charset="0"/>
              </a:rPr>
              <a:t>computerized record keeping system that allows storing data and getting it or modifying. </a:t>
            </a:r>
          </a:p>
          <a:p>
            <a:pPr lvl="0" algn="just">
              <a:buNone/>
            </a:pPr>
            <a:endParaRPr lang="en-US" sz="2800" dirty="0" smtClean="0">
              <a:latin typeface="Comic Sans MS" pitchFamily="66" charset="0"/>
            </a:endParaRPr>
          </a:p>
          <a:p>
            <a:pPr lvl="0" algn="just"/>
            <a:r>
              <a:rPr lang="en-US" sz="2800" dirty="0" smtClean="0">
                <a:latin typeface="Comic Sans MS" pitchFamily="66" charset="0"/>
              </a:rPr>
              <a:t>Databases include periodical indexes &amp; abstracts e.g. Library and Information Science Abstract (LISA), SCOPUS ( cover </a:t>
            </a:r>
            <a:r>
              <a:rPr lang="en-US" sz="2800" dirty="0" smtClean="0"/>
              <a:t>abstracts for academic journal articles), </a:t>
            </a:r>
            <a:r>
              <a:rPr lang="en-US" sz="2800" dirty="0" smtClean="0">
                <a:latin typeface="Comic Sans MS" pitchFamily="66" charset="0"/>
              </a:rPr>
              <a:t>EBSCO(</a:t>
            </a:r>
            <a:r>
              <a:rPr lang="en-US" sz="2800" dirty="0" smtClean="0"/>
              <a:t>Elton B. Stephens Co.</a:t>
            </a:r>
            <a:r>
              <a:rPr lang="en-US" sz="2800" dirty="0" smtClean="0">
                <a:latin typeface="Comic Sans MS" pitchFamily="66" charset="0"/>
              </a:rPr>
              <a:t>) (Research database) are some of the examples of online databases.</a:t>
            </a:r>
            <a:endParaRPr lang="en-US" sz="2800" dirty="0">
              <a:latin typeface="Comic Sans MS" pitchFamily="66" charset="0"/>
            </a:endParaRPr>
          </a:p>
        </p:txBody>
      </p:sp>
      <p:sp>
        <p:nvSpPr>
          <p:cNvPr id="3" name="Title 2"/>
          <p:cNvSpPr>
            <a:spLocks noGrp="1"/>
          </p:cNvSpPr>
          <p:nvPr>
            <p:ph type="title"/>
          </p:nvPr>
        </p:nvSpPr>
        <p:spPr/>
        <p:txBody>
          <a:bodyPr/>
          <a:lstStyle/>
          <a:p>
            <a:r>
              <a:rPr lang="en-US" dirty="0" smtClean="0">
                <a:latin typeface="Comic Sans MS" pitchFamily="66" charset="0"/>
              </a:rPr>
              <a:t>Databases</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8686800" cy="4843272"/>
          </a:xfrm>
        </p:spPr>
        <p:txBody>
          <a:bodyPr>
            <a:normAutofit/>
          </a:bodyPr>
          <a:lstStyle/>
          <a:p>
            <a:pPr algn="just"/>
            <a:r>
              <a:rPr lang="en-US" b="1" dirty="0" smtClean="0">
                <a:latin typeface="Comic Sans MS" pitchFamily="66" charset="0"/>
              </a:rPr>
              <a:t>E-Thesis and dissertation (ETD)-</a:t>
            </a:r>
            <a:r>
              <a:rPr lang="en-US" dirty="0" smtClean="0">
                <a:latin typeface="Comic Sans MS" pitchFamily="66" charset="0"/>
              </a:rPr>
              <a:t>An ETD is an electronic document that explains the intellectual works or research of a researcher. It provides a technologically advanced medium for expressing ideas with less expensive, less space, easy handling and  high longevity.</a:t>
            </a:r>
          </a:p>
          <a:p>
            <a:pPr algn="just"/>
            <a:endParaRPr lang="en-IN" dirty="0" smtClean="0">
              <a:latin typeface="Comic Sans MS" pitchFamily="66" charset="0"/>
            </a:endParaRPr>
          </a:p>
          <a:p>
            <a:pPr algn="just"/>
            <a:r>
              <a:rPr lang="en-IN" dirty="0" smtClean="0">
                <a:latin typeface="Comic Sans MS" pitchFamily="66" charset="0"/>
              </a:rPr>
              <a:t>Electronic theses creation, use, dissemination and preservation of dissertations </a:t>
            </a:r>
            <a:r>
              <a:rPr lang="en-IN" b="1" dirty="0" smtClean="0">
                <a:latin typeface="Comic Sans MS" pitchFamily="66" charset="0"/>
              </a:rPr>
              <a:t>support electronic publishing </a:t>
            </a:r>
            <a:r>
              <a:rPr lang="en-IN" dirty="0" smtClean="0">
                <a:latin typeface="Comic Sans MS" pitchFamily="66" charset="0"/>
              </a:rPr>
              <a:t>and open access in order to enhance the sharing of knowledge worldwide. </a:t>
            </a:r>
            <a:endParaRPr lang="en-US" dirty="0">
              <a:latin typeface="Comic Sans MS" pitchFamily="66" charset="0"/>
            </a:endParaRPr>
          </a:p>
        </p:txBody>
      </p:sp>
      <p:sp>
        <p:nvSpPr>
          <p:cNvPr id="3" name="Title 2"/>
          <p:cNvSpPr>
            <a:spLocks noGrp="1"/>
          </p:cNvSpPr>
          <p:nvPr>
            <p:ph type="title"/>
          </p:nvPr>
        </p:nvSpPr>
        <p:spPr/>
        <p:txBody>
          <a:bodyPr/>
          <a:lstStyle/>
          <a:p>
            <a:r>
              <a:rPr lang="en-US" dirty="0" smtClean="0">
                <a:latin typeface="Comic Sans MS" pitchFamily="66" charset="0"/>
              </a:rPr>
              <a:t>E-Thesis</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9144000" cy="4525963"/>
          </a:xfrm>
        </p:spPr>
        <p:txBody>
          <a:bodyPr>
            <a:normAutofit/>
          </a:bodyPr>
          <a:lstStyle/>
          <a:p>
            <a:pPr algn="just"/>
            <a:r>
              <a:rPr lang="en-IN" dirty="0" smtClean="0">
                <a:latin typeface="Comic Sans MS" pitchFamily="66" charset="0"/>
              </a:rPr>
              <a:t>E-Newspapers: </a:t>
            </a:r>
            <a:r>
              <a:rPr lang="en-US" dirty="0" smtClean="0">
                <a:latin typeface="Comic Sans MS" pitchFamily="66" charset="0"/>
              </a:rPr>
              <a:t>-An electronic newspaper is refreshable version of a traditional news paper that acquires and holds all information in the news paper electronically. </a:t>
            </a:r>
          </a:p>
          <a:p>
            <a:pPr algn="just">
              <a:buNone/>
            </a:pPr>
            <a:endParaRPr lang="en-US" dirty="0" smtClean="0">
              <a:latin typeface="Comic Sans MS" pitchFamily="66" charset="0"/>
            </a:endParaRPr>
          </a:p>
          <a:p>
            <a:pPr algn="just"/>
            <a:r>
              <a:rPr lang="en-US" dirty="0" smtClean="0">
                <a:latin typeface="Comic Sans MS" pitchFamily="66" charset="0"/>
              </a:rPr>
              <a:t>E-</a:t>
            </a:r>
            <a:r>
              <a:rPr lang="en-US" dirty="0" err="1" smtClean="0">
                <a:latin typeface="Comic Sans MS" pitchFamily="66" charset="0"/>
              </a:rPr>
              <a:t>Zines</a:t>
            </a:r>
            <a:r>
              <a:rPr lang="en-US" dirty="0" smtClean="0">
                <a:latin typeface="Comic Sans MS" pitchFamily="66" charset="0"/>
              </a:rPr>
              <a:t>  means electronic magazine and it is also called web- </a:t>
            </a:r>
            <a:r>
              <a:rPr lang="en-US" dirty="0" err="1" smtClean="0">
                <a:latin typeface="Comic Sans MS" pitchFamily="66" charset="0"/>
              </a:rPr>
              <a:t>Zine</a:t>
            </a:r>
            <a:r>
              <a:rPr lang="en-US" dirty="0" smtClean="0">
                <a:latin typeface="Comic Sans MS" pitchFamily="66" charset="0"/>
              </a:rPr>
              <a:t>. The articles may be distributed or accessed via a computer network. </a:t>
            </a:r>
          </a:p>
          <a:p>
            <a:pPr algn="just"/>
            <a:endParaRPr lang="en-IN" dirty="0" smtClean="0">
              <a:latin typeface="Comic Sans MS" pitchFamily="66" charset="0"/>
            </a:endParaRPr>
          </a:p>
        </p:txBody>
      </p:sp>
      <p:sp>
        <p:nvSpPr>
          <p:cNvPr id="3" name="Title 2"/>
          <p:cNvSpPr>
            <a:spLocks noGrp="1"/>
          </p:cNvSpPr>
          <p:nvPr>
            <p:ph type="title"/>
          </p:nvPr>
        </p:nvSpPr>
        <p:spPr/>
        <p:txBody>
          <a:bodyPr/>
          <a:lstStyle/>
          <a:p>
            <a:r>
              <a:rPr lang="en-IN" dirty="0" smtClean="0">
                <a:latin typeface="Comic Sans MS" pitchFamily="66" charset="0"/>
              </a:rPr>
              <a:t>E-Newspapers and E-</a:t>
            </a:r>
            <a:r>
              <a:rPr lang="en-IN" dirty="0" err="1" smtClean="0">
                <a:latin typeface="Comic Sans MS" pitchFamily="66" charset="0"/>
              </a:rPr>
              <a:t>Zines</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14400"/>
            <a:ext cx="9144000" cy="5638800"/>
          </a:xfrm>
        </p:spPr>
        <p:txBody>
          <a:bodyPr>
            <a:normAutofit fontScale="92500"/>
          </a:bodyPr>
          <a:lstStyle/>
          <a:p>
            <a:pPr algn="just">
              <a:buNone/>
            </a:pPr>
            <a:r>
              <a:rPr lang="en-IN" sz="3500" dirty="0" smtClean="0">
                <a:latin typeface="Comic Sans MS" pitchFamily="66" charset="0"/>
              </a:rPr>
              <a:t>   A wiki is a Web site that allows users to add and update content on the site using their own Web browser. Wikis is a useful source for getting information and extensive links to information. For example Wikipedia etc. </a:t>
            </a:r>
          </a:p>
          <a:p>
            <a:pPr algn="just">
              <a:buNone/>
            </a:pPr>
            <a:endParaRPr lang="en-US" sz="2200" b="1" dirty="0" smtClean="0"/>
          </a:p>
          <a:p>
            <a:pPr algn="just">
              <a:buNone/>
            </a:pPr>
            <a:r>
              <a:rPr lang="en-US" sz="2200" b="1" dirty="0" smtClean="0"/>
              <a:t>(1) </a:t>
            </a:r>
            <a:r>
              <a:rPr lang="en-US" sz="2200" b="1" dirty="0" smtClean="0">
                <a:hlinkClick r:id="rId2"/>
              </a:rPr>
              <a:t>Wikipedia</a:t>
            </a:r>
            <a:r>
              <a:rPr lang="en-US" sz="2200" b="1" dirty="0" smtClean="0"/>
              <a:t> – all-favorite, biggest online encyclopedia</a:t>
            </a:r>
          </a:p>
          <a:p>
            <a:pPr algn="just">
              <a:buNone/>
            </a:pPr>
            <a:r>
              <a:rPr lang="en-US" sz="2200" b="1" dirty="0" smtClean="0"/>
              <a:t>(2) </a:t>
            </a:r>
            <a:r>
              <a:rPr lang="en-US" sz="2200" b="1" dirty="0" err="1" smtClean="0">
                <a:hlinkClick r:id="rId3"/>
              </a:rPr>
              <a:t>WikiTravel</a:t>
            </a:r>
            <a:r>
              <a:rPr lang="en-US" sz="2200" b="1" dirty="0" smtClean="0"/>
              <a:t> – world-wide travel guide, covers destination guides, hotels and resorts</a:t>
            </a:r>
          </a:p>
          <a:p>
            <a:pPr algn="just">
              <a:buNone/>
            </a:pPr>
            <a:r>
              <a:rPr lang="en-US" sz="2200" b="1" dirty="0" smtClean="0"/>
              <a:t>(3) </a:t>
            </a:r>
            <a:r>
              <a:rPr lang="en-US" sz="2200" b="1" dirty="0" err="1" smtClean="0">
                <a:hlinkClick r:id="rId4"/>
              </a:rPr>
              <a:t>WikiHow</a:t>
            </a:r>
            <a:r>
              <a:rPr lang="en-US" sz="2200" b="1" dirty="0" smtClean="0"/>
              <a:t> – ‘How-To’ manuals for the problems of everyday life. (</a:t>
            </a:r>
            <a:r>
              <a:rPr lang="en-US" sz="2200" b="1" i="1" dirty="0" smtClean="0"/>
              <a:t>‘</a:t>
            </a:r>
            <a:r>
              <a:rPr lang="en-US" sz="2200" b="1" i="1" dirty="0" err="1" smtClean="0"/>
              <a:t>HowTo’s</a:t>
            </a:r>
            <a:r>
              <a:rPr lang="en-US" sz="2200" b="1" i="1" dirty="0" smtClean="0"/>
              <a:t>:</a:t>
            </a:r>
            <a:r>
              <a:rPr lang="en-US" sz="2200" b="1" dirty="0" smtClean="0"/>
              <a:t> </a:t>
            </a:r>
            <a:r>
              <a:rPr lang="en-US" sz="2200" b="1" dirty="0" smtClean="0">
                <a:hlinkClick r:id="rId5"/>
              </a:rPr>
              <a:t>Hack a Coke Machine</a:t>
            </a:r>
            <a:r>
              <a:rPr lang="en-US" sz="2200" b="1" dirty="0" smtClean="0"/>
              <a:t>, </a:t>
            </a:r>
            <a:r>
              <a:rPr lang="en-US" sz="2200" b="1" dirty="0" smtClean="0">
                <a:hlinkClick r:id="rId6"/>
              </a:rPr>
              <a:t>How to choose a Debt Management program</a:t>
            </a:r>
            <a:r>
              <a:rPr lang="en-US" sz="2200" b="1" dirty="0" smtClean="0"/>
              <a:t>, etc.)</a:t>
            </a:r>
          </a:p>
          <a:p>
            <a:pPr algn="just">
              <a:buNone/>
            </a:pPr>
            <a:r>
              <a:rPr lang="en-US" sz="2200" b="1" dirty="0" smtClean="0"/>
              <a:t>(4) </a:t>
            </a:r>
            <a:r>
              <a:rPr lang="en-US" sz="2200" b="1" dirty="0" err="1" smtClean="0">
                <a:hlinkClick r:id="rId7"/>
              </a:rPr>
              <a:t>WikiBooks</a:t>
            </a:r>
            <a:r>
              <a:rPr lang="en-US" sz="2200" b="1" dirty="0" smtClean="0"/>
              <a:t> – huge collection of user-edited, open-content textbooks and guides. (</a:t>
            </a:r>
            <a:r>
              <a:rPr lang="en-US" sz="2200" b="1" i="1" dirty="0" smtClean="0"/>
              <a:t>Textbooks:</a:t>
            </a:r>
            <a:r>
              <a:rPr lang="en-US" sz="2200" b="1" dirty="0" smtClean="0"/>
              <a:t> </a:t>
            </a:r>
            <a:r>
              <a:rPr lang="en-US" sz="2200" b="1" dirty="0" smtClean="0">
                <a:hlinkClick r:id="rId8"/>
              </a:rPr>
              <a:t>Chess guide</a:t>
            </a:r>
            <a:r>
              <a:rPr lang="en-US" sz="2200" b="1" dirty="0" smtClean="0"/>
              <a:t>, </a:t>
            </a:r>
            <a:r>
              <a:rPr lang="en-US" sz="2200" b="1" dirty="0" smtClean="0">
                <a:hlinkClick r:id="rId9"/>
              </a:rPr>
              <a:t>Learn French</a:t>
            </a:r>
            <a:r>
              <a:rPr lang="en-US" sz="2200" b="1" dirty="0" smtClean="0"/>
              <a:t> … )</a:t>
            </a:r>
          </a:p>
          <a:p>
            <a:endParaRPr lang="en-US" dirty="0"/>
          </a:p>
        </p:txBody>
      </p:sp>
      <p:sp>
        <p:nvSpPr>
          <p:cNvPr id="3" name="Title 2"/>
          <p:cNvSpPr>
            <a:spLocks noGrp="1"/>
          </p:cNvSpPr>
          <p:nvPr>
            <p:ph type="title"/>
          </p:nvPr>
        </p:nvSpPr>
        <p:spPr>
          <a:xfrm>
            <a:off x="457200" y="274638"/>
            <a:ext cx="8229600" cy="715962"/>
          </a:xfrm>
        </p:spPr>
        <p:txBody>
          <a:bodyPr>
            <a:normAutofit fontScale="90000"/>
          </a:bodyPr>
          <a:lstStyle/>
          <a:p>
            <a:r>
              <a:rPr lang="en-US" dirty="0" smtClean="0"/>
              <a:t>WIKIS</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219200"/>
            <a:ext cx="8763000" cy="5334000"/>
          </a:xfrm>
        </p:spPr>
        <p:txBody>
          <a:bodyPr>
            <a:normAutofit/>
          </a:bodyPr>
          <a:lstStyle/>
          <a:p>
            <a:pPr algn="just">
              <a:buNone/>
            </a:pPr>
            <a:endParaRPr lang="en-IN" dirty="0" smtClean="0">
              <a:latin typeface="Comic Sans MS" pitchFamily="66" charset="0"/>
            </a:endParaRPr>
          </a:p>
          <a:p>
            <a:pPr algn="just"/>
            <a:r>
              <a:rPr lang="en-IN" dirty="0" smtClean="0">
                <a:latin typeface="Comic Sans MS" pitchFamily="66" charset="0"/>
              </a:rPr>
              <a:t>E-Mails: E-Mails as well as e-mail-based discussion forums such as LIS-forum are useful in delivering contents’ as well as communications about e-learning. Messenger such as Yahoo Messenger, MSN Messenger can be used for interaction.</a:t>
            </a:r>
          </a:p>
          <a:p>
            <a:pPr algn="just">
              <a:buNone/>
            </a:pPr>
            <a:r>
              <a:rPr lang="en-US" b="1" dirty="0" smtClean="0"/>
              <a:t>  MSN</a:t>
            </a:r>
            <a:r>
              <a:rPr lang="en-US" dirty="0" smtClean="0"/>
              <a:t> (Microsoft Network) is a collection of Internet sites and services provided by Microsoft.</a:t>
            </a:r>
            <a:r>
              <a:rPr lang="en-IN" dirty="0" smtClean="0">
                <a:latin typeface="Comic Sans MS" pitchFamily="66" charset="0"/>
              </a:rPr>
              <a:t> </a:t>
            </a:r>
            <a:endParaRPr lang="en-US" dirty="0">
              <a:latin typeface="Comic Sans MS" pitchFamily="66" charset="0"/>
            </a:endParaRPr>
          </a:p>
        </p:txBody>
      </p:sp>
      <p:sp>
        <p:nvSpPr>
          <p:cNvPr id="3" name="Title 2"/>
          <p:cNvSpPr>
            <a:spLocks noGrp="1"/>
          </p:cNvSpPr>
          <p:nvPr>
            <p:ph type="title"/>
          </p:nvPr>
        </p:nvSpPr>
        <p:spPr/>
        <p:txBody>
          <a:bodyPr/>
          <a:lstStyle/>
          <a:p>
            <a:r>
              <a:rPr lang="en-US" dirty="0" smtClean="0">
                <a:latin typeface="Comic Sans MS" pitchFamily="66" charset="0"/>
              </a:rPr>
              <a:t>  e-mails</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915400" cy="5562600"/>
          </a:xfrm>
        </p:spPr>
        <p:txBody>
          <a:bodyPr>
            <a:normAutofit/>
          </a:bodyPr>
          <a:lstStyle/>
          <a:p>
            <a:pPr algn="just"/>
            <a:r>
              <a:rPr lang="en-US" dirty="0">
                <a:latin typeface="Comic Sans MS" pitchFamily="66" charset="0"/>
              </a:rPr>
              <a:t>A blog is a website, where it is possible to write views or ideas on ongoing basis. </a:t>
            </a:r>
            <a:r>
              <a:rPr lang="en-IN" dirty="0" smtClean="0">
                <a:latin typeface="Comic Sans MS" pitchFamily="66" charset="0"/>
              </a:rPr>
              <a:t>A </a:t>
            </a:r>
            <a:r>
              <a:rPr lang="en-IN" dirty="0">
                <a:latin typeface="Comic Sans MS" pitchFamily="66" charset="0"/>
              </a:rPr>
              <a:t>blog enables to disseminate and access specific information. </a:t>
            </a:r>
            <a:r>
              <a:rPr lang="en-IN" dirty="0" smtClean="0">
                <a:latin typeface="Comic Sans MS" pitchFamily="66" charset="0"/>
              </a:rPr>
              <a:t>Blogs </a:t>
            </a:r>
            <a:r>
              <a:rPr lang="en-IN" dirty="0">
                <a:latin typeface="Comic Sans MS" pitchFamily="66" charset="0"/>
              </a:rPr>
              <a:t>can be used </a:t>
            </a:r>
            <a:r>
              <a:rPr lang="en-IN" dirty="0" smtClean="0">
                <a:latin typeface="Comic Sans MS" pitchFamily="66" charset="0"/>
              </a:rPr>
              <a:t>by </a:t>
            </a:r>
            <a:r>
              <a:rPr lang="en-IN" dirty="0">
                <a:latin typeface="Comic Sans MS" pitchFamily="66" charset="0"/>
              </a:rPr>
              <a:t>students as well as by instructors to provide updated information. They are useful to initiate discussions</a:t>
            </a:r>
            <a:r>
              <a:rPr lang="en-IN" dirty="0" smtClean="0">
                <a:latin typeface="Comic Sans MS" pitchFamily="66" charset="0"/>
              </a:rPr>
              <a:t>.</a:t>
            </a:r>
          </a:p>
          <a:p>
            <a:pPr algn="just"/>
            <a:endParaRPr lang="en-IN" dirty="0" smtClean="0">
              <a:latin typeface="Comic Sans MS" pitchFamily="66" charset="0"/>
            </a:endParaRPr>
          </a:p>
          <a:p>
            <a:pPr algn="just"/>
            <a:r>
              <a:rPr lang="en-US" sz="2800" dirty="0">
                <a:latin typeface="Comic Sans MS" pitchFamily="66" charset="0"/>
              </a:rPr>
              <a:t>Blogging promotes writing: That is blogging helps student express themselves and share their </a:t>
            </a:r>
            <a:r>
              <a:rPr lang="en-US" sz="2800" dirty="0" smtClean="0">
                <a:latin typeface="Comic Sans MS" pitchFamily="66" charset="0"/>
              </a:rPr>
              <a:t>ideas. It </a:t>
            </a:r>
            <a:r>
              <a:rPr lang="en-US" sz="2800" dirty="0">
                <a:latin typeface="Comic Sans MS" pitchFamily="66" charset="0"/>
              </a:rPr>
              <a:t>helps them to write, organize their writing and develop a habit of writing</a:t>
            </a:r>
            <a:r>
              <a:rPr lang="en-US" sz="2800" dirty="0" smtClean="0">
                <a:latin typeface="Comic Sans MS" pitchFamily="66" charset="0"/>
              </a:rPr>
              <a:t>.</a:t>
            </a:r>
          </a:p>
          <a:p>
            <a:pPr algn="just"/>
            <a:endParaRPr lang="en-US" sz="2800" dirty="0" smtClean="0">
              <a:latin typeface="Comic Sans MS" pitchFamily="66" charset="0"/>
            </a:endParaRPr>
          </a:p>
        </p:txBody>
      </p:sp>
      <p:sp>
        <p:nvSpPr>
          <p:cNvPr id="2" name="Title 1"/>
          <p:cNvSpPr>
            <a:spLocks noGrp="1"/>
          </p:cNvSpPr>
          <p:nvPr>
            <p:ph type="title"/>
          </p:nvPr>
        </p:nvSpPr>
        <p:spPr>
          <a:xfrm>
            <a:off x="457200" y="274638"/>
            <a:ext cx="8229600" cy="715962"/>
          </a:xfrm>
        </p:spPr>
        <p:txBody>
          <a:bodyPr>
            <a:normAutofit fontScale="90000"/>
          </a:bodyPr>
          <a:lstStyle/>
          <a:p>
            <a:r>
              <a:rPr lang="en-US" dirty="0" smtClean="0">
                <a:latin typeface="Comic Sans MS" pitchFamily="66" charset="0"/>
              </a:rPr>
              <a:t>EDUCATIONAL BLOGS</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066800"/>
            <a:ext cx="8991600" cy="5257800"/>
          </a:xfrm>
        </p:spPr>
        <p:txBody>
          <a:bodyPr>
            <a:normAutofit/>
          </a:bodyPr>
          <a:lstStyle/>
          <a:p>
            <a:pPr algn="just"/>
            <a:r>
              <a:rPr lang="en-US" sz="2800" dirty="0" smtClean="0">
                <a:latin typeface="Comic Sans MS" pitchFamily="66" charset="0"/>
              </a:rPr>
              <a:t>A blog can be created by one author or collaboratively by a community of authors. Some blogs encourage interactivity between writer and audience by allowing readers to post comments and questions about the entries. These blogs can be on general topics or they can be subject specific.</a:t>
            </a:r>
          </a:p>
          <a:p>
            <a:pPr algn="just"/>
            <a:r>
              <a:rPr lang="en-US" dirty="0" smtClean="0">
                <a:latin typeface="Comic Sans MS" pitchFamily="66" charset="0"/>
              </a:rPr>
              <a:t>An </a:t>
            </a:r>
            <a:r>
              <a:rPr lang="en-US" dirty="0" err="1">
                <a:latin typeface="Comic Sans MS" pitchFamily="66" charset="0"/>
              </a:rPr>
              <a:t>E</a:t>
            </a:r>
            <a:r>
              <a:rPr lang="en-US" dirty="0" err="1" smtClean="0">
                <a:latin typeface="Comic Sans MS" pitchFamily="66" charset="0"/>
              </a:rPr>
              <a:t>dublog</a:t>
            </a:r>
            <a:r>
              <a:rPr lang="en-US" dirty="0" smtClean="0">
                <a:latin typeface="Comic Sans MS" pitchFamily="66" charset="0"/>
              </a:rPr>
              <a:t> is a blog created for educational purposes. </a:t>
            </a:r>
            <a:r>
              <a:rPr lang="en-US" dirty="0" err="1" smtClean="0">
                <a:latin typeface="Comic Sans MS" pitchFamily="66" charset="0"/>
              </a:rPr>
              <a:t>Edublogs</a:t>
            </a:r>
            <a:r>
              <a:rPr lang="en-US" dirty="0" smtClean="0">
                <a:latin typeface="Comic Sans MS" pitchFamily="66" charset="0"/>
              </a:rPr>
              <a:t> support student and teacher learning by facilitating questioning by others.</a:t>
            </a:r>
          </a:p>
          <a:p>
            <a:pPr algn="just"/>
            <a:endParaRPr lang="en-US" dirty="0">
              <a:latin typeface="Comic Sans MS" pitchFamily="66" charset="0"/>
            </a:endParaRPr>
          </a:p>
        </p:txBody>
      </p:sp>
      <p:sp>
        <p:nvSpPr>
          <p:cNvPr id="3" name="Title 2"/>
          <p:cNvSpPr>
            <a:spLocks noGrp="1"/>
          </p:cNvSpPr>
          <p:nvPr>
            <p:ph type="title"/>
          </p:nvPr>
        </p:nvSpPr>
        <p:spPr/>
        <p:txBody>
          <a:bodyPr/>
          <a:lstStyle/>
          <a:p>
            <a:r>
              <a:rPr lang="en-US" dirty="0" smtClean="0">
                <a:latin typeface="Comic Sans MS" pitchFamily="66" charset="0"/>
              </a:rPr>
              <a:t>Cont..</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Education blogs</a:t>
            </a:r>
          </a:p>
          <a:p>
            <a:r>
              <a:rPr lang="en-US" dirty="0" smtClean="0"/>
              <a:t>Political blogs</a:t>
            </a:r>
          </a:p>
          <a:p>
            <a:r>
              <a:rPr lang="en-US" dirty="0" smtClean="0"/>
              <a:t>Fashion blogs</a:t>
            </a:r>
          </a:p>
          <a:p>
            <a:r>
              <a:rPr lang="en-US" dirty="0" smtClean="0"/>
              <a:t>Quizzing blogs</a:t>
            </a:r>
          </a:p>
          <a:p>
            <a:r>
              <a:rPr lang="en-US" dirty="0" smtClean="0"/>
              <a:t>Music blogs</a:t>
            </a:r>
          </a:p>
          <a:p>
            <a:r>
              <a:rPr lang="en-US" dirty="0" smtClean="0"/>
              <a:t>Art blogs</a:t>
            </a:r>
          </a:p>
          <a:p>
            <a:r>
              <a:rPr lang="en-US" dirty="0" smtClean="0"/>
              <a:t>Video blogs</a:t>
            </a:r>
            <a:endParaRPr lang="en-US" dirty="0"/>
          </a:p>
        </p:txBody>
      </p:sp>
      <p:sp>
        <p:nvSpPr>
          <p:cNvPr id="3" name="Title 2"/>
          <p:cNvSpPr>
            <a:spLocks noGrp="1"/>
          </p:cNvSpPr>
          <p:nvPr>
            <p:ph type="title"/>
          </p:nvPr>
        </p:nvSpPr>
        <p:spPr/>
        <p:txBody>
          <a:bodyPr/>
          <a:lstStyle/>
          <a:p>
            <a:r>
              <a:rPr lang="en-US" dirty="0" smtClean="0"/>
              <a:t>Types of blogs</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481328"/>
            <a:ext cx="8534400" cy="4525963"/>
          </a:xfrm>
        </p:spPr>
        <p:txBody>
          <a:bodyPr>
            <a:normAutofit/>
          </a:bodyPr>
          <a:lstStyle/>
          <a:p>
            <a:pPr algn="just"/>
            <a:r>
              <a:rPr lang="en-US" sz="2800" dirty="0" smtClean="0">
                <a:latin typeface="Comic Sans MS" pitchFamily="66" charset="0"/>
              </a:rPr>
              <a:t>Every android phone has an application called play store. This play store is used to download different types of other apps. </a:t>
            </a:r>
          </a:p>
          <a:p>
            <a:pPr marL="109728" indent="0" algn="just">
              <a:buNone/>
            </a:pPr>
            <a:endParaRPr lang="en-US" sz="2800" dirty="0" smtClean="0">
              <a:latin typeface="Comic Sans MS" pitchFamily="66" charset="0"/>
            </a:endParaRPr>
          </a:p>
          <a:p>
            <a:pPr algn="just"/>
            <a:r>
              <a:rPr lang="en-US" sz="2800" dirty="0" smtClean="0">
                <a:latin typeface="Comic Sans MS" pitchFamily="66" charset="0"/>
              </a:rPr>
              <a:t>A student can download different type of apps related to education. Example e-</a:t>
            </a:r>
            <a:r>
              <a:rPr lang="en-US" sz="2800" dirty="0" err="1" smtClean="0">
                <a:latin typeface="Comic Sans MS" pitchFamily="66" charset="0"/>
              </a:rPr>
              <a:t>pathshala</a:t>
            </a:r>
            <a:r>
              <a:rPr lang="en-US" sz="2800" dirty="0" smtClean="0">
                <a:latin typeface="Comic Sans MS" pitchFamily="66" charset="0"/>
              </a:rPr>
              <a:t>. This app is introduced by NCERT that provided number of e-books and e-videos.</a:t>
            </a:r>
            <a:endParaRPr lang="en-IN" sz="2800" dirty="0">
              <a:latin typeface="Comic Sans MS" pitchFamily="66" charset="0"/>
            </a:endParaRPr>
          </a:p>
        </p:txBody>
      </p:sp>
      <p:sp>
        <p:nvSpPr>
          <p:cNvPr id="3" name="Title 2"/>
          <p:cNvSpPr>
            <a:spLocks noGrp="1"/>
          </p:cNvSpPr>
          <p:nvPr>
            <p:ph type="title"/>
          </p:nvPr>
        </p:nvSpPr>
        <p:spPr/>
        <p:txBody>
          <a:bodyPr>
            <a:normAutofit/>
          </a:bodyPr>
          <a:lstStyle/>
          <a:p>
            <a:pPr algn="ctr"/>
            <a:r>
              <a:rPr lang="en-US" sz="4400" dirty="0" smtClean="0">
                <a:solidFill>
                  <a:srgbClr val="FF0000"/>
                </a:solidFill>
                <a:latin typeface="Comic Sans MS" pitchFamily="66" charset="0"/>
              </a:rPr>
              <a:t>Mobile App/Computer App</a:t>
            </a:r>
            <a:endParaRPr lang="en-IN" sz="4400" dirty="0">
              <a:solidFill>
                <a:srgbClr val="FF0000"/>
              </a:solidFill>
              <a:latin typeface="Comic Sans MS" pitchFamily="66" charset="0"/>
            </a:endParaRPr>
          </a:p>
        </p:txBody>
      </p:sp>
    </p:spTree>
    <p:extLst>
      <p:ext uri="{BB962C8B-B14F-4D97-AF65-F5344CB8AC3E}">
        <p14:creationId xmlns="" xmlns:p14="http://schemas.microsoft.com/office/powerpoint/2010/main" val="419019625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066800"/>
            <a:ext cx="8991600" cy="4940491"/>
          </a:xfrm>
        </p:spPr>
        <p:txBody>
          <a:bodyPr>
            <a:noAutofit/>
          </a:bodyPr>
          <a:lstStyle/>
          <a:p>
            <a:pPr algn="just"/>
            <a:r>
              <a:rPr lang="en-US" sz="3600" dirty="0" smtClean="0">
                <a:latin typeface="Comic Sans MS" pitchFamily="66" charset="0"/>
              </a:rPr>
              <a:t>A </a:t>
            </a:r>
            <a:r>
              <a:rPr lang="en-US" sz="3600" b="1" dirty="0" smtClean="0">
                <a:latin typeface="Comic Sans MS" pitchFamily="66" charset="0"/>
              </a:rPr>
              <a:t>digital library</a:t>
            </a:r>
            <a:r>
              <a:rPr lang="en-US" sz="3600" dirty="0" smtClean="0">
                <a:latin typeface="Comic Sans MS" pitchFamily="66" charset="0"/>
              </a:rPr>
              <a:t> is a collection of documents in organized electronic form, available on the Internet . Depending on the specific </a:t>
            </a:r>
            <a:r>
              <a:rPr lang="en-US" sz="3600" b="1" dirty="0" smtClean="0">
                <a:latin typeface="Comic Sans MS" pitchFamily="66" charset="0"/>
              </a:rPr>
              <a:t>library</a:t>
            </a:r>
            <a:r>
              <a:rPr lang="en-US" sz="3600" dirty="0" smtClean="0">
                <a:latin typeface="Comic Sans MS" pitchFamily="66" charset="0"/>
              </a:rPr>
              <a:t>, a user may be able to access magazine articles, books, papers, images, sound files, and videos. These types of libraries provide all type of study material like e-books, e-journals etc. in the digital form. </a:t>
            </a:r>
            <a:endParaRPr lang="en-IN" sz="3600" dirty="0">
              <a:latin typeface="Comic Sans MS" pitchFamily="66" charset="0"/>
            </a:endParaRPr>
          </a:p>
        </p:txBody>
      </p:sp>
      <p:sp>
        <p:nvSpPr>
          <p:cNvPr id="3" name="Title 2"/>
          <p:cNvSpPr>
            <a:spLocks noGrp="1"/>
          </p:cNvSpPr>
          <p:nvPr>
            <p:ph type="title"/>
          </p:nvPr>
        </p:nvSpPr>
        <p:spPr>
          <a:xfrm>
            <a:off x="457200" y="274638"/>
            <a:ext cx="8229600" cy="792162"/>
          </a:xfrm>
        </p:spPr>
        <p:txBody>
          <a:bodyPr/>
          <a:lstStyle/>
          <a:p>
            <a:r>
              <a:rPr lang="en-US" dirty="0" smtClean="0">
                <a:latin typeface="Comic Sans MS" pitchFamily="66" charset="0"/>
              </a:rPr>
              <a:t>Digital </a:t>
            </a:r>
            <a:r>
              <a:rPr lang="en-US" dirty="0">
                <a:latin typeface="Comic Sans MS" pitchFamily="66" charset="0"/>
              </a:rPr>
              <a:t>L</a:t>
            </a:r>
            <a:r>
              <a:rPr lang="en-US" dirty="0" smtClean="0">
                <a:latin typeface="Comic Sans MS" pitchFamily="66" charset="0"/>
              </a:rPr>
              <a:t>ibrary</a:t>
            </a:r>
            <a:endParaRPr lang="en-IN" dirty="0">
              <a:latin typeface="Comic Sans MS" pitchFamily="66" charset="0"/>
            </a:endParaRPr>
          </a:p>
        </p:txBody>
      </p:sp>
    </p:spTree>
    <p:extLst>
      <p:ext uri="{BB962C8B-B14F-4D97-AF65-F5344CB8AC3E}">
        <p14:creationId xmlns="" xmlns:p14="http://schemas.microsoft.com/office/powerpoint/2010/main" val="14605351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95400"/>
            <a:ext cx="8686800" cy="5257800"/>
          </a:xfrm>
        </p:spPr>
        <p:txBody>
          <a:bodyPr>
            <a:normAutofit/>
          </a:bodyPr>
          <a:lstStyle/>
          <a:p>
            <a:pPr algn="just"/>
            <a:r>
              <a:rPr lang="en-US" b="1" dirty="0" smtClean="0">
                <a:latin typeface="Comic Sans MS" pitchFamily="66" charset="0"/>
              </a:rPr>
              <a:t>It improves our technical skills.</a:t>
            </a:r>
          </a:p>
          <a:p>
            <a:pPr algn="just"/>
            <a:r>
              <a:rPr lang="en-IN" b="1" dirty="0" smtClean="0">
                <a:latin typeface="Comic Sans MS" pitchFamily="66" charset="0"/>
              </a:rPr>
              <a:t>More interaction and greater ability to concentrate.</a:t>
            </a:r>
          </a:p>
          <a:p>
            <a:pPr algn="just"/>
            <a:r>
              <a:rPr lang="en-IN" b="1" dirty="0" smtClean="0">
                <a:latin typeface="Comic Sans MS" pitchFamily="66" charset="0"/>
              </a:rPr>
              <a:t>Avoid commuting.</a:t>
            </a:r>
          </a:p>
          <a:p>
            <a:pPr algn="just"/>
            <a:r>
              <a:rPr lang="en-US" b="1" dirty="0" smtClean="0">
                <a:latin typeface="Comic Sans MS" pitchFamily="66" charset="0"/>
              </a:rPr>
              <a:t>Convenience and flexibility</a:t>
            </a:r>
          </a:p>
          <a:p>
            <a:pPr algn="just"/>
            <a:r>
              <a:rPr lang="en-US" b="1" dirty="0" smtClean="0">
                <a:latin typeface="Comic Sans MS" pitchFamily="66" charset="0"/>
              </a:rPr>
              <a:t>More comfortable learning environment</a:t>
            </a:r>
          </a:p>
          <a:p>
            <a:pPr algn="just"/>
            <a:r>
              <a:rPr lang="en-US" b="1" dirty="0" smtClean="0">
                <a:latin typeface="Comic Sans MS" pitchFamily="66" charset="0"/>
              </a:rPr>
              <a:t>Lower total costs</a:t>
            </a:r>
          </a:p>
          <a:p>
            <a:pPr algn="just"/>
            <a:r>
              <a:rPr lang="en-US" b="1" dirty="0" smtClean="0">
                <a:latin typeface="Comic Sans MS" pitchFamily="66" charset="0"/>
              </a:rPr>
              <a:t>Immediate Results and Feedback</a:t>
            </a:r>
          </a:p>
          <a:p>
            <a:pPr algn="just"/>
            <a:r>
              <a:rPr lang="en-US" b="1" dirty="0" smtClean="0">
                <a:latin typeface="Comic Sans MS" pitchFamily="66" charset="0"/>
              </a:rPr>
              <a:t>Better Retention</a:t>
            </a:r>
          </a:p>
          <a:p>
            <a:pPr algn="just"/>
            <a:r>
              <a:rPr lang="en-US" b="1" dirty="0" smtClean="0">
                <a:latin typeface="Comic Sans MS" pitchFamily="66" charset="0"/>
              </a:rPr>
              <a:t>Self paced learning</a:t>
            </a:r>
          </a:p>
          <a:p>
            <a:pPr algn="just"/>
            <a:r>
              <a:rPr lang="en-US" b="1" dirty="0" smtClean="0">
                <a:latin typeface="Comic Sans MS" pitchFamily="66" charset="0"/>
              </a:rPr>
              <a:t>We  can learn whatever we want</a:t>
            </a:r>
            <a:endParaRPr lang="en-US" b="1" dirty="0">
              <a:latin typeface="Comic Sans MS" pitchFamily="66" charset="0"/>
            </a:endParaRPr>
          </a:p>
        </p:txBody>
      </p:sp>
      <p:sp>
        <p:nvSpPr>
          <p:cNvPr id="3" name="Title 2"/>
          <p:cNvSpPr>
            <a:spLocks noGrp="1"/>
          </p:cNvSpPr>
          <p:nvPr>
            <p:ph type="title"/>
          </p:nvPr>
        </p:nvSpPr>
        <p:spPr/>
        <p:txBody>
          <a:bodyPr/>
          <a:lstStyle/>
          <a:p>
            <a:r>
              <a:rPr lang="en-US" dirty="0" smtClean="0">
                <a:latin typeface="Comic Sans MS" pitchFamily="66" charset="0"/>
              </a:rPr>
              <a:t>Benefits of Online learning</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latin typeface="Comic Sans MS" pitchFamily="66" charset="0"/>
              </a:rPr>
              <a:t>The range of electronic resources is considerable and growing all the time. The type, quality and usefulness of resources varies enormously (especially for academic users).There are both free and fee resources. </a:t>
            </a:r>
            <a:endParaRPr lang="en-US" dirty="0">
              <a:latin typeface="Comic Sans MS" pitchFamily="66" charset="0"/>
            </a:endParaRPr>
          </a:p>
        </p:txBody>
      </p:sp>
      <p:sp>
        <p:nvSpPr>
          <p:cNvPr id="3" name="Title 2"/>
          <p:cNvSpPr>
            <a:spLocks noGrp="1"/>
          </p:cNvSpPr>
          <p:nvPr>
            <p:ph type="title"/>
          </p:nvPr>
        </p:nvSpPr>
        <p:spPr/>
        <p:txBody>
          <a:bodyPr/>
          <a:lstStyle/>
          <a:p>
            <a:r>
              <a:rPr lang="en-US" dirty="0" smtClean="0">
                <a:latin typeface="Comic Sans MS" pitchFamily="66" charset="0"/>
              </a:rPr>
              <a:t>Conclusion</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1702</TotalTime>
  <Words>2864</Words>
  <Application>Microsoft Office PowerPoint</Application>
  <PresentationFormat>On-screen Show (4:3)</PresentationFormat>
  <Paragraphs>232</Paragraphs>
  <Slides>49</Slides>
  <Notes>1</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Concourse</vt:lpstr>
      <vt:lpstr>NEW TRENDS   IN ICT</vt:lpstr>
      <vt:lpstr>Introduction </vt:lpstr>
      <vt:lpstr>Smart Classroom</vt:lpstr>
      <vt:lpstr>Slide 4</vt:lpstr>
      <vt:lpstr>Merits  </vt:lpstr>
      <vt:lpstr>Cont..</vt:lpstr>
      <vt:lpstr>Demerits </vt:lpstr>
      <vt:lpstr>Slide 8</vt:lpstr>
      <vt:lpstr>Virtual Classroom  “Learn what you need, when you need , where you need.” </vt:lpstr>
      <vt:lpstr>Slide 10</vt:lpstr>
      <vt:lpstr>Slide 11</vt:lpstr>
      <vt:lpstr>TOOLS REQUIRED</vt:lpstr>
      <vt:lpstr>Advantages of Virtual Classroom</vt:lpstr>
      <vt:lpstr>Slide 14</vt:lpstr>
      <vt:lpstr>Disadvantages to Virtual Classroom</vt:lpstr>
      <vt:lpstr>MOBILE LEARNING</vt:lpstr>
      <vt:lpstr>Slide 17</vt:lpstr>
      <vt:lpstr>Mobile Phones in Education can be used in the following ways: </vt:lpstr>
      <vt:lpstr>ADVANTAGES</vt:lpstr>
      <vt:lpstr>Slide 20</vt:lpstr>
      <vt:lpstr>DISADVANTAGES</vt:lpstr>
      <vt:lpstr>EDUSAT/GSAT-3 (EDUCATIONAL SATELLITE) </vt:lpstr>
      <vt:lpstr>Slide 23</vt:lpstr>
      <vt:lpstr>Slide 24</vt:lpstr>
      <vt:lpstr>Features</vt:lpstr>
      <vt:lpstr>Merits </vt:lpstr>
      <vt:lpstr>Cont..</vt:lpstr>
      <vt:lpstr>Demerits </vt:lpstr>
      <vt:lpstr>Slide 29</vt:lpstr>
      <vt:lpstr>Introduction </vt:lpstr>
      <vt:lpstr>Cont....</vt:lpstr>
      <vt:lpstr>ONLINE RESOURCES</vt:lpstr>
      <vt:lpstr>E-books</vt:lpstr>
      <vt:lpstr>Cont..</vt:lpstr>
      <vt:lpstr>E-Journal</vt:lpstr>
      <vt:lpstr>Cont…</vt:lpstr>
      <vt:lpstr>Slide 37</vt:lpstr>
      <vt:lpstr>Databases</vt:lpstr>
      <vt:lpstr>E-Thesis</vt:lpstr>
      <vt:lpstr>E-Newspapers and E-Zines</vt:lpstr>
      <vt:lpstr>WIKIS</vt:lpstr>
      <vt:lpstr>  e-mails</vt:lpstr>
      <vt:lpstr>EDUCATIONAL BLOGS</vt:lpstr>
      <vt:lpstr>Cont..</vt:lpstr>
      <vt:lpstr>Types of blogs</vt:lpstr>
      <vt:lpstr>Mobile App/Computer App</vt:lpstr>
      <vt:lpstr>Digital Library</vt:lpstr>
      <vt:lpstr>Benefits of Online learning</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E-RESOURCES</dc:title>
  <dc:creator>Sabhya</dc:creator>
  <cp:lastModifiedBy>Sabhya</cp:lastModifiedBy>
  <cp:revision>112</cp:revision>
  <dcterms:created xsi:type="dcterms:W3CDTF">2018-03-24T06:03:01Z</dcterms:created>
  <dcterms:modified xsi:type="dcterms:W3CDTF">2020-05-13T13:30:19Z</dcterms:modified>
</cp:coreProperties>
</file>