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04" r:id="rId2"/>
    <p:sldId id="279" r:id="rId3"/>
    <p:sldId id="282" r:id="rId4"/>
    <p:sldId id="258" r:id="rId5"/>
    <p:sldId id="265" r:id="rId6"/>
    <p:sldId id="266" r:id="rId7"/>
    <p:sldId id="267" r:id="rId8"/>
    <p:sldId id="269" r:id="rId9"/>
    <p:sldId id="273" r:id="rId10"/>
    <p:sldId id="275" r:id="rId11"/>
    <p:sldId id="283" r:id="rId12"/>
    <p:sldId id="288" r:id="rId13"/>
    <p:sldId id="284" r:id="rId14"/>
    <p:sldId id="299" r:id="rId15"/>
    <p:sldId id="300" r:id="rId16"/>
    <p:sldId id="287" r:id="rId17"/>
    <p:sldId id="286" r:id="rId18"/>
    <p:sldId id="294" r:id="rId19"/>
    <p:sldId id="295" r:id="rId20"/>
    <p:sldId id="296" r:id="rId21"/>
    <p:sldId id="291" r:id="rId22"/>
    <p:sldId id="292" r:id="rId23"/>
    <p:sldId id="293" r:id="rId24"/>
    <p:sldId id="298" r:id="rId25"/>
    <p:sldId id="301" r:id="rId26"/>
    <p:sldId id="297" r:id="rId27"/>
    <p:sldId id="278" r:id="rId28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57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264" y="122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50C3D6-9B6D-4BE7-8A61-40EE7FEDAD32}" type="datetimeFigureOut">
              <a:rPr lang="en-US" smtClean="0"/>
              <a:pPr/>
              <a:t>8/3/2022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83A194-CA9D-44A7-B529-143042AC698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to create an illusion of movement when the film is shown as a sequence.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3A194-CA9D-44A7-B529-143042AC698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Repository :storage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3A194-CA9D-44A7-B529-143042AC698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2E57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6939" y="374650"/>
            <a:ext cx="7310120" cy="33343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FF00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2E57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152" y="5113020"/>
            <a:ext cx="1886712" cy="15880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03631" y="138684"/>
            <a:ext cx="1856232" cy="16398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7056" y="2570988"/>
            <a:ext cx="1892808" cy="17099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6704076" y="138684"/>
            <a:ext cx="2276855" cy="22722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6687311" y="4953000"/>
            <a:ext cx="2293620" cy="17175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6704076" y="2819400"/>
            <a:ext cx="2127504" cy="17526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2753867" y="2510027"/>
            <a:ext cx="707390" cy="2062480"/>
          </a:xfrm>
          <a:custGeom>
            <a:avLst/>
            <a:gdLst/>
            <a:ahLst/>
            <a:cxnLst/>
            <a:rect l="l" t="t" r="r" b="b"/>
            <a:pathLst>
              <a:path w="707389" h="2062479">
                <a:moveTo>
                  <a:pt x="0" y="2061972"/>
                </a:moveTo>
                <a:lnTo>
                  <a:pt x="707135" y="2061972"/>
                </a:lnTo>
                <a:lnTo>
                  <a:pt x="707135" y="0"/>
                </a:lnTo>
                <a:lnTo>
                  <a:pt x="0" y="0"/>
                </a:lnTo>
                <a:lnTo>
                  <a:pt x="0" y="2061972"/>
                </a:lnTo>
                <a:close/>
              </a:path>
            </a:pathLst>
          </a:custGeom>
          <a:solidFill>
            <a:srgbClr val="E684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2753867" y="2510027"/>
            <a:ext cx="707390" cy="2062480"/>
          </a:xfrm>
          <a:custGeom>
            <a:avLst/>
            <a:gdLst/>
            <a:ahLst/>
            <a:cxnLst/>
            <a:rect l="l" t="t" r="r" b="b"/>
            <a:pathLst>
              <a:path w="707389" h="2062479">
                <a:moveTo>
                  <a:pt x="0" y="2061972"/>
                </a:moveTo>
                <a:lnTo>
                  <a:pt x="707135" y="2061972"/>
                </a:lnTo>
                <a:lnTo>
                  <a:pt x="707135" y="0"/>
                </a:lnTo>
                <a:lnTo>
                  <a:pt x="0" y="0"/>
                </a:lnTo>
                <a:lnTo>
                  <a:pt x="0" y="2061972"/>
                </a:lnTo>
                <a:close/>
              </a:path>
            </a:pathLst>
          </a:custGeom>
          <a:ln w="42672">
            <a:solidFill>
              <a:srgbClr val="A95F1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FF00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8/3/2022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FF00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8/3/2022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8/3/2022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2E57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18030" y="414273"/>
            <a:ext cx="2187575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FFF00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6939" y="1296670"/>
            <a:ext cx="7079615" cy="19164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pn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7.png"/><Relationship Id="rId2" Type="http://schemas.openxmlformats.org/officeDocument/2006/relationships/image" Target="../media/image17.jpe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11" Type="http://schemas.openxmlformats.org/officeDocument/2006/relationships/image" Target="../media/image26.png"/><Relationship Id="rId5" Type="http://schemas.openxmlformats.org/officeDocument/2006/relationships/image" Target="../media/image20.jpe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3.jpeg"/><Relationship Id="rId7" Type="http://schemas.openxmlformats.org/officeDocument/2006/relationships/image" Target="../media/image36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jpeg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gnouonline.ac.in/gyandarshan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847088" y="2758439"/>
            <a:ext cx="5477256" cy="8519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81200" y="2656332"/>
            <a:ext cx="5209032" cy="12009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18716" y="2791967"/>
            <a:ext cx="5334000" cy="7086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r>
              <a:rPr lang="en-US" dirty="0" smtClean="0"/>
              <a:t> </a:t>
            </a:r>
            <a:endParaRPr dirty="0"/>
          </a:p>
        </p:txBody>
      </p:sp>
      <p:sp>
        <p:nvSpPr>
          <p:cNvPr id="11" name="object 11"/>
          <p:cNvSpPr txBox="1"/>
          <p:nvPr/>
        </p:nvSpPr>
        <p:spPr>
          <a:xfrm>
            <a:off x="838200" y="1752600"/>
            <a:ext cx="7315200" cy="2474395"/>
          </a:xfrm>
          <a:prstGeom prst="rect">
            <a:avLst/>
          </a:prstGeom>
          <a:ln w="9144">
            <a:solidFill>
              <a:srgbClr val="FF8400"/>
            </a:solidFill>
          </a:ln>
        </p:spPr>
        <p:txBody>
          <a:bodyPr vert="horz" wrap="square" lIns="0" tIns="12065" rIns="0" bIns="0" rtlCol="0">
            <a:spAutoFit/>
          </a:bodyPr>
          <a:lstStyle/>
          <a:p>
            <a:pPr marL="433705">
              <a:lnSpc>
                <a:spcPct val="100000"/>
              </a:lnSpc>
              <a:spcBef>
                <a:spcPts val="95"/>
              </a:spcBef>
            </a:pPr>
            <a:r>
              <a:rPr sz="8000" b="1" spc="-5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lgerian" pitchFamily="82" charset="0"/>
                <a:cs typeface="Palatino Linotype"/>
              </a:rPr>
              <a:t>Multimedia</a:t>
            </a:r>
            <a:r>
              <a:rPr lang="en-US" sz="8000" b="1" spc="-5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lgerian" pitchFamily="82" charset="0"/>
                <a:cs typeface="Palatino Linotype"/>
              </a:rPr>
              <a:t> Courseware</a:t>
            </a:r>
            <a:endParaRPr sz="8000" b="1" spc="-5" dirty="0">
              <a:solidFill>
                <a:schemeClr val="accent3">
                  <a:lumMod val="20000"/>
                  <a:lumOff val="80000"/>
                </a:schemeClr>
              </a:solidFill>
              <a:latin typeface="Algerian" pitchFamily="82" charset="0"/>
              <a:cs typeface="Palatino Linotyp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381000"/>
            <a:ext cx="9143999" cy="6524863"/>
          </a:xfrm>
        </p:spPr>
        <p:txBody>
          <a:bodyPr/>
          <a:lstStyle/>
          <a:p>
            <a:pPr algn="just"/>
            <a:r>
              <a:rPr lang="en-US" sz="3600" dirty="0" smtClean="0">
                <a:latin typeface="Comic Sans MS" pitchFamily="66" charset="0"/>
              </a:rPr>
              <a:t>MULTIMEDIA </a:t>
            </a:r>
            <a:r>
              <a:rPr lang="en-US" sz="3600" dirty="0" smtClean="0">
                <a:solidFill>
                  <a:srgbClr val="FFFF00"/>
                </a:solidFill>
                <a:latin typeface="Comic Sans MS" pitchFamily="66" charset="0"/>
              </a:rPr>
              <a:t>(MULTI + MEDIA) </a:t>
            </a:r>
          </a:p>
          <a:p>
            <a:pPr algn="just"/>
            <a:endParaRPr lang="en-US" sz="3600" dirty="0" smtClean="0">
              <a:latin typeface="Comic Sans MS" pitchFamily="66" charset="0"/>
            </a:endParaRPr>
          </a:p>
          <a:p>
            <a:pPr algn="just"/>
            <a:r>
              <a:rPr lang="en-US" sz="3600" b="1" dirty="0" smtClean="0">
                <a:solidFill>
                  <a:srgbClr val="FFFF00"/>
                </a:solidFill>
                <a:latin typeface="Comic Sans MS" pitchFamily="66" charset="0"/>
              </a:rPr>
              <a:t>Multi means Many, Multiple </a:t>
            </a:r>
            <a:r>
              <a:rPr lang="en-US" sz="3600" dirty="0" smtClean="0">
                <a:latin typeface="Comic Sans MS" pitchFamily="66" charset="0"/>
              </a:rPr>
              <a:t>and  </a:t>
            </a:r>
            <a:r>
              <a:rPr lang="en-US" sz="3600" b="1" dirty="0" smtClean="0">
                <a:solidFill>
                  <a:srgbClr val="FFFF00"/>
                </a:solidFill>
                <a:latin typeface="Comic Sans MS" pitchFamily="66" charset="0"/>
              </a:rPr>
              <a:t>Media is a distribution tool</a:t>
            </a:r>
            <a:r>
              <a:rPr lang="en-US" sz="3600" dirty="0" smtClean="0">
                <a:latin typeface="Comic Sans MS" pitchFamily="66" charset="0"/>
              </a:rPr>
              <a:t> &amp; information presentation tool – text, graphic, voice, images, music  etc.</a:t>
            </a:r>
          </a:p>
          <a:p>
            <a:pPr algn="just"/>
            <a:endParaRPr lang="en-US" sz="3600" dirty="0" smtClean="0">
              <a:latin typeface="Comic Sans MS" pitchFamily="66" charset="0"/>
            </a:endParaRPr>
          </a:p>
          <a:p>
            <a:pPr algn="just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Comic Sans MS" pitchFamily="66" charset="0"/>
              </a:rPr>
              <a:t>So multimedia means u</a:t>
            </a:r>
            <a:r>
              <a:rPr lang="en-US" altLang="pt-PT" sz="3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Comic Sans MS" pitchFamily="66" charset="0"/>
              </a:rPr>
              <a:t>sing more than one media element i.e. Sound, Text, Video, Graphics, Animation.</a:t>
            </a:r>
          </a:p>
          <a:p>
            <a:pPr lvl="1" algn="just"/>
            <a:endParaRPr lang="en-US" altLang="pt-PT" sz="3600" dirty="0" smtClean="0">
              <a:solidFill>
                <a:schemeClr val="accent3">
                  <a:lumMod val="20000"/>
                  <a:lumOff val="80000"/>
                </a:schemeClr>
              </a:solidFill>
              <a:latin typeface="Comic Sans MS" pitchFamily="66" charset="0"/>
            </a:endParaRPr>
          </a:p>
          <a:p>
            <a:pPr algn="just"/>
            <a:endParaRPr lang="en-US" sz="28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"/>
            <a:ext cx="7924800" cy="1219200"/>
          </a:xfrm>
        </p:spPr>
        <p:txBody>
          <a:bodyPr/>
          <a:lstStyle/>
          <a:p>
            <a:pPr algn="just"/>
            <a:r>
              <a:rPr lang="en-US" sz="6000" dirty="0" smtClean="0">
                <a:latin typeface="Comic Sans MS" pitchFamily="66" charset="0"/>
              </a:rPr>
              <a:t>Multi</a:t>
            </a:r>
            <a:r>
              <a:rPr lang="en-US" sz="6000" spc="-15" dirty="0" smtClean="0">
                <a:latin typeface="Comic Sans MS" pitchFamily="66" charset="0"/>
              </a:rPr>
              <a:t>m</a:t>
            </a:r>
            <a:r>
              <a:rPr lang="en-US" sz="6000" dirty="0" smtClean="0">
                <a:latin typeface="Comic Sans MS" pitchFamily="66" charset="0"/>
              </a:rPr>
              <a:t>edia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762000"/>
            <a:ext cx="8839199" cy="7694414"/>
          </a:xfrm>
        </p:spPr>
        <p:txBody>
          <a:bodyPr/>
          <a:lstStyle/>
          <a:p>
            <a:pPr algn="just"/>
            <a:r>
              <a:rPr lang="en-US" sz="3600" dirty="0" smtClean="0">
                <a:solidFill>
                  <a:srgbClr val="FFFFFF"/>
                </a:solidFill>
                <a:latin typeface="Comic Sans MS" pitchFamily="66" charset="0"/>
              </a:rPr>
              <a:t>Multimedia </a:t>
            </a:r>
            <a:r>
              <a:rPr lang="en-US" sz="3600" spc="-5" dirty="0" smtClean="0">
                <a:solidFill>
                  <a:srgbClr val="FFFFFF"/>
                </a:solidFill>
                <a:latin typeface="Comic Sans MS" pitchFamily="66" charset="0"/>
              </a:rPr>
              <a:t>is </a:t>
            </a:r>
            <a:r>
              <a:rPr lang="en-US" sz="3600" dirty="0" smtClean="0">
                <a:solidFill>
                  <a:srgbClr val="FFFFFF"/>
                </a:solidFill>
                <a:latin typeface="Comic Sans MS" pitchFamily="66" charset="0"/>
              </a:rPr>
              <a:t>a </a:t>
            </a:r>
            <a:r>
              <a:rPr lang="en-US" sz="3600" spc="-5" dirty="0" smtClean="0">
                <a:solidFill>
                  <a:srgbClr val="FFFFFF"/>
                </a:solidFill>
                <a:latin typeface="Comic Sans MS" pitchFamily="66" charset="0"/>
              </a:rPr>
              <a:t>combination </a:t>
            </a:r>
            <a:r>
              <a:rPr lang="en-US" sz="3600" dirty="0" smtClean="0">
                <a:solidFill>
                  <a:srgbClr val="FFFFFF"/>
                </a:solidFill>
                <a:latin typeface="Comic Sans MS" pitchFamily="66" charset="0"/>
              </a:rPr>
              <a:t>of </a:t>
            </a:r>
            <a:r>
              <a:rPr lang="en-US" sz="3600" spc="-5" dirty="0" smtClean="0">
                <a:solidFill>
                  <a:srgbClr val="FFFFFF"/>
                </a:solidFill>
                <a:latin typeface="Comic Sans MS" pitchFamily="66" charset="0"/>
              </a:rPr>
              <a:t>text, </a:t>
            </a:r>
            <a:r>
              <a:rPr lang="en-US" sz="3600" dirty="0" smtClean="0">
                <a:solidFill>
                  <a:srgbClr val="FFFFFF"/>
                </a:solidFill>
                <a:latin typeface="Comic Sans MS" pitchFamily="66" charset="0"/>
              </a:rPr>
              <a:t>sound,  </a:t>
            </a:r>
            <a:r>
              <a:rPr lang="en-US" sz="3600" spc="-5" dirty="0" smtClean="0">
                <a:solidFill>
                  <a:srgbClr val="FFFFFF"/>
                </a:solidFill>
                <a:latin typeface="Comic Sans MS" pitchFamily="66" charset="0"/>
              </a:rPr>
              <a:t>grap</a:t>
            </a:r>
            <a:r>
              <a:rPr lang="en-US" sz="3600" spc="-10" dirty="0" smtClean="0">
                <a:solidFill>
                  <a:srgbClr val="FFFFFF"/>
                </a:solidFill>
                <a:latin typeface="Comic Sans MS" pitchFamily="66" charset="0"/>
              </a:rPr>
              <a:t>h</a:t>
            </a:r>
            <a:r>
              <a:rPr lang="en-US" sz="3600" spc="-5" dirty="0" smtClean="0">
                <a:solidFill>
                  <a:srgbClr val="FFFFFF"/>
                </a:solidFill>
                <a:latin typeface="Comic Sans MS" pitchFamily="66" charset="0"/>
              </a:rPr>
              <a:t>ics</a:t>
            </a:r>
            <a:r>
              <a:rPr lang="en-US" sz="3600" dirty="0" smtClean="0">
                <a:solidFill>
                  <a:srgbClr val="FFFFFF"/>
                </a:solidFill>
                <a:latin typeface="Comic Sans MS" pitchFamily="66" charset="0"/>
              </a:rPr>
              <a:t>,</a:t>
            </a:r>
            <a:r>
              <a:rPr lang="en-US" sz="3600" spc="-5" dirty="0" smtClean="0">
                <a:solidFill>
                  <a:srgbClr val="FFFFFF"/>
                </a:solidFill>
                <a:latin typeface="Comic Sans MS" pitchFamily="66" charset="0"/>
              </a:rPr>
              <a:t> </a:t>
            </a:r>
            <a:r>
              <a:rPr lang="en-US" sz="3600" dirty="0" smtClean="0">
                <a:solidFill>
                  <a:srgbClr val="FFFFFF"/>
                </a:solidFill>
                <a:latin typeface="Comic Sans MS" pitchFamily="66" charset="0"/>
              </a:rPr>
              <a:t>video, and an</a:t>
            </a:r>
            <a:r>
              <a:rPr lang="en-US" sz="3600" spc="-10" dirty="0" smtClean="0">
                <a:solidFill>
                  <a:srgbClr val="FFFFFF"/>
                </a:solidFill>
                <a:latin typeface="Comic Sans MS" pitchFamily="66" charset="0"/>
              </a:rPr>
              <a:t>i</a:t>
            </a:r>
            <a:r>
              <a:rPr lang="en-US" sz="3600" dirty="0" smtClean="0">
                <a:solidFill>
                  <a:srgbClr val="FFFFFF"/>
                </a:solidFill>
                <a:latin typeface="Comic Sans MS" pitchFamily="66" charset="0"/>
              </a:rPr>
              <a:t>mation</a:t>
            </a:r>
            <a:r>
              <a:rPr lang="en-US" sz="3600" spc="25" dirty="0" smtClean="0">
                <a:solidFill>
                  <a:srgbClr val="FFFFFF"/>
                </a:solidFill>
                <a:latin typeface="Comic Sans MS" pitchFamily="66" charset="0"/>
              </a:rPr>
              <a:t> </a:t>
            </a:r>
            <a:r>
              <a:rPr lang="en-US" sz="3600" dirty="0" smtClean="0">
                <a:solidFill>
                  <a:srgbClr val="FFFFFF"/>
                </a:solidFill>
                <a:latin typeface="Comic Sans MS" pitchFamily="66" charset="0"/>
              </a:rPr>
              <a:t>deli</a:t>
            </a:r>
            <a:r>
              <a:rPr lang="en-US" sz="3600" spc="-45" dirty="0" smtClean="0">
                <a:solidFill>
                  <a:srgbClr val="FFFFFF"/>
                </a:solidFill>
                <a:latin typeface="Comic Sans MS" pitchFamily="66" charset="0"/>
              </a:rPr>
              <a:t>v</a:t>
            </a:r>
            <a:r>
              <a:rPr lang="en-US" sz="3600" dirty="0" smtClean="0">
                <a:solidFill>
                  <a:srgbClr val="FFFFFF"/>
                </a:solidFill>
                <a:latin typeface="Comic Sans MS" pitchFamily="66" charset="0"/>
              </a:rPr>
              <a:t>ers </a:t>
            </a:r>
            <a:r>
              <a:rPr lang="en-US" sz="3600" spc="-5" dirty="0" smtClean="0">
                <a:solidFill>
                  <a:srgbClr val="FFFFFF"/>
                </a:solidFill>
                <a:latin typeface="Comic Sans MS" pitchFamily="66" charset="0"/>
              </a:rPr>
              <a:t>by  </a:t>
            </a:r>
            <a:r>
              <a:rPr lang="en-US" sz="3600" dirty="0" smtClean="0">
                <a:solidFill>
                  <a:srgbClr val="FFFFFF"/>
                </a:solidFill>
                <a:latin typeface="Comic Sans MS" pitchFamily="66" charset="0"/>
              </a:rPr>
              <a:t>computer </a:t>
            </a:r>
            <a:r>
              <a:rPr lang="en-US" sz="3600" spc="-5" dirty="0" smtClean="0">
                <a:solidFill>
                  <a:srgbClr val="FFFFFF"/>
                </a:solidFill>
                <a:latin typeface="Comic Sans MS" pitchFamily="66" charset="0"/>
              </a:rPr>
              <a:t>or any other electronic  </a:t>
            </a:r>
            <a:r>
              <a:rPr lang="en-US" sz="3600" dirty="0" smtClean="0">
                <a:solidFill>
                  <a:srgbClr val="FFFFFF"/>
                </a:solidFill>
                <a:latin typeface="Comic Sans MS" pitchFamily="66" charset="0"/>
              </a:rPr>
              <a:t>media. Elements of multimedia are: </a:t>
            </a:r>
          </a:p>
          <a:p>
            <a:pPr algn="just"/>
            <a:endParaRPr lang="en-US" sz="3600" dirty="0" smtClean="0">
              <a:solidFill>
                <a:srgbClr val="FFFFFF"/>
              </a:solidFill>
              <a:latin typeface="Comic Sans MS" pitchFamily="66" charset="0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"/>
              <a:tabLst>
                <a:tab pos="299720" algn="l"/>
              </a:tabLst>
            </a:pPr>
            <a:r>
              <a:rPr lang="en-US" sz="3200" b="1" spc="-45" dirty="0" smtClean="0">
                <a:solidFill>
                  <a:srgbClr val="FFFF00"/>
                </a:solidFill>
              </a:rPr>
              <a:t>Text</a:t>
            </a:r>
            <a:endParaRPr lang="en-US" sz="3200" b="1" dirty="0" smtClean="0">
              <a:solidFill>
                <a:srgbClr val="FFFF00"/>
              </a:solidFill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"/>
              <a:tabLst>
                <a:tab pos="299720" algn="l"/>
              </a:tabLst>
            </a:pPr>
            <a:r>
              <a:rPr lang="en-US" sz="3200" b="1" dirty="0" smtClean="0">
                <a:solidFill>
                  <a:srgbClr val="FFFF00"/>
                </a:solidFill>
              </a:rPr>
              <a:t>Image </a:t>
            </a:r>
          </a:p>
          <a:p>
            <a:pPr marL="299085" indent="-287020">
              <a:lnSpc>
                <a:spcPct val="100000"/>
              </a:lnSpc>
              <a:buFont typeface="Wingdings"/>
              <a:buChar char=""/>
              <a:tabLst>
                <a:tab pos="299720" algn="l"/>
              </a:tabLst>
            </a:pPr>
            <a:r>
              <a:rPr lang="en-US" sz="3200" b="1" dirty="0" smtClean="0">
                <a:solidFill>
                  <a:srgbClr val="FFFF00"/>
                </a:solidFill>
              </a:rPr>
              <a:t>Sound</a:t>
            </a:r>
          </a:p>
          <a:p>
            <a:pPr marL="299085" indent="-287020">
              <a:lnSpc>
                <a:spcPct val="100000"/>
              </a:lnSpc>
              <a:buFont typeface="Wingdings"/>
              <a:buChar char=""/>
              <a:tabLst>
                <a:tab pos="299720" algn="l"/>
              </a:tabLst>
            </a:pPr>
            <a:r>
              <a:rPr lang="en-US" sz="3200" b="1" dirty="0" smtClean="0">
                <a:solidFill>
                  <a:srgbClr val="FFFF00"/>
                </a:solidFill>
              </a:rPr>
              <a:t>Animation</a:t>
            </a:r>
          </a:p>
          <a:p>
            <a:pPr marL="299085" indent="-287020">
              <a:lnSpc>
                <a:spcPct val="100000"/>
              </a:lnSpc>
              <a:buFont typeface="Wingdings"/>
              <a:buChar char=""/>
              <a:tabLst>
                <a:tab pos="299720" algn="l"/>
              </a:tabLst>
            </a:pPr>
            <a:r>
              <a:rPr lang="en-US" sz="3200" b="1" spc="-15" dirty="0" smtClean="0">
                <a:solidFill>
                  <a:srgbClr val="FFFF00"/>
                </a:solidFill>
              </a:rPr>
              <a:t>Video</a:t>
            </a:r>
            <a:endParaRPr lang="en-US" sz="3200" b="1" dirty="0" smtClean="0">
              <a:solidFill>
                <a:srgbClr val="FFFF00"/>
              </a:solidFill>
            </a:endParaRPr>
          </a:p>
          <a:p>
            <a:pPr algn="just"/>
            <a:endParaRPr lang="en-US" sz="4400" dirty="0" smtClean="0">
              <a:solidFill>
                <a:srgbClr val="FFFFFF"/>
              </a:solidFill>
              <a:latin typeface="Comic Sans MS" pitchFamily="66" charset="0"/>
            </a:endParaRPr>
          </a:p>
          <a:p>
            <a:pPr algn="just"/>
            <a:endParaRPr lang="en-US" dirty="0" smtClean="0">
              <a:solidFill>
                <a:srgbClr val="FFFFFF"/>
              </a:solidFill>
              <a:latin typeface="Comic Sans MS" pitchFamily="66" charset="0"/>
            </a:endParaRPr>
          </a:p>
          <a:p>
            <a:pPr algn="just"/>
            <a:endParaRPr lang="en-US" dirty="0" smtClean="0">
              <a:solidFill>
                <a:srgbClr val="FFFFFF"/>
              </a:solidFill>
              <a:latin typeface="Comic Sans MS" pitchFamily="66" charset="0"/>
            </a:endParaRPr>
          </a:p>
          <a:p>
            <a:pPr algn="just"/>
            <a:endParaRPr lang="en-US" dirty="0" smtClean="0">
              <a:solidFill>
                <a:srgbClr val="FFFFFF"/>
              </a:solidFill>
              <a:latin typeface="Comic Sans MS" pitchFamily="66" charset="0"/>
            </a:endParaRPr>
          </a:p>
          <a:p>
            <a:endParaRPr lang="en-US" dirty="0"/>
          </a:p>
        </p:txBody>
      </p:sp>
      <p:sp>
        <p:nvSpPr>
          <p:cNvPr id="4" name="object 44"/>
          <p:cNvSpPr/>
          <p:nvPr/>
        </p:nvSpPr>
        <p:spPr>
          <a:xfrm>
            <a:off x="7010400" y="3200400"/>
            <a:ext cx="1941576" cy="106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45"/>
          <p:cNvSpPr/>
          <p:nvPr/>
        </p:nvSpPr>
        <p:spPr>
          <a:xfrm>
            <a:off x="3505200" y="3581400"/>
            <a:ext cx="2042159" cy="13959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46"/>
          <p:cNvSpPr/>
          <p:nvPr/>
        </p:nvSpPr>
        <p:spPr>
          <a:xfrm>
            <a:off x="6324600" y="5410200"/>
            <a:ext cx="2026920" cy="11353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/>
          <p:cNvSpPr/>
          <p:nvPr/>
        </p:nvSpPr>
        <p:spPr>
          <a:xfrm>
            <a:off x="3200400" y="5638800"/>
            <a:ext cx="609600" cy="6095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6476" y="2706623"/>
            <a:ext cx="3051048" cy="7711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MULTIMEDIA ELEMENTS"/>
          <p:cNvSpPr/>
          <p:nvPr/>
        </p:nvSpPr>
        <p:spPr>
          <a:xfrm>
            <a:off x="3023107" y="2682494"/>
            <a:ext cx="3048000" cy="768350"/>
          </a:xfrm>
          <a:custGeom>
            <a:avLst/>
            <a:gdLst/>
            <a:ahLst/>
            <a:cxnLst/>
            <a:rect l="l" t="t" r="r" b="b"/>
            <a:pathLst>
              <a:path w="3048000" h="768350">
                <a:moveTo>
                  <a:pt x="2972816" y="0"/>
                </a:moveTo>
                <a:lnTo>
                  <a:pt x="2782697" y="0"/>
                </a:lnTo>
                <a:lnTo>
                  <a:pt x="2715641" y="752475"/>
                </a:lnTo>
                <a:lnTo>
                  <a:pt x="2851531" y="752475"/>
                </a:lnTo>
                <a:lnTo>
                  <a:pt x="2859532" y="617219"/>
                </a:lnTo>
                <a:lnTo>
                  <a:pt x="3034485" y="617219"/>
                </a:lnTo>
                <a:lnTo>
                  <a:pt x="3021162" y="483869"/>
                </a:lnTo>
                <a:lnTo>
                  <a:pt x="2857881" y="483869"/>
                </a:lnTo>
                <a:lnTo>
                  <a:pt x="2860008" y="447313"/>
                </a:lnTo>
                <a:lnTo>
                  <a:pt x="2862960" y="404316"/>
                </a:lnTo>
                <a:lnTo>
                  <a:pt x="2866739" y="354869"/>
                </a:lnTo>
                <a:lnTo>
                  <a:pt x="2871343" y="298967"/>
                </a:lnTo>
                <a:lnTo>
                  <a:pt x="2876772" y="236602"/>
                </a:lnTo>
                <a:lnTo>
                  <a:pt x="2883027" y="167766"/>
                </a:lnTo>
                <a:lnTo>
                  <a:pt x="2989578" y="167766"/>
                </a:lnTo>
                <a:lnTo>
                  <a:pt x="2972816" y="0"/>
                </a:lnTo>
                <a:close/>
              </a:path>
              <a:path w="3048000" h="768350">
                <a:moveTo>
                  <a:pt x="3034485" y="617219"/>
                </a:moveTo>
                <a:lnTo>
                  <a:pt x="2906522" y="617219"/>
                </a:lnTo>
                <a:lnTo>
                  <a:pt x="2913634" y="752475"/>
                </a:lnTo>
                <a:lnTo>
                  <a:pt x="3048000" y="752475"/>
                </a:lnTo>
                <a:lnTo>
                  <a:pt x="3034485" y="617219"/>
                </a:lnTo>
                <a:close/>
              </a:path>
              <a:path w="3048000" h="768350">
                <a:moveTo>
                  <a:pt x="2989578" y="167766"/>
                </a:moveTo>
                <a:lnTo>
                  <a:pt x="2883027" y="167766"/>
                </a:lnTo>
                <a:lnTo>
                  <a:pt x="2886391" y="228832"/>
                </a:lnTo>
                <a:lnTo>
                  <a:pt x="2889753" y="286549"/>
                </a:lnTo>
                <a:lnTo>
                  <a:pt x="2893107" y="340915"/>
                </a:lnTo>
                <a:lnTo>
                  <a:pt x="2896451" y="391926"/>
                </a:lnTo>
                <a:lnTo>
                  <a:pt x="2899781" y="439579"/>
                </a:lnTo>
                <a:lnTo>
                  <a:pt x="2903093" y="483869"/>
                </a:lnTo>
                <a:lnTo>
                  <a:pt x="3021162" y="483869"/>
                </a:lnTo>
                <a:lnTo>
                  <a:pt x="2989578" y="167766"/>
                </a:lnTo>
                <a:close/>
              </a:path>
              <a:path w="3048000" h="768350">
                <a:moveTo>
                  <a:pt x="2306320" y="0"/>
                </a:moveTo>
                <a:lnTo>
                  <a:pt x="2207895" y="0"/>
                </a:lnTo>
                <a:lnTo>
                  <a:pt x="2207895" y="752475"/>
                </a:lnTo>
                <a:lnTo>
                  <a:pt x="2373757" y="752475"/>
                </a:lnTo>
                <a:lnTo>
                  <a:pt x="2395880" y="751998"/>
                </a:lnTo>
                <a:lnTo>
                  <a:pt x="2444369" y="744854"/>
                </a:lnTo>
                <a:lnTo>
                  <a:pt x="2483739" y="717803"/>
                </a:lnTo>
                <a:lnTo>
                  <a:pt x="2502330" y="680585"/>
                </a:lnTo>
                <a:lnTo>
                  <a:pt x="2510251" y="623696"/>
                </a:lnTo>
                <a:lnTo>
                  <a:pt x="2339467" y="623696"/>
                </a:lnTo>
                <a:lnTo>
                  <a:pt x="2339467" y="128777"/>
                </a:lnTo>
                <a:lnTo>
                  <a:pt x="2508695" y="128777"/>
                </a:lnTo>
                <a:lnTo>
                  <a:pt x="2508122" y="122046"/>
                </a:lnTo>
                <a:lnTo>
                  <a:pt x="2494210" y="71165"/>
                </a:lnTo>
                <a:lnTo>
                  <a:pt x="2464752" y="30241"/>
                </a:lnTo>
                <a:lnTo>
                  <a:pt x="2414529" y="7393"/>
                </a:lnTo>
                <a:lnTo>
                  <a:pt x="2350089" y="829"/>
                </a:lnTo>
                <a:lnTo>
                  <a:pt x="2306320" y="0"/>
                </a:lnTo>
                <a:close/>
              </a:path>
              <a:path w="3048000" h="768350">
                <a:moveTo>
                  <a:pt x="2508695" y="128777"/>
                </a:moveTo>
                <a:lnTo>
                  <a:pt x="2339467" y="128777"/>
                </a:lnTo>
                <a:lnTo>
                  <a:pt x="2349373" y="129204"/>
                </a:lnTo>
                <a:lnTo>
                  <a:pt x="2357564" y="130476"/>
                </a:lnTo>
                <a:lnTo>
                  <a:pt x="2379763" y="166171"/>
                </a:lnTo>
                <a:lnTo>
                  <a:pt x="2380960" y="216398"/>
                </a:lnTo>
                <a:lnTo>
                  <a:pt x="2380996" y="514476"/>
                </a:lnTo>
                <a:lnTo>
                  <a:pt x="2380589" y="548530"/>
                </a:lnTo>
                <a:lnTo>
                  <a:pt x="2377299" y="594683"/>
                </a:lnTo>
                <a:lnTo>
                  <a:pt x="2339467" y="623696"/>
                </a:lnTo>
                <a:lnTo>
                  <a:pt x="2510251" y="623696"/>
                </a:lnTo>
                <a:lnTo>
                  <a:pt x="2510948" y="613473"/>
                </a:lnTo>
                <a:lnTo>
                  <a:pt x="2512164" y="575262"/>
                </a:lnTo>
                <a:lnTo>
                  <a:pt x="2512568" y="528954"/>
                </a:lnTo>
                <a:lnTo>
                  <a:pt x="2512568" y="265429"/>
                </a:lnTo>
                <a:lnTo>
                  <a:pt x="2512284" y="216398"/>
                </a:lnTo>
                <a:lnTo>
                  <a:pt x="2511440" y="176164"/>
                </a:lnTo>
                <a:lnTo>
                  <a:pt x="2510049" y="144718"/>
                </a:lnTo>
                <a:lnTo>
                  <a:pt x="2508695" y="128777"/>
                </a:lnTo>
                <a:close/>
              </a:path>
              <a:path w="3048000" h="768350">
                <a:moveTo>
                  <a:pt x="2693543" y="0"/>
                </a:moveTo>
                <a:lnTo>
                  <a:pt x="2561971" y="0"/>
                </a:lnTo>
                <a:lnTo>
                  <a:pt x="2561971" y="752475"/>
                </a:lnTo>
                <a:lnTo>
                  <a:pt x="2693543" y="752475"/>
                </a:lnTo>
                <a:lnTo>
                  <a:pt x="2693543" y="0"/>
                </a:lnTo>
                <a:close/>
              </a:path>
              <a:path w="3048000" h="768350">
                <a:moveTo>
                  <a:pt x="2160524" y="0"/>
                </a:moveTo>
                <a:lnTo>
                  <a:pt x="1941195" y="0"/>
                </a:lnTo>
                <a:lnTo>
                  <a:pt x="1941195" y="752475"/>
                </a:lnTo>
                <a:lnTo>
                  <a:pt x="2169287" y="752475"/>
                </a:lnTo>
                <a:lnTo>
                  <a:pt x="2169287" y="601852"/>
                </a:lnTo>
                <a:lnTo>
                  <a:pt x="2072767" y="601852"/>
                </a:lnTo>
                <a:lnTo>
                  <a:pt x="2072767" y="436498"/>
                </a:lnTo>
                <a:lnTo>
                  <a:pt x="2154936" y="436498"/>
                </a:lnTo>
                <a:lnTo>
                  <a:pt x="2154936" y="293369"/>
                </a:lnTo>
                <a:lnTo>
                  <a:pt x="2072767" y="293369"/>
                </a:lnTo>
                <a:lnTo>
                  <a:pt x="2072767" y="150621"/>
                </a:lnTo>
                <a:lnTo>
                  <a:pt x="2160524" y="150621"/>
                </a:lnTo>
                <a:lnTo>
                  <a:pt x="2160524" y="0"/>
                </a:lnTo>
                <a:close/>
              </a:path>
              <a:path w="3048000" h="768350">
                <a:moveTo>
                  <a:pt x="1652778" y="0"/>
                </a:moveTo>
                <a:lnTo>
                  <a:pt x="1482597" y="0"/>
                </a:lnTo>
                <a:lnTo>
                  <a:pt x="1482597" y="752475"/>
                </a:lnTo>
                <a:lnTo>
                  <a:pt x="1597533" y="752475"/>
                </a:lnTo>
                <a:lnTo>
                  <a:pt x="1597787" y="256158"/>
                </a:lnTo>
                <a:lnTo>
                  <a:pt x="1677776" y="256158"/>
                </a:lnTo>
                <a:lnTo>
                  <a:pt x="1668399" y="160019"/>
                </a:lnTo>
                <a:lnTo>
                  <a:pt x="1664422" y="115460"/>
                </a:lnTo>
                <a:lnTo>
                  <a:pt x="1660493" y="73961"/>
                </a:lnTo>
                <a:lnTo>
                  <a:pt x="1656611" y="35486"/>
                </a:lnTo>
                <a:lnTo>
                  <a:pt x="1652778" y="0"/>
                </a:lnTo>
                <a:close/>
              </a:path>
              <a:path w="3048000" h="768350">
                <a:moveTo>
                  <a:pt x="1677776" y="256158"/>
                </a:moveTo>
                <a:lnTo>
                  <a:pt x="1597787" y="256158"/>
                </a:lnTo>
                <a:lnTo>
                  <a:pt x="1612219" y="405064"/>
                </a:lnTo>
                <a:lnTo>
                  <a:pt x="1646046" y="752475"/>
                </a:lnTo>
                <a:lnTo>
                  <a:pt x="1727581" y="752475"/>
                </a:lnTo>
                <a:lnTo>
                  <a:pt x="1763676" y="351408"/>
                </a:lnTo>
                <a:lnTo>
                  <a:pt x="1687068" y="351408"/>
                </a:lnTo>
                <a:lnTo>
                  <a:pt x="1677776" y="256158"/>
                </a:lnTo>
                <a:close/>
              </a:path>
              <a:path w="3048000" h="768350">
                <a:moveTo>
                  <a:pt x="1888490" y="244475"/>
                </a:moveTo>
                <a:lnTo>
                  <a:pt x="1773301" y="244475"/>
                </a:lnTo>
                <a:lnTo>
                  <a:pt x="1773555" y="752475"/>
                </a:lnTo>
                <a:lnTo>
                  <a:pt x="1888490" y="752475"/>
                </a:lnTo>
                <a:lnTo>
                  <a:pt x="1888490" y="244475"/>
                </a:lnTo>
                <a:close/>
              </a:path>
              <a:path w="3048000" h="768350">
                <a:moveTo>
                  <a:pt x="1888490" y="0"/>
                </a:moveTo>
                <a:lnTo>
                  <a:pt x="1717294" y="0"/>
                </a:lnTo>
                <a:lnTo>
                  <a:pt x="1700070" y="200849"/>
                </a:lnTo>
                <a:lnTo>
                  <a:pt x="1687068" y="351408"/>
                </a:lnTo>
                <a:lnTo>
                  <a:pt x="1763676" y="351408"/>
                </a:lnTo>
                <a:lnTo>
                  <a:pt x="1773301" y="244475"/>
                </a:lnTo>
                <a:lnTo>
                  <a:pt x="1888490" y="244475"/>
                </a:lnTo>
                <a:lnTo>
                  <a:pt x="1888490" y="0"/>
                </a:lnTo>
                <a:close/>
              </a:path>
              <a:path w="3048000" h="768350">
                <a:moveTo>
                  <a:pt x="1430655" y="0"/>
                </a:moveTo>
                <a:lnTo>
                  <a:pt x="1299209" y="0"/>
                </a:lnTo>
                <a:lnTo>
                  <a:pt x="1299209" y="752475"/>
                </a:lnTo>
                <a:lnTo>
                  <a:pt x="1430655" y="752475"/>
                </a:lnTo>
                <a:lnTo>
                  <a:pt x="1430655" y="0"/>
                </a:lnTo>
                <a:close/>
              </a:path>
              <a:path w="3048000" h="768350">
                <a:moveTo>
                  <a:pt x="940054" y="0"/>
                </a:moveTo>
                <a:lnTo>
                  <a:pt x="808482" y="0"/>
                </a:lnTo>
                <a:lnTo>
                  <a:pt x="808482" y="752475"/>
                </a:lnTo>
                <a:lnTo>
                  <a:pt x="1020064" y="752475"/>
                </a:lnTo>
                <a:lnTo>
                  <a:pt x="1020064" y="601852"/>
                </a:lnTo>
                <a:lnTo>
                  <a:pt x="940054" y="601852"/>
                </a:lnTo>
                <a:lnTo>
                  <a:pt x="940054" y="0"/>
                </a:lnTo>
                <a:close/>
              </a:path>
              <a:path w="3048000" h="768350">
                <a:moveTo>
                  <a:pt x="1191641" y="150621"/>
                </a:moveTo>
                <a:lnTo>
                  <a:pt x="1060069" y="150621"/>
                </a:lnTo>
                <a:lnTo>
                  <a:pt x="1060069" y="752475"/>
                </a:lnTo>
                <a:lnTo>
                  <a:pt x="1191641" y="752475"/>
                </a:lnTo>
                <a:lnTo>
                  <a:pt x="1191641" y="150621"/>
                </a:lnTo>
                <a:close/>
              </a:path>
              <a:path w="3048000" h="768350">
                <a:moveTo>
                  <a:pt x="1269745" y="0"/>
                </a:moveTo>
                <a:lnTo>
                  <a:pt x="982218" y="0"/>
                </a:lnTo>
                <a:lnTo>
                  <a:pt x="982218" y="150621"/>
                </a:lnTo>
                <a:lnTo>
                  <a:pt x="1269745" y="150621"/>
                </a:lnTo>
                <a:lnTo>
                  <a:pt x="1269745" y="0"/>
                </a:lnTo>
                <a:close/>
              </a:path>
              <a:path w="3048000" h="768350">
                <a:moveTo>
                  <a:pt x="588391" y="0"/>
                </a:moveTo>
                <a:lnTo>
                  <a:pt x="456819" y="0"/>
                </a:lnTo>
                <a:lnTo>
                  <a:pt x="456819" y="445261"/>
                </a:lnTo>
                <a:lnTo>
                  <a:pt x="457011" y="503487"/>
                </a:lnTo>
                <a:lnTo>
                  <a:pt x="457596" y="550735"/>
                </a:lnTo>
                <a:lnTo>
                  <a:pt x="459994" y="612393"/>
                </a:lnTo>
                <a:lnTo>
                  <a:pt x="466566" y="651065"/>
                </a:lnTo>
                <a:lnTo>
                  <a:pt x="480187" y="687831"/>
                </a:lnTo>
                <a:lnTo>
                  <a:pt x="501824" y="720296"/>
                </a:lnTo>
                <a:lnTo>
                  <a:pt x="532130" y="745997"/>
                </a:lnTo>
                <a:lnTo>
                  <a:pt x="569468" y="762682"/>
                </a:lnTo>
                <a:lnTo>
                  <a:pt x="612140" y="768222"/>
                </a:lnTo>
                <a:lnTo>
                  <a:pt x="631932" y="767054"/>
                </a:lnTo>
                <a:lnTo>
                  <a:pt x="683259" y="749426"/>
                </a:lnTo>
                <a:lnTo>
                  <a:pt x="721818" y="711279"/>
                </a:lnTo>
                <a:lnTo>
                  <a:pt x="740086" y="676032"/>
                </a:lnTo>
                <a:lnTo>
                  <a:pt x="751063" y="640968"/>
                </a:lnTo>
                <a:lnTo>
                  <a:pt x="599186" y="640968"/>
                </a:lnTo>
                <a:lnTo>
                  <a:pt x="594359" y="636396"/>
                </a:lnTo>
                <a:lnTo>
                  <a:pt x="588619" y="587029"/>
                </a:lnTo>
                <a:lnTo>
                  <a:pt x="588501" y="575706"/>
                </a:lnTo>
                <a:lnTo>
                  <a:pt x="588391" y="0"/>
                </a:lnTo>
                <a:close/>
              </a:path>
              <a:path w="3048000" h="768350">
                <a:moveTo>
                  <a:pt x="757682" y="0"/>
                </a:moveTo>
                <a:lnTo>
                  <a:pt x="626109" y="0"/>
                </a:lnTo>
                <a:lnTo>
                  <a:pt x="626027" y="564260"/>
                </a:lnTo>
                <a:lnTo>
                  <a:pt x="625893" y="580028"/>
                </a:lnTo>
                <a:lnTo>
                  <a:pt x="622554" y="625855"/>
                </a:lnTo>
                <a:lnTo>
                  <a:pt x="614807" y="640968"/>
                </a:lnTo>
                <a:lnTo>
                  <a:pt x="751063" y="640968"/>
                </a:lnTo>
                <a:lnTo>
                  <a:pt x="755592" y="602557"/>
                </a:lnTo>
                <a:lnTo>
                  <a:pt x="757445" y="542498"/>
                </a:lnTo>
                <a:lnTo>
                  <a:pt x="757678" y="503487"/>
                </a:lnTo>
                <a:lnTo>
                  <a:pt x="757682" y="0"/>
                </a:lnTo>
                <a:close/>
              </a:path>
              <a:path w="3048000" h="768350">
                <a:moveTo>
                  <a:pt x="170306" y="0"/>
                </a:moveTo>
                <a:lnTo>
                  <a:pt x="0" y="0"/>
                </a:lnTo>
                <a:lnTo>
                  <a:pt x="0" y="752475"/>
                </a:lnTo>
                <a:lnTo>
                  <a:pt x="115062" y="752475"/>
                </a:lnTo>
                <a:lnTo>
                  <a:pt x="115189" y="256158"/>
                </a:lnTo>
                <a:lnTo>
                  <a:pt x="195305" y="256158"/>
                </a:lnTo>
                <a:lnTo>
                  <a:pt x="185928" y="160019"/>
                </a:lnTo>
                <a:lnTo>
                  <a:pt x="181897" y="115460"/>
                </a:lnTo>
                <a:lnTo>
                  <a:pt x="177974" y="73961"/>
                </a:lnTo>
                <a:lnTo>
                  <a:pt x="174122" y="35486"/>
                </a:lnTo>
                <a:lnTo>
                  <a:pt x="170306" y="0"/>
                </a:lnTo>
                <a:close/>
              </a:path>
              <a:path w="3048000" h="768350">
                <a:moveTo>
                  <a:pt x="195305" y="256158"/>
                </a:moveTo>
                <a:lnTo>
                  <a:pt x="115189" y="256158"/>
                </a:lnTo>
                <a:lnTo>
                  <a:pt x="134535" y="454691"/>
                </a:lnTo>
                <a:lnTo>
                  <a:pt x="163449" y="752475"/>
                </a:lnTo>
                <a:lnTo>
                  <a:pt x="244982" y="752475"/>
                </a:lnTo>
                <a:lnTo>
                  <a:pt x="258782" y="600109"/>
                </a:lnTo>
                <a:lnTo>
                  <a:pt x="281193" y="351408"/>
                </a:lnTo>
                <a:lnTo>
                  <a:pt x="204597" y="351408"/>
                </a:lnTo>
                <a:lnTo>
                  <a:pt x="195305" y="256158"/>
                </a:lnTo>
                <a:close/>
              </a:path>
              <a:path w="3048000" h="768350">
                <a:moveTo>
                  <a:pt x="406019" y="244475"/>
                </a:moveTo>
                <a:lnTo>
                  <a:pt x="290830" y="244475"/>
                </a:lnTo>
                <a:lnTo>
                  <a:pt x="290956" y="752475"/>
                </a:lnTo>
                <a:lnTo>
                  <a:pt x="406019" y="752475"/>
                </a:lnTo>
                <a:lnTo>
                  <a:pt x="406019" y="244475"/>
                </a:lnTo>
                <a:close/>
              </a:path>
              <a:path w="3048000" h="768350">
                <a:moveTo>
                  <a:pt x="406019" y="0"/>
                </a:moveTo>
                <a:lnTo>
                  <a:pt x="234822" y="0"/>
                </a:lnTo>
                <a:lnTo>
                  <a:pt x="226142" y="100447"/>
                </a:lnTo>
                <a:lnTo>
                  <a:pt x="204597" y="351408"/>
                </a:lnTo>
                <a:lnTo>
                  <a:pt x="281193" y="351408"/>
                </a:lnTo>
                <a:lnTo>
                  <a:pt x="290830" y="244475"/>
                </a:lnTo>
                <a:lnTo>
                  <a:pt x="406019" y="244475"/>
                </a:lnTo>
                <a:lnTo>
                  <a:pt x="40601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16707" y="1914144"/>
            <a:ext cx="3860800" cy="2304415"/>
          </a:xfrm>
          <a:custGeom>
            <a:avLst/>
            <a:gdLst/>
            <a:ahLst/>
            <a:cxnLst/>
            <a:rect l="l" t="t" r="r" b="b"/>
            <a:pathLst>
              <a:path w="3860800" h="2304415">
                <a:moveTo>
                  <a:pt x="0" y="0"/>
                </a:moveTo>
                <a:lnTo>
                  <a:pt x="3860292" y="0"/>
                </a:lnTo>
                <a:lnTo>
                  <a:pt x="3860292" y="2304287"/>
                </a:lnTo>
                <a:lnTo>
                  <a:pt x="0" y="2304287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904744" y="2202179"/>
            <a:ext cx="3284220" cy="1728470"/>
          </a:xfrm>
          <a:custGeom>
            <a:avLst/>
            <a:gdLst/>
            <a:ahLst/>
            <a:cxnLst/>
            <a:rect l="l" t="t" r="r" b="b"/>
            <a:pathLst>
              <a:path w="3284220" h="1728470">
                <a:moveTo>
                  <a:pt x="0" y="0"/>
                </a:moveTo>
                <a:lnTo>
                  <a:pt x="3284220" y="0"/>
                </a:lnTo>
                <a:lnTo>
                  <a:pt x="3284220" y="1728216"/>
                </a:lnTo>
                <a:lnTo>
                  <a:pt x="0" y="1728216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616707" y="1914144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89" h="288289">
                <a:moveTo>
                  <a:pt x="0" y="0"/>
                </a:moveTo>
                <a:lnTo>
                  <a:pt x="288036" y="288035"/>
                </a:lnTo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616707" y="3930396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89" h="288289">
                <a:moveTo>
                  <a:pt x="0" y="288035"/>
                </a:moveTo>
                <a:lnTo>
                  <a:pt x="2880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88964" y="1914144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89" h="288289">
                <a:moveTo>
                  <a:pt x="288036" y="0"/>
                </a:moveTo>
                <a:lnTo>
                  <a:pt x="0" y="288035"/>
                </a:lnTo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188964" y="3930396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89" h="288289">
                <a:moveTo>
                  <a:pt x="288036" y="288035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28600" y="676655"/>
            <a:ext cx="1651000" cy="768350"/>
          </a:xfrm>
          <a:prstGeom prst="rect">
            <a:avLst/>
          </a:prstGeom>
          <a:solidFill>
            <a:srgbClr val="FFFFFF"/>
          </a:solidFill>
          <a:ln w="9144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340995">
              <a:lnSpc>
                <a:spcPct val="100000"/>
              </a:lnSpc>
              <a:spcBef>
                <a:spcPts val="130"/>
              </a:spcBef>
            </a:pPr>
            <a:r>
              <a:rPr sz="4000" spc="-95" dirty="0">
                <a:solidFill>
                  <a:srgbClr val="FF0000"/>
                </a:solidFill>
              </a:rPr>
              <a:t>Text</a:t>
            </a:r>
            <a:endParaRPr sz="4000"/>
          </a:p>
        </p:txBody>
      </p:sp>
      <p:sp>
        <p:nvSpPr>
          <p:cNvPr id="11" name="object 11"/>
          <p:cNvSpPr/>
          <p:nvPr/>
        </p:nvSpPr>
        <p:spPr>
          <a:xfrm>
            <a:off x="1875663" y="1439417"/>
            <a:ext cx="741045" cy="474980"/>
          </a:xfrm>
          <a:custGeom>
            <a:avLst/>
            <a:gdLst/>
            <a:ahLst/>
            <a:cxnLst/>
            <a:rect l="l" t="t" r="r" b="b"/>
            <a:pathLst>
              <a:path w="741044" h="474980">
                <a:moveTo>
                  <a:pt x="673347" y="439230"/>
                </a:moveTo>
                <a:lnTo>
                  <a:pt x="656336" y="465963"/>
                </a:lnTo>
                <a:lnTo>
                  <a:pt x="741044" y="474726"/>
                </a:lnTo>
                <a:lnTo>
                  <a:pt x="723823" y="446024"/>
                </a:lnTo>
                <a:lnTo>
                  <a:pt x="684022" y="446024"/>
                </a:lnTo>
                <a:lnTo>
                  <a:pt x="673347" y="439230"/>
                </a:lnTo>
                <a:close/>
              </a:path>
              <a:path w="741044" h="474980">
                <a:moveTo>
                  <a:pt x="680213" y="428441"/>
                </a:moveTo>
                <a:lnTo>
                  <a:pt x="673347" y="439230"/>
                </a:lnTo>
                <a:lnTo>
                  <a:pt x="684022" y="446024"/>
                </a:lnTo>
                <a:lnTo>
                  <a:pt x="690880" y="435229"/>
                </a:lnTo>
                <a:lnTo>
                  <a:pt x="680213" y="428441"/>
                </a:lnTo>
                <a:close/>
              </a:path>
              <a:path w="741044" h="474980">
                <a:moveTo>
                  <a:pt x="697230" y="401701"/>
                </a:moveTo>
                <a:lnTo>
                  <a:pt x="680213" y="428441"/>
                </a:lnTo>
                <a:lnTo>
                  <a:pt x="690880" y="435229"/>
                </a:lnTo>
                <a:lnTo>
                  <a:pt x="684022" y="446024"/>
                </a:lnTo>
                <a:lnTo>
                  <a:pt x="723823" y="446024"/>
                </a:lnTo>
                <a:lnTo>
                  <a:pt x="697230" y="401701"/>
                </a:lnTo>
                <a:close/>
              </a:path>
              <a:path w="741044" h="474980">
                <a:moveTo>
                  <a:pt x="6857" y="0"/>
                </a:moveTo>
                <a:lnTo>
                  <a:pt x="0" y="10668"/>
                </a:lnTo>
                <a:lnTo>
                  <a:pt x="673347" y="439230"/>
                </a:lnTo>
                <a:lnTo>
                  <a:pt x="680213" y="428441"/>
                </a:lnTo>
                <a:lnTo>
                  <a:pt x="685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0" y="5178552"/>
            <a:ext cx="2109470" cy="769620"/>
          </a:xfrm>
          <a:prstGeom prst="rect">
            <a:avLst/>
          </a:prstGeom>
          <a:solidFill>
            <a:srgbClr val="FFFFFF"/>
          </a:solidFill>
          <a:ln w="9144">
            <a:solidFill>
              <a:srgbClr val="000000"/>
            </a:solidFill>
          </a:ln>
        </p:spPr>
        <p:txBody>
          <a:bodyPr vert="horz" wrap="square" lIns="0" tIns="13335" rIns="0" bIns="0" rtlCol="0">
            <a:spAutoFit/>
          </a:bodyPr>
          <a:lstStyle/>
          <a:p>
            <a:pPr marL="178435">
              <a:lnSpc>
                <a:spcPct val="100000"/>
              </a:lnSpc>
              <a:spcBef>
                <a:spcPts val="105"/>
              </a:spcBef>
            </a:pPr>
            <a:r>
              <a:rPr sz="4000" spc="-5" dirty="0">
                <a:solidFill>
                  <a:srgbClr val="FF0000"/>
                </a:solidFill>
                <a:latin typeface="Palatino Linotype"/>
                <a:cs typeface="Palatino Linotype"/>
              </a:rPr>
              <a:t>AUDIO</a:t>
            </a:r>
            <a:endParaRPr sz="4000">
              <a:latin typeface="Palatino Linotype"/>
              <a:cs typeface="Palatino Linotyp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83907" y="762000"/>
            <a:ext cx="2032000" cy="597535"/>
          </a:xfrm>
          <a:prstGeom prst="rect">
            <a:avLst/>
          </a:prstGeom>
          <a:solidFill>
            <a:srgbClr val="FFFFFF"/>
          </a:solidFill>
          <a:ln w="9144">
            <a:solidFill>
              <a:srgbClr val="000000"/>
            </a:solidFill>
          </a:ln>
        </p:spPr>
        <p:txBody>
          <a:bodyPr vert="horz" wrap="square" lIns="0" tIns="22225" rIns="0" bIns="0" rtlCol="0">
            <a:spAutoFit/>
          </a:bodyPr>
          <a:lstStyle/>
          <a:p>
            <a:pPr marL="151130">
              <a:lnSpc>
                <a:spcPct val="100000"/>
              </a:lnSpc>
              <a:spcBef>
                <a:spcPts val="175"/>
              </a:spcBef>
            </a:pPr>
            <a:r>
              <a:rPr sz="2800" b="1" spc="-10" dirty="0">
                <a:solidFill>
                  <a:srgbClr val="FF0000"/>
                </a:solidFill>
                <a:latin typeface="Palatino Linotype"/>
                <a:cs typeface="Palatino Linotype"/>
              </a:rPr>
              <a:t>GRAPHIC</a:t>
            </a:r>
            <a:endParaRPr sz="2800">
              <a:latin typeface="Palatino Linotype"/>
              <a:cs typeface="Palatino Linotype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103627" y="4218432"/>
            <a:ext cx="513080" cy="963294"/>
          </a:xfrm>
          <a:custGeom>
            <a:avLst/>
            <a:gdLst/>
            <a:ahLst/>
            <a:cxnLst/>
            <a:rect l="l" t="t" r="r" b="b"/>
            <a:pathLst>
              <a:path w="513080" h="963295">
                <a:moveTo>
                  <a:pt x="471856" y="64409"/>
                </a:moveTo>
                <a:lnTo>
                  <a:pt x="0" y="957199"/>
                </a:lnTo>
                <a:lnTo>
                  <a:pt x="11176" y="963041"/>
                </a:lnTo>
                <a:lnTo>
                  <a:pt x="483100" y="70360"/>
                </a:lnTo>
                <a:lnTo>
                  <a:pt x="471856" y="64409"/>
                </a:lnTo>
                <a:close/>
              </a:path>
              <a:path w="513080" h="963295">
                <a:moveTo>
                  <a:pt x="511890" y="53213"/>
                </a:moveTo>
                <a:lnTo>
                  <a:pt x="477774" y="53213"/>
                </a:lnTo>
                <a:lnTo>
                  <a:pt x="489077" y="59055"/>
                </a:lnTo>
                <a:lnTo>
                  <a:pt x="483100" y="70360"/>
                </a:lnTo>
                <a:lnTo>
                  <a:pt x="511175" y="85217"/>
                </a:lnTo>
                <a:lnTo>
                  <a:pt x="511890" y="53213"/>
                </a:lnTo>
                <a:close/>
              </a:path>
              <a:path w="513080" h="963295">
                <a:moveTo>
                  <a:pt x="477774" y="53213"/>
                </a:moveTo>
                <a:lnTo>
                  <a:pt x="471856" y="64409"/>
                </a:lnTo>
                <a:lnTo>
                  <a:pt x="483100" y="70360"/>
                </a:lnTo>
                <a:lnTo>
                  <a:pt x="489077" y="59055"/>
                </a:lnTo>
                <a:lnTo>
                  <a:pt x="477774" y="53213"/>
                </a:lnTo>
                <a:close/>
              </a:path>
              <a:path w="513080" h="963295">
                <a:moveTo>
                  <a:pt x="513080" y="0"/>
                </a:moveTo>
                <a:lnTo>
                  <a:pt x="443738" y="49530"/>
                </a:lnTo>
                <a:lnTo>
                  <a:pt x="471856" y="64409"/>
                </a:lnTo>
                <a:lnTo>
                  <a:pt x="477774" y="53213"/>
                </a:lnTo>
                <a:lnTo>
                  <a:pt x="511890" y="53213"/>
                </a:lnTo>
                <a:lnTo>
                  <a:pt x="5130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022592" y="4794503"/>
            <a:ext cx="2032000" cy="769620"/>
          </a:xfrm>
          <a:prstGeom prst="rect">
            <a:avLst/>
          </a:prstGeom>
          <a:solidFill>
            <a:srgbClr val="FFFFFF"/>
          </a:solidFill>
          <a:ln w="9144">
            <a:solidFill>
              <a:srgbClr val="000000"/>
            </a:solidFill>
          </a:ln>
        </p:spPr>
        <p:txBody>
          <a:bodyPr vert="horz" wrap="square" lIns="0" tIns="17145" rIns="0" bIns="0" rtlCol="0">
            <a:spAutoFit/>
          </a:bodyPr>
          <a:lstStyle/>
          <a:p>
            <a:pPr marL="231775">
              <a:lnSpc>
                <a:spcPct val="100000"/>
              </a:lnSpc>
              <a:spcBef>
                <a:spcPts val="135"/>
              </a:spcBef>
            </a:pPr>
            <a:r>
              <a:rPr sz="3600" b="1" dirty="0">
                <a:solidFill>
                  <a:srgbClr val="FF0000"/>
                </a:solidFill>
                <a:latin typeface="Palatino Linotype"/>
                <a:cs typeface="Palatino Linotype"/>
              </a:rPr>
              <a:t>VIDEO</a:t>
            </a:r>
            <a:endParaRPr sz="3600">
              <a:latin typeface="Palatino Linotype"/>
              <a:cs typeface="Palatino Linotyp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29000" y="5384291"/>
            <a:ext cx="2514600" cy="768350"/>
          </a:xfrm>
          <a:prstGeom prst="rect">
            <a:avLst/>
          </a:prstGeom>
          <a:solidFill>
            <a:srgbClr val="FFFFFF"/>
          </a:solidFill>
          <a:ln w="9144">
            <a:solidFill>
              <a:srgbClr val="000000"/>
            </a:solidFill>
          </a:ln>
        </p:spPr>
        <p:txBody>
          <a:bodyPr vert="horz" wrap="square" lIns="0" tIns="22860" rIns="0" bIns="0" rtlCol="0">
            <a:spAutoFit/>
          </a:bodyPr>
          <a:lstStyle/>
          <a:p>
            <a:pPr marL="120014">
              <a:lnSpc>
                <a:spcPct val="100000"/>
              </a:lnSpc>
              <a:spcBef>
                <a:spcPts val="180"/>
              </a:spcBef>
            </a:pPr>
            <a:r>
              <a:rPr sz="2800" b="1" spc="-35" dirty="0">
                <a:solidFill>
                  <a:srgbClr val="FF0000"/>
                </a:solidFill>
                <a:latin typeface="Palatino Linotype"/>
                <a:cs typeface="Palatino Linotype"/>
              </a:rPr>
              <a:t>ANIMATION</a:t>
            </a:r>
            <a:endParaRPr sz="2800">
              <a:latin typeface="Palatino Linotype"/>
              <a:cs typeface="Palatino Linotype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10100" y="4218432"/>
            <a:ext cx="76200" cy="1152525"/>
          </a:xfrm>
          <a:custGeom>
            <a:avLst/>
            <a:gdLst/>
            <a:ahLst/>
            <a:cxnLst/>
            <a:rect l="l" t="t" r="r" b="b"/>
            <a:pathLst>
              <a:path w="76200" h="1152525">
                <a:moveTo>
                  <a:pt x="44450" y="63500"/>
                </a:moveTo>
                <a:lnTo>
                  <a:pt x="31750" y="63500"/>
                </a:lnTo>
                <a:lnTo>
                  <a:pt x="31750" y="1152144"/>
                </a:lnTo>
                <a:lnTo>
                  <a:pt x="44450" y="1152144"/>
                </a:lnTo>
                <a:lnTo>
                  <a:pt x="44450" y="63500"/>
                </a:lnTo>
                <a:close/>
              </a:path>
              <a:path w="76200" h="1152525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152525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477000" y="4218432"/>
            <a:ext cx="550545" cy="580390"/>
          </a:xfrm>
          <a:custGeom>
            <a:avLst/>
            <a:gdLst/>
            <a:ahLst/>
            <a:cxnLst/>
            <a:rect l="l" t="t" r="r" b="b"/>
            <a:pathLst>
              <a:path w="550545" h="580389">
                <a:moveTo>
                  <a:pt x="56958" y="50968"/>
                </a:moveTo>
                <a:lnTo>
                  <a:pt x="47837" y="59628"/>
                </a:lnTo>
                <a:lnTo>
                  <a:pt x="541020" y="580390"/>
                </a:lnTo>
                <a:lnTo>
                  <a:pt x="550164" y="571754"/>
                </a:lnTo>
                <a:lnTo>
                  <a:pt x="56958" y="50968"/>
                </a:lnTo>
                <a:close/>
              </a:path>
              <a:path w="550545" h="580389">
                <a:moveTo>
                  <a:pt x="0" y="0"/>
                </a:moveTo>
                <a:lnTo>
                  <a:pt x="24764" y="81534"/>
                </a:lnTo>
                <a:lnTo>
                  <a:pt x="47837" y="59628"/>
                </a:lnTo>
                <a:lnTo>
                  <a:pt x="39116" y="50419"/>
                </a:lnTo>
                <a:lnTo>
                  <a:pt x="48259" y="41783"/>
                </a:lnTo>
                <a:lnTo>
                  <a:pt x="66633" y="41783"/>
                </a:lnTo>
                <a:lnTo>
                  <a:pt x="80009" y="29083"/>
                </a:lnTo>
                <a:lnTo>
                  <a:pt x="0" y="0"/>
                </a:lnTo>
                <a:close/>
              </a:path>
              <a:path w="550545" h="580389">
                <a:moveTo>
                  <a:pt x="48259" y="41783"/>
                </a:moveTo>
                <a:lnTo>
                  <a:pt x="39116" y="50419"/>
                </a:lnTo>
                <a:lnTo>
                  <a:pt x="47837" y="59628"/>
                </a:lnTo>
                <a:lnTo>
                  <a:pt x="56958" y="50968"/>
                </a:lnTo>
                <a:lnTo>
                  <a:pt x="48259" y="41783"/>
                </a:lnTo>
                <a:close/>
              </a:path>
              <a:path w="550545" h="580389">
                <a:moveTo>
                  <a:pt x="66633" y="41783"/>
                </a:moveTo>
                <a:lnTo>
                  <a:pt x="48259" y="41783"/>
                </a:lnTo>
                <a:lnTo>
                  <a:pt x="56958" y="50968"/>
                </a:lnTo>
                <a:lnTo>
                  <a:pt x="66633" y="417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477000" y="1355725"/>
            <a:ext cx="412115" cy="589280"/>
          </a:xfrm>
          <a:custGeom>
            <a:avLst/>
            <a:gdLst/>
            <a:ahLst/>
            <a:cxnLst/>
            <a:rect l="l" t="t" r="r" b="b"/>
            <a:pathLst>
              <a:path w="412115" h="589280">
                <a:moveTo>
                  <a:pt x="12191" y="504571"/>
                </a:moveTo>
                <a:lnTo>
                  <a:pt x="0" y="588899"/>
                </a:lnTo>
                <a:lnTo>
                  <a:pt x="74802" y="548132"/>
                </a:lnTo>
                <a:lnTo>
                  <a:pt x="63668" y="540385"/>
                </a:lnTo>
                <a:lnTo>
                  <a:pt x="41401" y="540385"/>
                </a:lnTo>
                <a:lnTo>
                  <a:pt x="30988" y="533146"/>
                </a:lnTo>
                <a:lnTo>
                  <a:pt x="38250" y="522701"/>
                </a:lnTo>
                <a:lnTo>
                  <a:pt x="12191" y="504571"/>
                </a:lnTo>
                <a:close/>
              </a:path>
              <a:path w="412115" h="589280">
                <a:moveTo>
                  <a:pt x="38250" y="522701"/>
                </a:moveTo>
                <a:lnTo>
                  <a:pt x="30988" y="533146"/>
                </a:lnTo>
                <a:lnTo>
                  <a:pt x="41401" y="540385"/>
                </a:lnTo>
                <a:lnTo>
                  <a:pt x="48662" y="529945"/>
                </a:lnTo>
                <a:lnTo>
                  <a:pt x="38250" y="522701"/>
                </a:lnTo>
                <a:close/>
              </a:path>
              <a:path w="412115" h="589280">
                <a:moveTo>
                  <a:pt x="48662" y="529945"/>
                </a:moveTo>
                <a:lnTo>
                  <a:pt x="41401" y="540385"/>
                </a:lnTo>
                <a:lnTo>
                  <a:pt x="63668" y="540385"/>
                </a:lnTo>
                <a:lnTo>
                  <a:pt x="48662" y="529945"/>
                </a:lnTo>
                <a:close/>
              </a:path>
              <a:path w="412115" h="589280">
                <a:moveTo>
                  <a:pt x="401700" y="0"/>
                </a:moveTo>
                <a:lnTo>
                  <a:pt x="38250" y="522701"/>
                </a:lnTo>
                <a:lnTo>
                  <a:pt x="48662" y="529945"/>
                </a:lnTo>
                <a:lnTo>
                  <a:pt x="412115" y="7365"/>
                </a:lnTo>
                <a:lnTo>
                  <a:pt x="4017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8" y="304800"/>
            <a:ext cx="3883661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260" dirty="0"/>
              <a:t>T</a:t>
            </a:r>
            <a:r>
              <a:rPr sz="4000" dirty="0"/>
              <a:t>ex</a:t>
            </a:r>
            <a:r>
              <a:rPr sz="4000" spc="-5" dirty="0"/>
              <a:t>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28600" y="1035507"/>
            <a:ext cx="8686800" cy="216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676275" algn="l"/>
                <a:tab pos="5358130" algn="l"/>
                <a:tab pos="5779770" algn="l"/>
                <a:tab pos="5998845" algn="l"/>
              </a:tabLst>
            </a:pPr>
            <a:r>
              <a:rPr lang="en-US" sz="28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Comic Sans MS" pitchFamily="66" charset="0"/>
              </a:rPr>
              <a:t>Text is the most basic element of multimedia .</a:t>
            </a:r>
            <a:r>
              <a:rPr sz="2800" smtClean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All </a:t>
            </a:r>
            <a:r>
              <a:rPr sz="2800" spc="1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m</a:t>
            </a:r>
            <a:r>
              <a:rPr sz="2800" spc="-5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ulti</a:t>
            </a:r>
            <a:r>
              <a:rPr sz="2800" spc="5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m</a:t>
            </a:r>
            <a:r>
              <a:rPr sz="280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edia</a:t>
            </a:r>
            <a:r>
              <a:rPr sz="2800" spc="15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 </a:t>
            </a:r>
            <a:r>
              <a:rPr sz="2800" smtClean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contains</a:t>
            </a:r>
            <a:r>
              <a:rPr sz="2800" spc="20" smtClean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 </a:t>
            </a:r>
            <a:r>
              <a:rPr sz="2800" smtClean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so</a:t>
            </a:r>
            <a:r>
              <a:rPr sz="2800" spc="5" smtClean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m</a:t>
            </a:r>
            <a:r>
              <a:rPr sz="2800" smtClean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e amount	of	</a:t>
            </a:r>
            <a:r>
              <a:rPr sz="2800" spc="-5" smtClean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tex</a:t>
            </a:r>
            <a:r>
              <a:rPr sz="2800" spc="-5" smtClean="0">
                <a:solidFill>
                  <a:schemeClr val="accent3">
                    <a:lumMod val="20000"/>
                    <a:lumOff val="80000"/>
                  </a:schemeClr>
                </a:solidFill>
                <a:latin typeface="Comic Sans MS" pitchFamily="66" charset="0"/>
                <a:cs typeface="Palatino Linotype"/>
              </a:rPr>
              <a:t>t.</a:t>
            </a:r>
            <a:r>
              <a:rPr lang="en-US" sz="28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Comic Sans MS" pitchFamily="66" charset="0"/>
              </a:rPr>
              <a:t>  </a:t>
            </a: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A good choice of words could help convey the intended message to the </a:t>
            </a:r>
            <a:r>
              <a:rPr lang="en-US" sz="2800" dirty="0" smtClean="0">
                <a:solidFill>
                  <a:srgbClr val="FFFF00"/>
                </a:solidFill>
                <a:latin typeface="Comic Sans MS" pitchFamily="66" charset="0"/>
              </a:rPr>
              <a:t>users.</a:t>
            </a:r>
            <a:r>
              <a:rPr sz="2800" dirty="0" smtClean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The</a:t>
            </a:r>
            <a:r>
              <a:rPr sz="2800" dirty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text </a:t>
            </a:r>
            <a:r>
              <a:rPr sz="2800" dirty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can </a:t>
            </a:r>
            <a:r>
              <a:rPr sz="2800" spc="-15" dirty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have </a:t>
            </a:r>
            <a:r>
              <a:rPr sz="280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different </a:t>
            </a:r>
            <a:r>
              <a:rPr sz="2800" smtClean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font</a:t>
            </a:r>
            <a:r>
              <a:rPr sz="2800" spc="95" smtClean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 </a:t>
            </a:r>
            <a:r>
              <a:rPr sz="280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and</a:t>
            </a:r>
            <a:r>
              <a:rPr sz="2800" spc="1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 </a:t>
            </a:r>
            <a:r>
              <a:rPr sz="2800" smtClean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size</a:t>
            </a:r>
            <a:r>
              <a:rPr lang="en-US" sz="2800" dirty="0" smtClean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.</a:t>
            </a:r>
            <a:r>
              <a:rPr sz="280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	</a:t>
            </a:r>
            <a:r>
              <a:rPr lang="en-US" sz="2800" spc="-5" dirty="0" smtClean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.</a:t>
            </a:r>
            <a:endParaRPr sz="2800" dirty="0">
              <a:latin typeface="Comic Sans MS" pitchFamily="66" charset="0"/>
              <a:cs typeface="Palatino Linotype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98219" y="3886200"/>
            <a:ext cx="6761988" cy="25740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14928" y="4953000"/>
            <a:ext cx="2013203" cy="17586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8600" y="227075"/>
            <a:ext cx="1847088" cy="17846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244" y="5105400"/>
            <a:ext cx="2691384" cy="15179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9728" y="2863595"/>
            <a:ext cx="1917192" cy="16703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00628" y="265175"/>
            <a:ext cx="2061972" cy="17084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81800" y="4491228"/>
            <a:ext cx="2057400" cy="22204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806183" y="219456"/>
            <a:ext cx="2033016" cy="22037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24911" y="2650235"/>
            <a:ext cx="3037332" cy="173888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239261" y="2847594"/>
            <a:ext cx="2012314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dirty="0">
                <a:solidFill>
                  <a:srgbClr val="FF0000"/>
                </a:solidFill>
              </a:rPr>
              <a:t>TEXT</a:t>
            </a:r>
            <a:endParaRPr sz="6000" dirty="0"/>
          </a:p>
        </p:txBody>
      </p:sp>
      <p:sp>
        <p:nvSpPr>
          <p:cNvPr id="11" name="object 11"/>
          <p:cNvSpPr/>
          <p:nvPr/>
        </p:nvSpPr>
        <p:spPr>
          <a:xfrm>
            <a:off x="5337047" y="2203704"/>
            <a:ext cx="1726692" cy="78638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403722" y="2382289"/>
            <a:ext cx="1402715" cy="502920"/>
          </a:xfrm>
          <a:custGeom>
            <a:avLst/>
            <a:gdLst/>
            <a:ahLst/>
            <a:cxnLst/>
            <a:rect l="l" t="t" r="r" b="b"/>
            <a:pathLst>
              <a:path w="1402715" h="502919">
                <a:moveTo>
                  <a:pt x="1280258" y="57078"/>
                </a:moveTo>
                <a:lnTo>
                  <a:pt x="0" y="462002"/>
                </a:lnTo>
                <a:lnTo>
                  <a:pt x="12953" y="502642"/>
                </a:lnTo>
                <a:lnTo>
                  <a:pt x="1293212" y="97680"/>
                </a:lnTo>
                <a:lnTo>
                  <a:pt x="1321586" y="66375"/>
                </a:lnTo>
                <a:lnTo>
                  <a:pt x="1280258" y="57078"/>
                </a:lnTo>
                <a:close/>
              </a:path>
              <a:path w="1402715" h="502919">
                <a:moveTo>
                  <a:pt x="1368544" y="33250"/>
                </a:moveTo>
                <a:lnTo>
                  <a:pt x="1355598" y="33250"/>
                </a:lnTo>
                <a:lnTo>
                  <a:pt x="1368425" y="73890"/>
                </a:lnTo>
                <a:lnTo>
                  <a:pt x="1293212" y="97680"/>
                </a:lnTo>
                <a:lnTo>
                  <a:pt x="1246631" y="149074"/>
                </a:lnTo>
                <a:lnTo>
                  <a:pt x="1242315" y="156366"/>
                </a:lnTo>
                <a:lnTo>
                  <a:pt x="1241155" y="164457"/>
                </a:lnTo>
                <a:lnTo>
                  <a:pt x="1243113" y="172380"/>
                </a:lnTo>
                <a:lnTo>
                  <a:pt x="1248155" y="179173"/>
                </a:lnTo>
                <a:lnTo>
                  <a:pt x="1255395" y="183544"/>
                </a:lnTo>
                <a:lnTo>
                  <a:pt x="1263491" y="184713"/>
                </a:lnTo>
                <a:lnTo>
                  <a:pt x="1271444" y="182762"/>
                </a:lnTo>
                <a:lnTo>
                  <a:pt x="1278254" y="177776"/>
                </a:lnTo>
                <a:lnTo>
                  <a:pt x="1402333" y="40870"/>
                </a:lnTo>
                <a:lnTo>
                  <a:pt x="1368544" y="33250"/>
                </a:lnTo>
                <a:close/>
              </a:path>
              <a:path w="1402715" h="502919">
                <a:moveTo>
                  <a:pt x="1321586" y="66375"/>
                </a:moveTo>
                <a:lnTo>
                  <a:pt x="1293212" y="97680"/>
                </a:lnTo>
                <a:lnTo>
                  <a:pt x="1366818" y="74398"/>
                </a:lnTo>
                <a:lnTo>
                  <a:pt x="1357249" y="74398"/>
                </a:lnTo>
                <a:lnTo>
                  <a:pt x="1321586" y="66375"/>
                </a:lnTo>
                <a:close/>
              </a:path>
              <a:path w="1402715" h="502919">
                <a:moveTo>
                  <a:pt x="1346200" y="39219"/>
                </a:moveTo>
                <a:lnTo>
                  <a:pt x="1321586" y="66375"/>
                </a:lnTo>
                <a:lnTo>
                  <a:pt x="1357249" y="74398"/>
                </a:lnTo>
                <a:lnTo>
                  <a:pt x="1346200" y="39219"/>
                </a:lnTo>
                <a:close/>
              </a:path>
              <a:path w="1402715" h="502919">
                <a:moveTo>
                  <a:pt x="1357481" y="39219"/>
                </a:moveTo>
                <a:lnTo>
                  <a:pt x="1346200" y="39219"/>
                </a:lnTo>
                <a:lnTo>
                  <a:pt x="1357249" y="74398"/>
                </a:lnTo>
                <a:lnTo>
                  <a:pt x="1366818" y="74398"/>
                </a:lnTo>
                <a:lnTo>
                  <a:pt x="1368425" y="73890"/>
                </a:lnTo>
                <a:lnTo>
                  <a:pt x="1357481" y="39219"/>
                </a:lnTo>
                <a:close/>
              </a:path>
              <a:path w="1402715" h="502919">
                <a:moveTo>
                  <a:pt x="1355598" y="33250"/>
                </a:moveTo>
                <a:lnTo>
                  <a:pt x="1280258" y="57078"/>
                </a:lnTo>
                <a:lnTo>
                  <a:pt x="1321586" y="66375"/>
                </a:lnTo>
                <a:lnTo>
                  <a:pt x="1346200" y="39219"/>
                </a:lnTo>
                <a:lnTo>
                  <a:pt x="1357481" y="39219"/>
                </a:lnTo>
                <a:lnTo>
                  <a:pt x="1355598" y="33250"/>
                </a:lnTo>
                <a:close/>
              </a:path>
              <a:path w="1402715" h="502919">
                <a:moveTo>
                  <a:pt x="1213613" y="0"/>
                </a:moveTo>
                <a:lnTo>
                  <a:pt x="1205976" y="2960"/>
                </a:lnTo>
                <a:lnTo>
                  <a:pt x="1200028" y="8588"/>
                </a:lnTo>
                <a:lnTo>
                  <a:pt x="1196594" y="16359"/>
                </a:lnTo>
                <a:lnTo>
                  <a:pt x="1196417" y="24794"/>
                </a:lnTo>
                <a:lnTo>
                  <a:pt x="1199372" y="32408"/>
                </a:lnTo>
                <a:lnTo>
                  <a:pt x="1204970" y="38379"/>
                </a:lnTo>
                <a:lnTo>
                  <a:pt x="1212723" y="41886"/>
                </a:lnTo>
                <a:lnTo>
                  <a:pt x="1280258" y="57078"/>
                </a:lnTo>
                <a:lnTo>
                  <a:pt x="1355598" y="33250"/>
                </a:lnTo>
                <a:lnTo>
                  <a:pt x="1368544" y="33250"/>
                </a:lnTo>
                <a:lnTo>
                  <a:pt x="1222121" y="230"/>
                </a:lnTo>
                <a:lnTo>
                  <a:pt x="1213613" y="0"/>
                </a:lnTo>
                <a:close/>
              </a:path>
            </a:pathLst>
          </a:custGeom>
          <a:solidFill>
            <a:srgbClr val="E684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334000" y="3831335"/>
            <a:ext cx="1729740" cy="95554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01690" y="3860546"/>
            <a:ext cx="1404620" cy="653415"/>
          </a:xfrm>
          <a:custGeom>
            <a:avLst/>
            <a:gdLst/>
            <a:ahLst/>
            <a:cxnLst/>
            <a:rect l="l" t="t" r="r" b="b"/>
            <a:pathLst>
              <a:path w="1404620" h="653414">
                <a:moveTo>
                  <a:pt x="1284728" y="602664"/>
                </a:moveTo>
                <a:lnTo>
                  <a:pt x="1215898" y="610615"/>
                </a:lnTo>
                <a:lnTo>
                  <a:pt x="1197229" y="634237"/>
                </a:lnTo>
                <a:lnTo>
                  <a:pt x="1199812" y="642280"/>
                </a:lnTo>
                <a:lnTo>
                  <a:pt x="1205134" y="648477"/>
                </a:lnTo>
                <a:lnTo>
                  <a:pt x="1212409" y="652222"/>
                </a:lnTo>
                <a:lnTo>
                  <a:pt x="1220851" y="652906"/>
                </a:lnTo>
                <a:lnTo>
                  <a:pt x="1382255" y="634364"/>
                </a:lnTo>
                <a:lnTo>
                  <a:pt x="1356994" y="634364"/>
                </a:lnTo>
                <a:lnTo>
                  <a:pt x="1284728" y="602664"/>
                </a:lnTo>
                <a:close/>
              </a:path>
              <a:path w="1404620" h="653414">
                <a:moveTo>
                  <a:pt x="1326832" y="597801"/>
                </a:moveTo>
                <a:lnTo>
                  <a:pt x="1284728" y="602664"/>
                </a:lnTo>
                <a:lnTo>
                  <a:pt x="1356994" y="634364"/>
                </a:lnTo>
                <a:lnTo>
                  <a:pt x="1360056" y="627379"/>
                </a:lnTo>
                <a:lnTo>
                  <a:pt x="1348359" y="627379"/>
                </a:lnTo>
                <a:lnTo>
                  <a:pt x="1326832" y="597801"/>
                </a:lnTo>
                <a:close/>
              </a:path>
              <a:path w="1404620" h="653414">
                <a:moveTo>
                  <a:pt x="1281684" y="473932"/>
                </a:moveTo>
                <a:lnTo>
                  <a:pt x="1273508" y="474221"/>
                </a:lnTo>
                <a:lnTo>
                  <a:pt x="1265809" y="477773"/>
                </a:lnTo>
                <a:lnTo>
                  <a:pt x="1260074" y="483971"/>
                </a:lnTo>
                <a:lnTo>
                  <a:pt x="1257268" y="491632"/>
                </a:lnTo>
                <a:lnTo>
                  <a:pt x="1257557" y="499794"/>
                </a:lnTo>
                <a:lnTo>
                  <a:pt x="1261110" y="507491"/>
                </a:lnTo>
                <a:lnTo>
                  <a:pt x="1301924" y="563574"/>
                </a:lnTo>
                <a:lnTo>
                  <a:pt x="1374139" y="595248"/>
                </a:lnTo>
                <a:lnTo>
                  <a:pt x="1356994" y="634364"/>
                </a:lnTo>
                <a:lnTo>
                  <a:pt x="1382255" y="634364"/>
                </a:lnTo>
                <a:lnTo>
                  <a:pt x="1404365" y="631824"/>
                </a:lnTo>
                <a:lnTo>
                  <a:pt x="1295654" y="482472"/>
                </a:lnTo>
                <a:lnTo>
                  <a:pt x="1289383" y="476738"/>
                </a:lnTo>
                <a:lnTo>
                  <a:pt x="1281684" y="473932"/>
                </a:lnTo>
                <a:close/>
              </a:path>
              <a:path w="1404620" h="653414">
                <a:moveTo>
                  <a:pt x="1363217" y="593597"/>
                </a:moveTo>
                <a:lnTo>
                  <a:pt x="1326832" y="597801"/>
                </a:lnTo>
                <a:lnTo>
                  <a:pt x="1348359" y="627379"/>
                </a:lnTo>
                <a:lnTo>
                  <a:pt x="1363217" y="593597"/>
                </a:lnTo>
                <a:close/>
              </a:path>
              <a:path w="1404620" h="653414">
                <a:moveTo>
                  <a:pt x="1370375" y="593597"/>
                </a:moveTo>
                <a:lnTo>
                  <a:pt x="1363217" y="593597"/>
                </a:lnTo>
                <a:lnTo>
                  <a:pt x="1348359" y="627379"/>
                </a:lnTo>
                <a:lnTo>
                  <a:pt x="1360056" y="627379"/>
                </a:lnTo>
                <a:lnTo>
                  <a:pt x="1374139" y="595248"/>
                </a:lnTo>
                <a:lnTo>
                  <a:pt x="1370375" y="593597"/>
                </a:lnTo>
                <a:close/>
              </a:path>
              <a:path w="1404620" h="653414">
                <a:moveTo>
                  <a:pt x="17018" y="0"/>
                </a:moveTo>
                <a:lnTo>
                  <a:pt x="0" y="39115"/>
                </a:lnTo>
                <a:lnTo>
                  <a:pt x="1284728" y="602664"/>
                </a:lnTo>
                <a:lnTo>
                  <a:pt x="1326832" y="597801"/>
                </a:lnTo>
                <a:lnTo>
                  <a:pt x="1301924" y="563574"/>
                </a:lnTo>
                <a:lnTo>
                  <a:pt x="17018" y="0"/>
                </a:lnTo>
                <a:close/>
              </a:path>
              <a:path w="1404620" h="653414">
                <a:moveTo>
                  <a:pt x="1301924" y="563574"/>
                </a:moveTo>
                <a:lnTo>
                  <a:pt x="1326832" y="597801"/>
                </a:lnTo>
                <a:lnTo>
                  <a:pt x="1363217" y="593597"/>
                </a:lnTo>
                <a:lnTo>
                  <a:pt x="1370375" y="593597"/>
                </a:lnTo>
                <a:lnTo>
                  <a:pt x="1301924" y="563574"/>
                </a:lnTo>
                <a:close/>
              </a:path>
            </a:pathLst>
          </a:custGeom>
          <a:solidFill>
            <a:srgbClr val="E684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027932" y="3851147"/>
            <a:ext cx="515112" cy="139750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189640" y="3880103"/>
            <a:ext cx="191770" cy="1073785"/>
          </a:xfrm>
          <a:custGeom>
            <a:avLst/>
            <a:gdLst/>
            <a:ahLst/>
            <a:cxnLst/>
            <a:rect l="l" t="t" r="r" b="b"/>
            <a:pathLst>
              <a:path w="191770" h="1073785">
                <a:moveTo>
                  <a:pt x="18387" y="881925"/>
                </a:moveTo>
                <a:lnTo>
                  <a:pt x="10376" y="884682"/>
                </a:lnTo>
                <a:lnTo>
                  <a:pt x="4060" y="890262"/>
                </a:lnTo>
                <a:lnTo>
                  <a:pt x="517" y="897604"/>
                </a:lnTo>
                <a:lnTo>
                  <a:pt x="0" y="905756"/>
                </a:lnTo>
                <a:lnTo>
                  <a:pt x="2756" y="913765"/>
                </a:lnTo>
                <a:lnTo>
                  <a:pt x="95847" y="1073404"/>
                </a:lnTo>
                <a:lnTo>
                  <a:pt x="120508" y="1031113"/>
                </a:lnTo>
                <a:lnTo>
                  <a:pt x="74511" y="1031113"/>
                </a:lnTo>
                <a:lnTo>
                  <a:pt x="74511" y="952173"/>
                </a:lnTo>
                <a:lnTo>
                  <a:pt x="39586" y="892302"/>
                </a:lnTo>
                <a:lnTo>
                  <a:pt x="33932" y="885985"/>
                </a:lnTo>
                <a:lnTo>
                  <a:pt x="26552" y="882443"/>
                </a:lnTo>
                <a:lnTo>
                  <a:pt x="18387" y="881925"/>
                </a:lnTo>
                <a:close/>
              </a:path>
              <a:path w="191770" h="1073785">
                <a:moveTo>
                  <a:pt x="74511" y="952173"/>
                </a:moveTo>
                <a:lnTo>
                  <a:pt x="74511" y="1031113"/>
                </a:lnTo>
                <a:lnTo>
                  <a:pt x="117183" y="1031113"/>
                </a:lnTo>
                <a:lnTo>
                  <a:pt x="117183" y="1020318"/>
                </a:lnTo>
                <a:lnTo>
                  <a:pt x="77432" y="1020318"/>
                </a:lnTo>
                <a:lnTo>
                  <a:pt x="95847" y="988749"/>
                </a:lnTo>
                <a:lnTo>
                  <a:pt x="74511" y="952173"/>
                </a:lnTo>
                <a:close/>
              </a:path>
              <a:path w="191770" h="1073785">
                <a:moveTo>
                  <a:pt x="173307" y="881925"/>
                </a:moveTo>
                <a:lnTo>
                  <a:pt x="165141" y="882443"/>
                </a:lnTo>
                <a:lnTo>
                  <a:pt x="157761" y="885985"/>
                </a:lnTo>
                <a:lnTo>
                  <a:pt x="152108" y="892302"/>
                </a:lnTo>
                <a:lnTo>
                  <a:pt x="117183" y="952173"/>
                </a:lnTo>
                <a:lnTo>
                  <a:pt x="117183" y="1031113"/>
                </a:lnTo>
                <a:lnTo>
                  <a:pt x="120508" y="1031113"/>
                </a:lnTo>
                <a:lnTo>
                  <a:pt x="188938" y="913765"/>
                </a:lnTo>
                <a:lnTo>
                  <a:pt x="191694" y="905756"/>
                </a:lnTo>
                <a:lnTo>
                  <a:pt x="191176" y="897604"/>
                </a:lnTo>
                <a:lnTo>
                  <a:pt x="187634" y="890262"/>
                </a:lnTo>
                <a:lnTo>
                  <a:pt x="181318" y="884682"/>
                </a:lnTo>
                <a:lnTo>
                  <a:pt x="173307" y="881925"/>
                </a:lnTo>
                <a:close/>
              </a:path>
              <a:path w="191770" h="1073785">
                <a:moveTo>
                  <a:pt x="95847" y="988749"/>
                </a:moveTo>
                <a:lnTo>
                  <a:pt x="77432" y="1020318"/>
                </a:lnTo>
                <a:lnTo>
                  <a:pt x="114262" y="1020318"/>
                </a:lnTo>
                <a:lnTo>
                  <a:pt x="95847" y="988749"/>
                </a:lnTo>
                <a:close/>
              </a:path>
              <a:path w="191770" h="1073785">
                <a:moveTo>
                  <a:pt x="117183" y="952173"/>
                </a:moveTo>
                <a:lnTo>
                  <a:pt x="95847" y="988749"/>
                </a:lnTo>
                <a:lnTo>
                  <a:pt x="114262" y="1020318"/>
                </a:lnTo>
                <a:lnTo>
                  <a:pt x="117183" y="1020318"/>
                </a:lnTo>
                <a:lnTo>
                  <a:pt x="117183" y="952173"/>
                </a:lnTo>
                <a:close/>
              </a:path>
              <a:path w="191770" h="1073785">
                <a:moveTo>
                  <a:pt x="117183" y="0"/>
                </a:moveTo>
                <a:lnTo>
                  <a:pt x="74511" y="0"/>
                </a:lnTo>
                <a:lnTo>
                  <a:pt x="74511" y="952173"/>
                </a:lnTo>
                <a:lnTo>
                  <a:pt x="95847" y="988749"/>
                </a:lnTo>
                <a:lnTo>
                  <a:pt x="117183" y="952173"/>
                </a:lnTo>
                <a:lnTo>
                  <a:pt x="117183" y="0"/>
                </a:lnTo>
                <a:close/>
              </a:path>
            </a:pathLst>
          </a:custGeom>
          <a:solidFill>
            <a:srgbClr val="E684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502407" y="3845052"/>
            <a:ext cx="742188" cy="153619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707004" y="3874642"/>
            <a:ext cx="471170" cy="1232535"/>
          </a:xfrm>
          <a:custGeom>
            <a:avLst/>
            <a:gdLst/>
            <a:ahLst/>
            <a:cxnLst/>
            <a:rect l="l" t="t" r="r" b="b"/>
            <a:pathLst>
              <a:path w="471169" h="1232535">
                <a:moveTo>
                  <a:pt x="22479" y="1047841"/>
                </a:moveTo>
                <a:lnTo>
                  <a:pt x="0" y="1070228"/>
                </a:lnTo>
                <a:lnTo>
                  <a:pt x="32384" y="1232026"/>
                </a:lnTo>
                <a:lnTo>
                  <a:pt x="66646" y="1202435"/>
                </a:lnTo>
                <a:lnTo>
                  <a:pt x="62611" y="1202435"/>
                </a:lnTo>
                <a:lnTo>
                  <a:pt x="26669" y="1190116"/>
                </a:lnTo>
                <a:lnTo>
                  <a:pt x="49488" y="1123606"/>
                </a:lnTo>
                <a:lnTo>
                  <a:pt x="37315" y="1062682"/>
                </a:lnTo>
                <a:lnTo>
                  <a:pt x="34432" y="1055770"/>
                </a:lnTo>
                <a:lnTo>
                  <a:pt x="29241" y="1050639"/>
                </a:lnTo>
                <a:lnTo>
                  <a:pt x="22479" y="1047841"/>
                </a:lnTo>
                <a:close/>
              </a:path>
              <a:path w="471169" h="1232535">
                <a:moveTo>
                  <a:pt x="49488" y="1123606"/>
                </a:moveTo>
                <a:lnTo>
                  <a:pt x="26669" y="1190116"/>
                </a:lnTo>
                <a:lnTo>
                  <a:pt x="62611" y="1202435"/>
                </a:lnTo>
                <a:lnTo>
                  <a:pt x="66010" y="1192529"/>
                </a:lnTo>
                <a:lnTo>
                  <a:pt x="63245" y="1192529"/>
                </a:lnTo>
                <a:lnTo>
                  <a:pt x="32131" y="1181861"/>
                </a:lnTo>
                <a:lnTo>
                  <a:pt x="56856" y="1160520"/>
                </a:lnTo>
                <a:lnTo>
                  <a:pt x="49488" y="1123606"/>
                </a:lnTo>
                <a:close/>
              </a:path>
              <a:path w="471169" h="1232535">
                <a:moveTo>
                  <a:pt x="146176" y="1090802"/>
                </a:moveTo>
                <a:lnTo>
                  <a:pt x="138934" y="1091672"/>
                </a:lnTo>
                <a:lnTo>
                  <a:pt x="132333" y="1095374"/>
                </a:lnTo>
                <a:lnTo>
                  <a:pt x="85475" y="1135819"/>
                </a:lnTo>
                <a:lnTo>
                  <a:pt x="62611" y="1202435"/>
                </a:lnTo>
                <a:lnTo>
                  <a:pt x="66646" y="1202435"/>
                </a:lnTo>
                <a:lnTo>
                  <a:pt x="157225" y="1124203"/>
                </a:lnTo>
                <a:lnTo>
                  <a:pt x="161883" y="1118229"/>
                </a:lnTo>
                <a:lnTo>
                  <a:pt x="163814" y="1111170"/>
                </a:lnTo>
                <a:lnTo>
                  <a:pt x="162958" y="1103897"/>
                </a:lnTo>
                <a:lnTo>
                  <a:pt x="159257" y="1097279"/>
                </a:lnTo>
                <a:lnTo>
                  <a:pt x="153229" y="1092696"/>
                </a:lnTo>
                <a:lnTo>
                  <a:pt x="146176" y="1090802"/>
                </a:lnTo>
                <a:close/>
              </a:path>
              <a:path w="471169" h="1232535">
                <a:moveTo>
                  <a:pt x="56856" y="1160520"/>
                </a:moveTo>
                <a:lnTo>
                  <a:pt x="32131" y="1181861"/>
                </a:lnTo>
                <a:lnTo>
                  <a:pt x="63245" y="1192529"/>
                </a:lnTo>
                <a:lnTo>
                  <a:pt x="56856" y="1160520"/>
                </a:lnTo>
                <a:close/>
              </a:path>
              <a:path w="471169" h="1232535">
                <a:moveTo>
                  <a:pt x="85475" y="1135819"/>
                </a:moveTo>
                <a:lnTo>
                  <a:pt x="56856" y="1160520"/>
                </a:lnTo>
                <a:lnTo>
                  <a:pt x="63245" y="1192529"/>
                </a:lnTo>
                <a:lnTo>
                  <a:pt x="66010" y="1192529"/>
                </a:lnTo>
                <a:lnTo>
                  <a:pt x="85475" y="1135819"/>
                </a:lnTo>
                <a:close/>
              </a:path>
              <a:path w="471169" h="1232535">
                <a:moveTo>
                  <a:pt x="434975" y="0"/>
                </a:moveTo>
                <a:lnTo>
                  <a:pt x="49488" y="1123606"/>
                </a:lnTo>
                <a:lnTo>
                  <a:pt x="56856" y="1160520"/>
                </a:lnTo>
                <a:lnTo>
                  <a:pt x="85475" y="1135819"/>
                </a:lnTo>
                <a:lnTo>
                  <a:pt x="471043" y="12445"/>
                </a:lnTo>
                <a:lnTo>
                  <a:pt x="434975" y="0"/>
                </a:lnTo>
                <a:close/>
              </a:path>
            </a:pathLst>
          </a:custGeom>
          <a:solidFill>
            <a:srgbClr val="E684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769364" y="3151632"/>
            <a:ext cx="1456944" cy="51511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026792" y="3275240"/>
            <a:ext cx="1133475" cy="191770"/>
          </a:xfrm>
          <a:custGeom>
            <a:avLst/>
            <a:gdLst/>
            <a:ahLst/>
            <a:cxnLst/>
            <a:rect l="l" t="t" r="r" b="b"/>
            <a:pathLst>
              <a:path w="1133475" h="191770">
                <a:moveTo>
                  <a:pt x="167649" y="0"/>
                </a:moveTo>
                <a:lnTo>
                  <a:pt x="159638" y="2756"/>
                </a:lnTo>
                <a:lnTo>
                  <a:pt x="0" y="95847"/>
                </a:lnTo>
                <a:lnTo>
                  <a:pt x="159638" y="188938"/>
                </a:lnTo>
                <a:lnTo>
                  <a:pt x="167649" y="191694"/>
                </a:lnTo>
                <a:lnTo>
                  <a:pt x="175815" y="191176"/>
                </a:lnTo>
                <a:lnTo>
                  <a:pt x="183195" y="187634"/>
                </a:lnTo>
                <a:lnTo>
                  <a:pt x="188849" y="181318"/>
                </a:lnTo>
                <a:lnTo>
                  <a:pt x="191585" y="173307"/>
                </a:lnTo>
                <a:lnTo>
                  <a:pt x="191023" y="165141"/>
                </a:lnTo>
                <a:lnTo>
                  <a:pt x="187438" y="157761"/>
                </a:lnTo>
                <a:lnTo>
                  <a:pt x="181101" y="152108"/>
                </a:lnTo>
                <a:lnTo>
                  <a:pt x="121230" y="117183"/>
                </a:lnTo>
                <a:lnTo>
                  <a:pt x="42418" y="117183"/>
                </a:lnTo>
                <a:lnTo>
                  <a:pt x="42418" y="74511"/>
                </a:lnTo>
                <a:lnTo>
                  <a:pt x="121230" y="74511"/>
                </a:lnTo>
                <a:lnTo>
                  <a:pt x="181101" y="39586"/>
                </a:lnTo>
                <a:lnTo>
                  <a:pt x="187438" y="33932"/>
                </a:lnTo>
                <a:lnTo>
                  <a:pt x="191023" y="26552"/>
                </a:lnTo>
                <a:lnTo>
                  <a:pt x="191585" y="18387"/>
                </a:lnTo>
                <a:lnTo>
                  <a:pt x="188849" y="10376"/>
                </a:lnTo>
                <a:lnTo>
                  <a:pt x="183195" y="4060"/>
                </a:lnTo>
                <a:lnTo>
                  <a:pt x="175815" y="517"/>
                </a:lnTo>
                <a:lnTo>
                  <a:pt x="167649" y="0"/>
                </a:lnTo>
                <a:close/>
              </a:path>
              <a:path w="1133475" h="191770">
                <a:moveTo>
                  <a:pt x="121230" y="74511"/>
                </a:moveTo>
                <a:lnTo>
                  <a:pt x="42418" y="74511"/>
                </a:lnTo>
                <a:lnTo>
                  <a:pt x="42418" y="117183"/>
                </a:lnTo>
                <a:lnTo>
                  <a:pt x="121230" y="117183"/>
                </a:lnTo>
                <a:lnTo>
                  <a:pt x="116223" y="114262"/>
                </a:lnTo>
                <a:lnTo>
                  <a:pt x="53086" y="114262"/>
                </a:lnTo>
                <a:lnTo>
                  <a:pt x="53086" y="77432"/>
                </a:lnTo>
                <a:lnTo>
                  <a:pt x="116223" y="77432"/>
                </a:lnTo>
                <a:lnTo>
                  <a:pt x="121230" y="74511"/>
                </a:lnTo>
                <a:close/>
              </a:path>
              <a:path w="1133475" h="191770">
                <a:moveTo>
                  <a:pt x="1132967" y="74511"/>
                </a:moveTo>
                <a:lnTo>
                  <a:pt x="121230" y="74511"/>
                </a:lnTo>
                <a:lnTo>
                  <a:pt x="84654" y="95847"/>
                </a:lnTo>
                <a:lnTo>
                  <a:pt x="121230" y="117183"/>
                </a:lnTo>
                <a:lnTo>
                  <a:pt x="1132967" y="117183"/>
                </a:lnTo>
                <a:lnTo>
                  <a:pt x="1132967" y="74511"/>
                </a:lnTo>
                <a:close/>
              </a:path>
              <a:path w="1133475" h="191770">
                <a:moveTo>
                  <a:pt x="53086" y="77432"/>
                </a:moveTo>
                <a:lnTo>
                  <a:pt x="53086" y="114262"/>
                </a:lnTo>
                <a:lnTo>
                  <a:pt x="84654" y="95847"/>
                </a:lnTo>
                <a:lnTo>
                  <a:pt x="53086" y="77432"/>
                </a:lnTo>
                <a:close/>
              </a:path>
              <a:path w="1133475" h="191770">
                <a:moveTo>
                  <a:pt x="84654" y="95847"/>
                </a:moveTo>
                <a:lnTo>
                  <a:pt x="53086" y="114262"/>
                </a:lnTo>
                <a:lnTo>
                  <a:pt x="116223" y="114262"/>
                </a:lnTo>
                <a:lnTo>
                  <a:pt x="84654" y="95847"/>
                </a:lnTo>
                <a:close/>
              </a:path>
              <a:path w="1133475" h="191770">
                <a:moveTo>
                  <a:pt x="116223" y="77432"/>
                </a:moveTo>
                <a:lnTo>
                  <a:pt x="53086" y="77432"/>
                </a:lnTo>
                <a:lnTo>
                  <a:pt x="84654" y="95847"/>
                </a:lnTo>
                <a:lnTo>
                  <a:pt x="116223" y="77432"/>
                </a:lnTo>
                <a:close/>
              </a:path>
            </a:pathLst>
          </a:custGeom>
          <a:solidFill>
            <a:srgbClr val="E684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769364" y="1754123"/>
            <a:ext cx="1470660" cy="123291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026792" y="1973579"/>
            <a:ext cx="1146175" cy="908050"/>
          </a:xfrm>
          <a:custGeom>
            <a:avLst/>
            <a:gdLst/>
            <a:ahLst/>
            <a:cxnLst/>
            <a:rect l="l" t="t" r="r" b="b"/>
            <a:pathLst>
              <a:path w="1146175" h="908050">
                <a:moveTo>
                  <a:pt x="66661" y="52300"/>
                </a:moveTo>
                <a:lnTo>
                  <a:pt x="82252" y="91731"/>
                </a:lnTo>
                <a:lnTo>
                  <a:pt x="1119758" y="907669"/>
                </a:lnTo>
                <a:lnTo>
                  <a:pt x="1146175" y="874014"/>
                </a:lnTo>
                <a:lnTo>
                  <a:pt x="108452" y="58121"/>
                </a:lnTo>
                <a:lnTo>
                  <a:pt x="66661" y="52300"/>
                </a:lnTo>
                <a:close/>
              </a:path>
              <a:path w="1146175" h="908050">
                <a:moveTo>
                  <a:pt x="0" y="0"/>
                </a:moveTo>
                <a:lnTo>
                  <a:pt x="67944" y="171831"/>
                </a:lnTo>
                <a:lnTo>
                  <a:pt x="72556" y="178911"/>
                </a:lnTo>
                <a:lnTo>
                  <a:pt x="79311" y="183515"/>
                </a:lnTo>
                <a:lnTo>
                  <a:pt x="87304" y="185261"/>
                </a:lnTo>
                <a:lnTo>
                  <a:pt x="95631" y="183769"/>
                </a:lnTo>
                <a:lnTo>
                  <a:pt x="102731" y="179157"/>
                </a:lnTo>
                <a:lnTo>
                  <a:pt x="107378" y="172402"/>
                </a:lnTo>
                <a:lnTo>
                  <a:pt x="109168" y="164409"/>
                </a:lnTo>
                <a:lnTo>
                  <a:pt x="107695" y="156083"/>
                </a:lnTo>
                <a:lnTo>
                  <a:pt x="82252" y="91731"/>
                </a:lnTo>
                <a:lnTo>
                  <a:pt x="20193" y="42925"/>
                </a:lnTo>
                <a:lnTo>
                  <a:pt x="46481" y="9398"/>
                </a:lnTo>
                <a:lnTo>
                  <a:pt x="67712" y="9398"/>
                </a:lnTo>
                <a:lnTo>
                  <a:pt x="0" y="0"/>
                </a:lnTo>
                <a:close/>
              </a:path>
              <a:path w="1146175" h="908050">
                <a:moveTo>
                  <a:pt x="46481" y="9398"/>
                </a:moveTo>
                <a:lnTo>
                  <a:pt x="20193" y="42925"/>
                </a:lnTo>
                <a:lnTo>
                  <a:pt x="82252" y="91731"/>
                </a:lnTo>
                <a:lnTo>
                  <a:pt x="66661" y="52300"/>
                </a:lnTo>
                <a:lnTo>
                  <a:pt x="30352" y="47244"/>
                </a:lnTo>
                <a:lnTo>
                  <a:pt x="53212" y="18287"/>
                </a:lnTo>
                <a:lnTo>
                  <a:pt x="57789" y="18287"/>
                </a:lnTo>
                <a:lnTo>
                  <a:pt x="46481" y="9398"/>
                </a:lnTo>
                <a:close/>
              </a:path>
              <a:path w="1146175" h="908050">
                <a:moveTo>
                  <a:pt x="67712" y="9398"/>
                </a:moveTo>
                <a:lnTo>
                  <a:pt x="46481" y="9398"/>
                </a:lnTo>
                <a:lnTo>
                  <a:pt x="108452" y="58121"/>
                </a:lnTo>
                <a:lnTo>
                  <a:pt x="177164" y="67691"/>
                </a:lnTo>
                <a:lnTo>
                  <a:pt x="185632" y="67192"/>
                </a:lnTo>
                <a:lnTo>
                  <a:pt x="192992" y="63611"/>
                </a:lnTo>
                <a:lnTo>
                  <a:pt x="198471" y="57529"/>
                </a:lnTo>
                <a:lnTo>
                  <a:pt x="201294" y="49530"/>
                </a:lnTo>
                <a:lnTo>
                  <a:pt x="200723" y="41062"/>
                </a:lnTo>
                <a:lnTo>
                  <a:pt x="197103" y="33702"/>
                </a:lnTo>
                <a:lnTo>
                  <a:pt x="191007" y="28223"/>
                </a:lnTo>
                <a:lnTo>
                  <a:pt x="183006" y="25400"/>
                </a:lnTo>
                <a:lnTo>
                  <a:pt x="67712" y="9398"/>
                </a:lnTo>
                <a:close/>
              </a:path>
              <a:path w="1146175" h="908050">
                <a:moveTo>
                  <a:pt x="57789" y="18287"/>
                </a:moveTo>
                <a:lnTo>
                  <a:pt x="53212" y="18287"/>
                </a:lnTo>
                <a:lnTo>
                  <a:pt x="66661" y="52300"/>
                </a:lnTo>
                <a:lnTo>
                  <a:pt x="108452" y="58121"/>
                </a:lnTo>
                <a:lnTo>
                  <a:pt x="57789" y="18287"/>
                </a:lnTo>
                <a:close/>
              </a:path>
              <a:path w="1146175" h="908050">
                <a:moveTo>
                  <a:pt x="53212" y="18287"/>
                </a:moveTo>
                <a:lnTo>
                  <a:pt x="30352" y="47244"/>
                </a:lnTo>
                <a:lnTo>
                  <a:pt x="66661" y="52300"/>
                </a:lnTo>
                <a:lnTo>
                  <a:pt x="53212" y="18287"/>
                </a:lnTo>
                <a:close/>
              </a:path>
            </a:pathLst>
          </a:custGeom>
          <a:solidFill>
            <a:srgbClr val="E684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027932" y="1792223"/>
            <a:ext cx="515112" cy="117805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189640" y="2011552"/>
            <a:ext cx="191770" cy="853440"/>
          </a:xfrm>
          <a:custGeom>
            <a:avLst/>
            <a:gdLst/>
            <a:ahLst/>
            <a:cxnLst/>
            <a:rect l="l" t="t" r="r" b="b"/>
            <a:pathLst>
              <a:path w="191770" h="853439">
                <a:moveTo>
                  <a:pt x="95847" y="84654"/>
                </a:moveTo>
                <a:lnTo>
                  <a:pt x="74511" y="121230"/>
                </a:lnTo>
                <a:lnTo>
                  <a:pt x="74511" y="853186"/>
                </a:lnTo>
                <a:lnTo>
                  <a:pt x="117183" y="853186"/>
                </a:lnTo>
                <a:lnTo>
                  <a:pt x="117183" y="121230"/>
                </a:lnTo>
                <a:lnTo>
                  <a:pt x="95847" y="84654"/>
                </a:lnTo>
                <a:close/>
              </a:path>
              <a:path w="191770" h="853439">
                <a:moveTo>
                  <a:pt x="95847" y="0"/>
                </a:moveTo>
                <a:lnTo>
                  <a:pt x="2756" y="159638"/>
                </a:lnTo>
                <a:lnTo>
                  <a:pt x="0" y="167649"/>
                </a:lnTo>
                <a:lnTo>
                  <a:pt x="517" y="175815"/>
                </a:lnTo>
                <a:lnTo>
                  <a:pt x="4060" y="183195"/>
                </a:lnTo>
                <a:lnTo>
                  <a:pt x="10376" y="188849"/>
                </a:lnTo>
                <a:lnTo>
                  <a:pt x="18387" y="191585"/>
                </a:lnTo>
                <a:lnTo>
                  <a:pt x="26552" y="191023"/>
                </a:lnTo>
                <a:lnTo>
                  <a:pt x="33932" y="187438"/>
                </a:lnTo>
                <a:lnTo>
                  <a:pt x="39586" y="181101"/>
                </a:lnTo>
                <a:lnTo>
                  <a:pt x="74511" y="121230"/>
                </a:lnTo>
                <a:lnTo>
                  <a:pt x="74511" y="42418"/>
                </a:lnTo>
                <a:lnTo>
                  <a:pt x="120582" y="42418"/>
                </a:lnTo>
                <a:lnTo>
                  <a:pt x="95847" y="0"/>
                </a:lnTo>
                <a:close/>
              </a:path>
              <a:path w="191770" h="853439">
                <a:moveTo>
                  <a:pt x="120582" y="42418"/>
                </a:moveTo>
                <a:lnTo>
                  <a:pt x="117183" y="42418"/>
                </a:lnTo>
                <a:lnTo>
                  <a:pt x="117183" y="121230"/>
                </a:lnTo>
                <a:lnTo>
                  <a:pt x="152108" y="181101"/>
                </a:lnTo>
                <a:lnTo>
                  <a:pt x="157761" y="187438"/>
                </a:lnTo>
                <a:lnTo>
                  <a:pt x="165141" y="191023"/>
                </a:lnTo>
                <a:lnTo>
                  <a:pt x="173307" y="191585"/>
                </a:lnTo>
                <a:lnTo>
                  <a:pt x="181318" y="188849"/>
                </a:lnTo>
                <a:lnTo>
                  <a:pt x="187634" y="183195"/>
                </a:lnTo>
                <a:lnTo>
                  <a:pt x="191176" y="175815"/>
                </a:lnTo>
                <a:lnTo>
                  <a:pt x="191694" y="167649"/>
                </a:lnTo>
                <a:lnTo>
                  <a:pt x="188938" y="159638"/>
                </a:lnTo>
                <a:lnTo>
                  <a:pt x="120582" y="42418"/>
                </a:lnTo>
                <a:close/>
              </a:path>
              <a:path w="191770" h="853439">
                <a:moveTo>
                  <a:pt x="117183" y="42418"/>
                </a:moveTo>
                <a:lnTo>
                  <a:pt x="74511" y="42418"/>
                </a:lnTo>
                <a:lnTo>
                  <a:pt x="74511" y="121230"/>
                </a:lnTo>
                <a:lnTo>
                  <a:pt x="95847" y="84654"/>
                </a:lnTo>
                <a:lnTo>
                  <a:pt x="77432" y="53086"/>
                </a:lnTo>
                <a:lnTo>
                  <a:pt x="117183" y="53086"/>
                </a:lnTo>
                <a:lnTo>
                  <a:pt x="117183" y="42418"/>
                </a:lnTo>
                <a:close/>
              </a:path>
              <a:path w="191770" h="853439">
                <a:moveTo>
                  <a:pt x="117183" y="53086"/>
                </a:moveTo>
                <a:lnTo>
                  <a:pt x="114262" y="53086"/>
                </a:lnTo>
                <a:lnTo>
                  <a:pt x="95847" y="84654"/>
                </a:lnTo>
                <a:lnTo>
                  <a:pt x="117183" y="121230"/>
                </a:lnTo>
                <a:lnTo>
                  <a:pt x="117183" y="53086"/>
                </a:lnTo>
                <a:close/>
              </a:path>
              <a:path w="191770" h="853439">
                <a:moveTo>
                  <a:pt x="114262" y="53086"/>
                </a:moveTo>
                <a:lnTo>
                  <a:pt x="77432" y="53086"/>
                </a:lnTo>
                <a:lnTo>
                  <a:pt x="95847" y="84654"/>
                </a:lnTo>
                <a:lnTo>
                  <a:pt x="114262" y="53086"/>
                </a:lnTo>
                <a:close/>
              </a:path>
            </a:pathLst>
          </a:custGeom>
          <a:solidFill>
            <a:srgbClr val="E6842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374650"/>
            <a:ext cx="9143999" cy="42242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algn="ctr">
              <a:lnSpc>
                <a:spcPct val="100000"/>
              </a:lnSpc>
              <a:spcBef>
                <a:spcPts val="100"/>
              </a:spcBef>
            </a:pPr>
            <a:r>
              <a:rPr sz="6000" b="1" spc="-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Image</a:t>
            </a:r>
            <a:r>
              <a:rPr lang="en-US" sz="6000" b="1" spc="-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/Graphics</a:t>
            </a:r>
          </a:p>
          <a:p>
            <a:pPr marL="317500" algn="ctr">
              <a:lnSpc>
                <a:spcPct val="100000"/>
              </a:lnSpc>
              <a:spcBef>
                <a:spcPts val="100"/>
              </a:spcBef>
            </a:pPr>
            <a:r>
              <a:rPr lang="en-US" sz="40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A </a:t>
            </a:r>
            <a:r>
              <a:rPr lang="en-US" sz="4000" dirty="0">
                <a:solidFill>
                  <a:schemeClr val="accent3">
                    <a:lumMod val="20000"/>
                    <a:lumOff val="80000"/>
                  </a:schemeClr>
                </a:solidFill>
                <a:latin typeface="Comic Sans MS" pitchFamily="66" charset="0"/>
              </a:rPr>
              <a:t>Picture means a thousand words</a:t>
            </a:r>
            <a:endParaRPr sz="4000" dirty="0">
              <a:solidFill>
                <a:schemeClr val="accent3">
                  <a:lumMod val="20000"/>
                  <a:lumOff val="80000"/>
                </a:schemeClr>
              </a:solidFill>
              <a:latin typeface="Comic Sans MS" pitchFamily="66" charset="0"/>
              <a:cs typeface="Times New Roman" pitchFamily="18" charset="0"/>
            </a:endParaRPr>
          </a:p>
          <a:p>
            <a:pPr marL="12700" marR="5080" algn="just">
              <a:lnSpc>
                <a:spcPct val="100000"/>
              </a:lnSpc>
              <a:spcBef>
                <a:spcPts val="125"/>
              </a:spcBef>
              <a:tabLst>
                <a:tab pos="504190" algn="l"/>
                <a:tab pos="768985" algn="l"/>
                <a:tab pos="1051560" algn="l"/>
                <a:tab pos="2138680" algn="l"/>
                <a:tab pos="4133850" algn="l"/>
                <a:tab pos="4841240" algn="l"/>
              </a:tabLst>
            </a:pPr>
            <a:r>
              <a:rPr sz="28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sz="2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is	important </a:t>
            </a:r>
            <a:r>
              <a:rPr sz="2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8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interesting </a:t>
            </a:r>
            <a:r>
              <a:rPr sz="2800" spc="-5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component  </a:t>
            </a:r>
            <a:r>
              <a:rPr sz="2800" spc="-5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sz="2800" spc="-5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multimedia</a:t>
            </a:r>
            <a:r>
              <a:rPr lang="en-US" sz="2800" spc="-5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sz="2800" spc="-5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It </a:t>
            </a:r>
            <a:r>
              <a:rPr sz="28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is </a:t>
            </a:r>
            <a:r>
              <a:rPr sz="2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one </a:t>
            </a:r>
            <a:r>
              <a:rPr sz="2800" spc="-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8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basic  </a:t>
            </a:r>
            <a:r>
              <a:rPr sz="2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fact </a:t>
            </a:r>
            <a:r>
              <a:rPr sz="28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 </a:t>
            </a:r>
            <a:r>
              <a:rPr sz="2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multimedia</a:t>
            </a:r>
            <a:r>
              <a:rPr sz="2800" spc="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sz="2800" spc="1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en-US" sz="2800" spc="-5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sz="2800" spc="-5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people do </a:t>
            </a:r>
            <a:r>
              <a:rPr sz="2800" spc="-1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not  </a:t>
            </a:r>
            <a:r>
              <a:rPr sz="2800" spc="-5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like</a:t>
            </a:r>
            <a:r>
              <a:rPr sz="2800" spc="3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reading	</a:t>
            </a:r>
            <a:r>
              <a:rPr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large</a:t>
            </a:r>
            <a:r>
              <a:rPr sz="2800" spc="-5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amount </a:t>
            </a:r>
            <a:r>
              <a:rPr sz="2800" spc="-5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of	text  information .</a:t>
            </a:r>
            <a:r>
              <a:rPr sz="2800" spc="3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sz="2800" spc="3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graphics	are </a:t>
            </a:r>
            <a:r>
              <a:rPr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used </a:t>
            </a:r>
            <a:r>
              <a:rPr sz="2800" spc="-1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to  </a:t>
            </a:r>
            <a:r>
              <a:rPr sz="2800" spc="-5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make	better	presentation</a:t>
            </a:r>
            <a:r>
              <a:rPr sz="2800" spc="-25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800" spc="-5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Image </a:t>
            </a:r>
            <a:r>
              <a:rPr lang="en-US" sz="28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can </a:t>
            </a:r>
            <a:r>
              <a:rPr lang="en-US" sz="2800" spc="-5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be created by  using </a:t>
            </a:r>
            <a:r>
              <a:rPr lang="en-US" sz="2800" spc="-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paint program or by scanning</a:t>
            </a:r>
            <a:r>
              <a:rPr lang="en-US" sz="2800" spc="1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spc="-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photograph.</a:t>
            </a:r>
            <a:endParaRPr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858000" y="4114800"/>
            <a:ext cx="1517903" cy="106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705600" y="5562598"/>
            <a:ext cx="2116836" cy="11856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24000" y="4669535"/>
            <a:ext cx="2377440" cy="1485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6571" y="4623815"/>
            <a:ext cx="1591055" cy="7894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398264" y="4536947"/>
            <a:ext cx="1943100" cy="10942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48200" y="4657344"/>
            <a:ext cx="1447800" cy="6461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48200" y="4657344"/>
            <a:ext cx="1447800" cy="646430"/>
          </a:xfrm>
          <a:custGeom>
            <a:avLst/>
            <a:gdLst/>
            <a:ahLst/>
            <a:cxnLst/>
            <a:rect l="l" t="t" r="r" b="b"/>
            <a:pathLst>
              <a:path w="1447800" h="646429">
                <a:moveTo>
                  <a:pt x="0" y="646175"/>
                </a:moveTo>
                <a:lnTo>
                  <a:pt x="1447800" y="646175"/>
                </a:lnTo>
                <a:lnTo>
                  <a:pt x="1447800" y="0"/>
                </a:lnTo>
                <a:lnTo>
                  <a:pt x="0" y="0"/>
                </a:lnTo>
                <a:lnTo>
                  <a:pt x="0" y="646175"/>
                </a:lnTo>
                <a:close/>
              </a:path>
            </a:pathLst>
          </a:custGeom>
          <a:ln w="9144">
            <a:solidFill>
              <a:srgbClr val="6AA30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727575" y="4661154"/>
            <a:ext cx="12865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0000"/>
                </a:solidFill>
                <a:latin typeface="Palatino Linotype"/>
                <a:cs typeface="Palatino Linotype"/>
              </a:rPr>
              <a:t>I</a:t>
            </a:r>
            <a:r>
              <a:rPr sz="3600" dirty="0">
                <a:solidFill>
                  <a:srgbClr val="FF0000"/>
                </a:solidFill>
                <a:latin typeface="Palatino Linotype"/>
                <a:cs typeface="Palatino Linotype"/>
              </a:rPr>
              <a:t>ma</a:t>
            </a:r>
            <a:r>
              <a:rPr sz="3600" spc="5" dirty="0">
                <a:solidFill>
                  <a:srgbClr val="FF0000"/>
                </a:solidFill>
                <a:latin typeface="Palatino Linotype"/>
                <a:cs typeface="Palatino Linotype"/>
              </a:rPr>
              <a:t>g</a:t>
            </a:r>
            <a:r>
              <a:rPr sz="3600" dirty="0">
                <a:solidFill>
                  <a:srgbClr val="FF0000"/>
                </a:solidFill>
                <a:latin typeface="Palatino Linotype"/>
                <a:cs typeface="Palatino Linotype"/>
              </a:rPr>
              <a:t>e</a:t>
            </a:r>
            <a:endParaRPr sz="3600">
              <a:latin typeface="Palatino Linotype"/>
              <a:cs typeface="Palatino Linotype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946647" y="4326635"/>
            <a:ext cx="1127759" cy="64312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013577" y="4500371"/>
            <a:ext cx="824230" cy="365125"/>
          </a:xfrm>
          <a:custGeom>
            <a:avLst/>
            <a:gdLst/>
            <a:ahLst/>
            <a:cxnLst/>
            <a:rect l="l" t="t" r="r" b="b"/>
            <a:pathLst>
              <a:path w="824229" h="365125">
                <a:moveTo>
                  <a:pt x="716382" y="47085"/>
                </a:moveTo>
                <a:lnTo>
                  <a:pt x="0" y="329310"/>
                </a:lnTo>
                <a:lnTo>
                  <a:pt x="13970" y="364744"/>
                </a:lnTo>
                <a:lnTo>
                  <a:pt x="730462" y="82475"/>
                </a:lnTo>
                <a:lnTo>
                  <a:pt x="753837" y="52831"/>
                </a:lnTo>
                <a:lnTo>
                  <a:pt x="716382" y="47085"/>
                </a:lnTo>
                <a:close/>
              </a:path>
              <a:path w="824229" h="365125">
                <a:moveTo>
                  <a:pt x="798699" y="21208"/>
                </a:moveTo>
                <a:lnTo>
                  <a:pt x="782066" y="21208"/>
                </a:lnTo>
                <a:lnTo>
                  <a:pt x="796036" y="56641"/>
                </a:lnTo>
                <a:lnTo>
                  <a:pt x="730462" y="82475"/>
                </a:lnTo>
                <a:lnTo>
                  <a:pt x="692150" y="131063"/>
                </a:lnTo>
                <a:lnTo>
                  <a:pt x="688752" y="137822"/>
                </a:lnTo>
                <a:lnTo>
                  <a:pt x="688212" y="145129"/>
                </a:lnTo>
                <a:lnTo>
                  <a:pt x="690435" y="152102"/>
                </a:lnTo>
                <a:lnTo>
                  <a:pt x="695325" y="157860"/>
                </a:lnTo>
                <a:lnTo>
                  <a:pt x="702083" y="161258"/>
                </a:lnTo>
                <a:lnTo>
                  <a:pt x="709390" y="161797"/>
                </a:lnTo>
                <a:lnTo>
                  <a:pt x="716363" y="159575"/>
                </a:lnTo>
                <a:lnTo>
                  <a:pt x="722122" y="154685"/>
                </a:lnTo>
                <a:lnTo>
                  <a:pt x="824229" y="25145"/>
                </a:lnTo>
                <a:lnTo>
                  <a:pt x="798699" y="21208"/>
                </a:lnTo>
                <a:close/>
              </a:path>
              <a:path w="824229" h="365125">
                <a:moveTo>
                  <a:pt x="753837" y="52831"/>
                </a:moveTo>
                <a:lnTo>
                  <a:pt x="730462" y="82475"/>
                </a:lnTo>
                <a:lnTo>
                  <a:pt x="793134" y="57784"/>
                </a:lnTo>
                <a:lnTo>
                  <a:pt x="786129" y="57784"/>
                </a:lnTo>
                <a:lnTo>
                  <a:pt x="753837" y="52831"/>
                </a:lnTo>
                <a:close/>
              </a:path>
              <a:path w="824229" h="365125">
                <a:moveTo>
                  <a:pt x="774065" y="27177"/>
                </a:moveTo>
                <a:lnTo>
                  <a:pt x="753837" y="52831"/>
                </a:lnTo>
                <a:lnTo>
                  <a:pt x="786129" y="57784"/>
                </a:lnTo>
                <a:lnTo>
                  <a:pt x="774065" y="27177"/>
                </a:lnTo>
                <a:close/>
              </a:path>
              <a:path w="824229" h="365125">
                <a:moveTo>
                  <a:pt x="784419" y="27177"/>
                </a:moveTo>
                <a:lnTo>
                  <a:pt x="774065" y="27177"/>
                </a:lnTo>
                <a:lnTo>
                  <a:pt x="786129" y="57784"/>
                </a:lnTo>
                <a:lnTo>
                  <a:pt x="793134" y="57784"/>
                </a:lnTo>
                <a:lnTo>
                  <a:pt x="796036" y="56641"/>
                </a:lnTo>
                <a:lnTo>
                  <a:pt x="784419" y="27177"/>
                </a:lnTo>
                <a:close/>
              </a:path>
              <a:path w="824229" h="365125">
                <a:moveTo>
                  <a:pt x="782066" y="21208"/>
                </a:moveTo>
                <a:lnTo>
                  <a:pt x="716382" y="47085"/>
                </a:lnTo>
                <a:lnTo>
                  <a:pt x="753837" y="52831"/>
                </a:lnTo>
                <a:lnTo>
                  <a:pt x="774065" y="27177"/>
                </a:lnTo>
                <a:lnTo>
                  <a:pt x="784419" y="27177"/>
                </a:lnTo>
                <a:lnTo>
                  <a:pt x="782066" y="21208"/>
                </a:lnTo>
                <a:close/>
              </a:path>
              <a:path w="824229" h="365125">
                <a:moveTo>
                  <a:pt x="661162" y="0"/>
                </a:moveTo>
                <a:lnTo>
                  <a:pt x="653607" y="337"/>
                </a:lnTo>
                <a:lnTo>
                  <a:pt x="647017" y="3460"/>
                </a:lnTo>
                <a:lnTo>
                  <a:pt x="642070" y="8822"/>
                </a:lnTo>
                <a:lnTo>
                  <a:pt x="639445" y="15875"/>
                </a:lnTo>
                <a:lnTo>
                  <a:pt x="639764" y="23449"/>
                </a:lnTo>
                <a:lnTo>
                  <a:pt x="642858" y="30083"/>
                </a:lnTo>
                <a:lnTo>
                  <a:pt x="648213" y="35073"/>
                </a:lnTo>
                <a:lnTo>
                  <a:pt x="655320" y="37718"/>
                </a:lnTo>
                <a:lnTo>
                  <a:pt x="716382" y="47085"/>
                </a:lnTo>
                <a:lnTo>
                  <a:pt x="782066" y="21208"/>
                </a:lnTo>
                <a:lnTo>
                  <a:pt x="798699" y="21208"/>
                </a:lnTo>
                <a:lnTo>
                  <a:pt x="661162" y="0"/>
                </a:lnTo>
                <a:close/>
              </a:path>
            </a:pathLst>
          </a:custGeom>
          <a:solidFill>
            <a:srgbClr val="E684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560064" y="4885944"/>
            <a:ext cx="1223772" cy="51511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817492" y="5009552"/>
            <a:ext cx="899794" cy="191770"/>
          </a:xfrm>
          <a:custGeom>
            <a:avLst/>
            <a:gdLst/>
            <a:ahLst/>
            <a:cxnLst/>
            <a:rect l="l" t="t" r="r" b="b"/>
            <a:pathLst>
              <a:path w="899795" h="191770">
                <a:moveTo>
                  <a:pt x="167649" y="0"/>
                </a:moveTo>
                <a:lnTo>
                  <a:pt x="159639" y="2756"/>
                </a:lnTo>
                <a:lnTo>
                  <a:pt x="0" y="95847"/>
                </a:lnTo>
                <a:lnTo>
                  <a:pt x="159639" y="188938"/>
                </a:lnTo>
                <a:lnTo>
                  <a:pt x="167649" y="191694"/>
                </a:lnTo>
                <a:lnTo>
                  <a:pt x="175815" y="191176"/>
                </a:lnTo>
                <a:lnTo>
                  <a:pt x="183195" y="187634"/>
                </a:lnTo>
                <a:lnTo>
                  <a:pt x="188849" y="181318"/>
                </a:lnTo>
                <a:lnTo>
                  <a:pt x="191585" y="173253"/>
                </a:lnTo>
                <a:lnTo>
                  <a:pt x="191023" y="165094"/>
                </a:lnTo>
                <a:lnTo>
                  <a:pt x="187438" y="157743"/>
                </a:lnTo>
                <a:lnTo>
                  <a:pt x="181102" y="152108"/>
                </a:lnTo>
                <a:lnTo>
                  <a:pt x="121230" y="117183"/>
                </a:lnTo>
                <a:lnTo>
                  <a:pt x="42418" y="117183"/>
                </a:lnTo>
                <a:lnTo>
                  <a:pt x="42418" y="74511"/>
                </a:lnTo>
                <a:lnTo>
                  <a:pt x="121230" y="74511"/>
                </a:lnTo>
                <a:lnTo>
                  <a:pt x="181102" y="39586"/>
                </a:lnTo>
                <a:lnTo>
                  <a:pt x="187438" y="33932"/>
                </a:lnTo>
                <a:lnTo>
                  <a:pt x="191023" y="26552"/>
                </a:lnTo>
                <a:lnTo>
                  <a:pt x="191585" y="18387"/>
                </a:lnTo>
                <a:lnTo>
                  <a:pt x="188849" y="10376"/>
                </a:lnTo>
                <a:lnTo>
                  <a:pt x="183195" y="4060"/>
                </a:lnTo>
                <a:lnTo>
                  <a:pt x="175815" y="517"/>
                </a:lnTo>
                <a:lnTo>
                  <a:pt x="167649" y="0"/>
                </a:lnTo>
                <a:close/>
              </a:path>
              <a:path w="899795" h="191770">
                <a:moveTo>
                  <a:pt x="121230" y="74511"/>
                </a:moveTo>
                <a:lnTo>
                  <a:pt x="42418" y="74511"/>
                </a:lnTo>
                <a:lnTo>
                  <a:pt x="42418" y="117183"/>
                </a:lnTo>
                <a:lnTo>
                  <a:pt x="121230" y="117183"/>
                </a:lnTo>
                <a:lnTo>
                  <a:pt x="116223" y="114262"/>
                </a:lnTo>
                <a:lnTo>
                  <a:pt x="53086" y="114262"/>
                </a:lnTo>
                <a:lnTo>
                  <a:pt x="53086" y="77432"/>
                </a:lnTo>
                <a:lnTo>
                  <a:pt x="116223" y="77432"/>
                </a:lnTo>
                <a:lnTo>
                  <a:pt x="121230" y="74511"/>
                </a:lnTo>
                <a:close/>
              </a:path>
              <a:path w="899795" h="191770">
                <a:moveTo>
                  <a:pt x="899287" y="74511"/>
                </a:moveTo>
                <a:lnTo>
                  <a:pt x="121230" y="74511"/>
                </a:lnTo>
                <a:lnTo>
                  <a:pt x="84654" y="95847"/>
                </a:lnTo>
                <a:lnTo>
                  <a:pt x="121230" y="117183"/>
                </a:lnTo>
                <a:lnTo>
                  <a:pt x="899287" y="117183"/>
                </a:lnTo>
                <a:lnTo>
                  <a:pt x="899287" y="74511"/>
                </a:lnTo>
                <a:close/>
              </a:path>
              <a:path w="899795" h="191770">
                <a:moveTo>
                  <a:pt x="53086" y="77432"/>
                </a:moveTo>
                <a:lnTo>
                  <a:pt x="53086" y="114262"/>
                </a:lnTo>
                <a:lnTo>
                  <a:pt x="84654" y="95847"/>
                </a:lnTo>
                <a:lnTo>
                  <a:pt x="53086" y="77432"/>
                </a:lnTo>
                <a:close/>
              </a:path>
              <a:path w="899795" h="191770">
                <a:moveTo>
                  <a:pt x="84654" y="95847"/>
                </a:moveTo>
                <a:lnTo>
                  <a:pt x="53086" y="114262"/>
                </a:lnTo>
                <a:lnTo>
                  <a:pt x="116223" y="114262"/>
                </a:lnTo>
                <a:lnTo>
                  <a:pt x="84654" y="95847"/>
                </a:lnTo>
                <a:close/>
              </a:path>
              <a:path w="899795" h="191770">
                <a:moveTo>
                  <a:pt x="116223" y="77432"/>
                </a:moveTo>
                <a:lnTo>
                  <a:pt x="53086" y="77432"/>
                </a:lnTo>
                <a:lnTo>
                  <a:pt x="84654" y="95847"/>
                </a:lnTo>
                <a:lnTo>
                  <a:pt x="116223" y="77432"/>
                </a:lnTo>
                <a:close/>
              </a:path>
            </a:pathLst>
          </a:custGeom>
          <a:solidFill>
            <a:srgbClr val="E684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021323" y="5254752"/>
            <a:ext cx="969264" cy="60198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087998" y="5283708"/>
            <a:ext cx="645795" cy="304800"/>
          </a:xfrm>
          <a:custGeom>
            <a:avLst/>
            <a:gdLst/>
            <a:ahLst/>
            <a:cxnLst/>
            <a:rect l="l" t="t" r="r" b="b"/>
            <a:pathLst>
              <a:path w="645795" h="304800">
                <a:moveTo>
                  <a:pt x="524923" y="252647"/>
                </a:moveTo>
                <a:lnTo>
                  <a:pt x="456310" y="262508"/>
                </a:lnTo>
                <a:lnTo>
                  <a:pt x="438150" y="286638"/>
                </a:lnTo>
                <a:lnTo>
                  <a:pt x="441047" y="294633"/>
                </a:lnTo>
                <a:lnTo>
                  <a:pt x="446563" y="300705"/>
                </a:lnTo>
                <a:lnTo>
                  <a:pt x="453937" y="304275"/>
                </a:lnTo>
                <a:lnTo>
                  <a:pt x="462406" y="304761"/>
                </a:lnTo>
                <a:lnTo>
                  <a:pt x="618744" y="282320"/>
                </a:lnTo>
                <a:lnTo>
                  <a:pt x="598043" y="282320"/>
                </a:lnTo>
                <a:lnTo>
                  <a:pt x="524923" y="252647"/>
                </a:lnTo>
                <a:close/>
              </a:path>
              <a:path w="645795" h="304800">
                <a:moveTo>
                  <a:pt x="566804" y="246628"/>
                </a:moveTo>
                <a:lnTo>
                  <a:pt x="524923" y="252647"/>
                </a:lnTo>
                <a:lnTo>
                  <a:pt x="598043" y="282320"/>
                </a:lnTo>
                <a:lnTo>
                  <a:pt x="600770" y="275589"/>
                </a:lnTo>
                <a:lnTo>
                  <a:pt x="589152" y="275589"/>
                </a:lnTo>
                <a:lnTo>
                  <a:pt x="566804" y="246628"/>
                </a:lnTo>
                <a:close/>
              </a:path>
              <a:path w="645795" h="304800">
                <a:moveTo>
                  <a:pt x="518223" y="124110"/>
                </a:moveTo>
                <a:lnTo>
                  <a:pt x="510095" y="124634"/>
                </a:lnTo>
                <a:lnTo>
                  <a:pt x="502539" y="128396"/>
                </a:lnTo>
                <a:lnTo>
                  <a:pt x="496941" y="134756"/>
                </a:lnTo>
                <a:lnTo>
                  <a:pt x="494331" y="142509"/>
                </a:lnTo>
                <a:lnTo>
                  <a:pt x="494841" y="150667"/>
                </a:lnTo>
                <a:lnTo>
                  <a:pt x="498601" y="158241"/>
                </a:lnTo>
                <a:lnTo>
                  <a:pt x="540975" y="213155"/>
                </a:lnTo>
                <a:lnTo>
                  <a:pt x="614045" y="242823"/>
                </a:lnTo>
                <a:lnTo>
                  <a:pt x="598043" y="282320"/>
                </a:lnTo>
                <a:lnTo>
                  <a:pt x="618744" y="282320"/>
                </a:lnTo>
                <a:lnTo>
                  <a:pt x="645286" y="278510"/>
                </a:lnTo>
                <a:lnTo>
                  <a:pt x="532383" y="132206"/>
                </a:lnTo>
                <a:lnTo>
                  <a:pt x="525970" y="126682"/>
                </a:lnTo>
                <a:lnTo>
                  <a:pt x="518223" y="124110"/>
                </a:lnTo>
                <a:close/>
              </a:path>
              <a:path w="645795" h="304800">
                <a:moveTo>
                  <a:pt x="602996" y="241426"/>
                </a:moveTo>
                <a:lnTo>
                  <a:pt x="566804" y="246628"/>
                </a:lnTo>
                <a:lnTo>
                  <a:pt x="589152" y="275589"/>
                </a:lnTo>
                <a:lnTo>
                  <a:pt x="602996" y="241426"/>
                </a:lnTo>
                <a:close/>
              </a:path>
              <a:path w="645795" h="304800">
                <a:moveTo>
                  <a:pt x="610604" y="241426"/>
                </a:moveTo>
                <a:lnTo>
                  <a:pt x="602996" y="241426"/>
                </a:lnTo>
                <a:lnTo>
                  <a:pt x="589152" y="275589"/>
                </a:lnTo>
                <a:lnTo>
                  <a:pt x="600770" y="275589"/>
                </a:lnTo>
                <a:lnTo>
                  <a:pt x="614045" y="242823"/>
                </a:lnTo>
                <a:lnTo>
                  <a:pt x="610604" y="241426"/>
                </a:lnTo>
                <a:close/>
              </a:path>
              <a:path w="645795" h="304800">
                <a:moveTo>
                  <a:pt x="16001" y="0"/>
                </a:moveTo>
                <a:lnTo>
                  <a:pt x="0" y="39623"/>
                </a:lnTo>
                <a:lnTo>
                  <a:pt x="524923" y="252647"/>
                </a:lnTo>
                <a:lnTo>
                  <a:pt x="566804" y="246628"/>
                </a:lnTo>
                <a:lnTo>
                  <a:pt x="540975" y="213155"/>
                </a:lnTo>
                <a:lnTo>
                  <a:pt x="16001" y="0"/>
                </a:lnTo>
                <a:close/>
              </a:path>
              <a:path w="645795" h="304800">
                <a:moveTo>
                  <a:pt x="540975" y="213155"/>
                </a:moveTo>
                <a:lnTo>
                  <a:pt x="566804" y="246628"/>
                </a:lnTo>
                <a:lnTo>
                  <a:pt x="602996" y="241426"/>
                </a:lnTo>
                <a:lnTo>
                  <a:pt x="610604" y="241426"/>
                </a:lnTo>
                <a:lnTo>
                  <a:pt x="540975" y="213155"/>
                </a:lnTo>
                <a:close/>
              </a:path>
            </a:pathLst>
          </a:custGeom>
          <a:solidFill>
            <a:srgbClr val="E6842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40" y="228600"/>
            <a:ext cx="7846060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6000" spc="-5" dirty="0">
                <a:latin typeface="Comic Sans MS" pitchFamily="66" charset="0"/>
              </a:rPr>
              <a:t>Soun</a:t>
            </a:r>
            <a:r>
              <a:rPr sz="6000" spc="-5" dirty="0"/>
              <a:t>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7200" y="1049782"/>
            <a:ext cx="8229600" cy="20441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n-US" sz="4400" dirty="0">
                <a:solidFill>
                  <a:schemeClr val="accent3">
                    <a:lumMod val="20000"/>
                    <a:lumOff val="80000"/>
                  </a:schemeClr>
                </a:solidFill>
                <a:latin typeface="Comic Sans MS" pitchFamily="66" charset="0"/>
              </a:rPr>
              <a:t>In multimedia, </a:t>
            </a:r>
            <a:r>
              <a:rPr lang="en-US" sz="4400" dirty="0">
                <a:solidFill>
                  <a:srgbClr val="FFFF00"/>
                </a:solidFill>
                <a:latin typeface="Comic Sans MS" pitchFamily="66" charset="0"/>
              </a:rPr>
              <a:t>audio</a:t>
            </a:r>
            <a:r>
              <a:rPr lang="en-US" sz="4400" dirty="0">
                <a:solidFill>
                  <a:schemeClr val="accent3">
                    <a:lumMod val="20000"/>
                    <a:lumOff val="80000"/>
                  </a:schemeClr>
                </a:solidFill>
                <a:latin typeface="Comic Sans MS" pitchFamily="66" charset="0"/>
              </a:rPr>
              <a:t> could come in the form of speech, sound effects and also </a:t>
            </a:r>
            <a:r>
              <a:rPr lang="en-US" sz="4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Comic Sans MS" pitchFamily="66" charset="0"/>
              </a:rPr>
              <a:t>music.</a:t>
            </a:r>
            <a:r>
              <a:rPr lang="en-US" sz="4400" dirty="0">
                <a:solidFill>
                  <a:schemeClr val="accent3">
                    <a:lumMod val="20000"/>
                    <a:lumOff val="80000"/>
                  </a:schemeClr>
                </a:solidFill>
                <a:latin typeface="Comic Sans MS" pitchFamily="66" charset="0"/>
              </a:rPr>
              <a:t> </a:t>
            </a:r>
            <a:endParaRPr sz="4400" dirty="0">
              <a:solidFill>
                <a:schemeClr val="accent3">
                  <a:lumMod val="20000"/>
                  <a:lumOff val="80000"/>
                </a:schemeClr>
              </a:solidFill>
              <a:latin typeface="Comic Sans MS" pitchFamily="66" charset="0"/>
              <a:cs typeface="Palatino Linotyp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8704" y="4867655"/>
            <a:ext cx="2913888" cy="18333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8600" y="4802123"/>
            <a:ext cx="1496695" cy="1773555"/>
          </a:xfrm>
          <a:custGeom>
            <a:avLst/>
            <a:gdLst/>
            <a:ahLst/>
            <a:cxnLst/>
            <a:rect l="l" t="t" r="r" b="b"/>
            <a:pathLst>
              <a:path w="1496695" h="1773554">
                <a:moveTo>
                  <a:pt x="1496568" y="0"/>
                </a:moveTo>
                <a:lnTo>
                  <a:pt x="780745" y="609600"/>
                </a:lnTo>
                <a:lnTo>
                  <a:pt x="0" y="609600"/>
                </a:lnTo>
                <a:lnTo>
                  <a:pt x="0" y="1163840"/>
                </a:lnTo>
                <a:lnTo>
                  <a:pt x="780745" y="1163840"/>
                </a:lnTo>
                <a:lnTo>
                  <a:pt x="1496568" y="1773542"/>
                </a:lnTo>
                <a:lnTo>
                  <a:pt x="1496568" y="0"/>
                </a:lnTo>
                <a:close/>
              </a:path>
            </a:pathLst>
          </a:custGeom>
          <a:solidFill>
            <a:srgbClr val="FFBD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74595" y="5365622"/>
            <a:ext cx="157480" cy="655955"/>
          </a:xfrm>
          <a:custGeom>
            <a:avLst/>
            <a:gdLst/>
            <a:ahLst/>
            <a:cxnLst/>
            <a:rect l="l" t="t" r="r" b="b"/>
            <a:pathLst>
              <a:path w="157480" h="655954">
                <a:moveTo>
                  <a:pt x="75946" y="0"/>
                </a:moveTo>
                <a:lnTo>
                  <a:pt x="0" y="46100"/>
                </a:lnTo>
                <a:lnTo>
                  <a:pt x="32512" y="101472"/>
                </a:lnTo>
                <a:lnTo>
                  <a:pt x="48768" y="156971"/>
                </a:lnTo>
                <a:lnTo>
                  <a:pt x="59562" y="221614"/>
                </a:lnTo>
                <a:lnTo>
                  <a:pt x="75946" y="286270"/>
                </a:lnTo>
                <a:lnTo>
                  <a:pt x="70485" y="350977"/>
                </a:lnTo>
                <a:lnTo>
                  <a:pt x="59562" y="424827"/>
                </a:lnTo>
                <a:lnTo>
                  <a:pt x="37846" y="517194"/>
                </a:lnTo>
                <a:lnTo>
                  <a:pt x="5461" y="600341"/>
                </a:lnTo>
                <a:lnTo>
                  <a:pt x="75946" y="655751"/>
                </a:lnTo>
                <a:lnTo>
                  <a:pt x="92202" y="618870"/>
                </a:lnTo>
                <a:lnTo>
                  <a:pt x="108331" y="563371"/>
                </a:lnTo>
                <a:lnTo>
                  <a:pt x="130048" y="503364"/>
                </a:lnTo>
                <a:lnTo>
                  <a:pt x="146304" y="443344"/>
                </a:lnTo>
                <a:lnTo>
                  <a:pt x="157226" y="392556"/>
                </a:lnTo>
                <a:lnTo>
                  <a:pt x="157226" y="318617"/>
                </a:lnTo>
                <a:lnTo>
                  <a:pt x="151765" y="221614"/>
                </a:lnTo>
                <a:lnTo>
                  <a:pt x="140970" y="147700"/>
                </a:lnTo>
                <a:lnTo>
                  <a:pt x="108331" y="69214"/>
                </a:lnTo>
                <a:lnTo>
                  <a:pt x="75946" y="0"/>
                </a:lnTo>
                <a:close/>
              </a:path>
            </a:pathLst>
          </a:custGeom>
          <a:solidFill>
            <a:srgbClr val="FFBD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348738" y="5134609"/>
            <a:ext cx="244475" cy="1150620"/>
          </a:xfrm>
          <a:custGeom>
            <a:avLst/>
            <a:gdLst/>
            <a:ahLst/>
            <a:cxnLst/>
            <a:rect l="l" t="t" r="r" b="b"/>
            <a:pathLst>
              <a:path w="244475" h="1150620">
                <a:moveTo>
                  <a:pt x="75945" y="0"/>
                </a:moveTo>
                <a:lnTo>
                  <a:pt x="5461" y="46227"/>
                </a:lnTo>
                <a:lnTo>
                  <a:pt x="54229" y="143128"/>
                </a:lnTo>
                <a:lnTo>
                  <a:pt x="81280" y="221741"/>
                </a:lnTo>
                <a:lnTo>
                  <a:pt x="119253" y="337184"/>
                </a:lnTo>
                <a:lnTo>
                  <a:pt x="140969" y="475703"/>
                </a:lnTo>
                <a:lnTo>
                  <a:pt x="140969" y="674357"/>
                </a:lnTo>
                <a:lnTo>
                  <a:pt x="130175" y="771334"/>
                </a:lnTo>
                <a:lnTo>
                  <a:pt x="92201" y="891451"/>
                </a:lnTo>
                <a:lnTo>
                  <a:pt x="0" y="1099248"/>
                </a:lnTo>
                <a:lnTo>
                  <a:pt x="70485" y="1150035"/>
                </a:lnTo>
                <a:lnTo>
                  <a:pt x="130175" y="1034618"/>
                </a:lnTo>
                <a:lnTo>
                  <a:pt x="178943" y="942251"/>
                </a:lnTo>
                <a:lnTo>
                  <a:pt x="211455" y="812914"/>
                </a:lnTo>
                <a:lnTo>
                  <a:pt x="243967" y="674357"/>
                </a:lnTo>
                <a:lnTo>
                  <a:pt x="238506" y="485012"/>
                </a:lnTo>
                <a:lnTo>
                  <a:pt x="222376" y="392683"/>
                </a:lnTo>
                <a:lnTo>
                  <a:pt x="178943" y="221741"/>
                </a:lnTo>
                <a:lnTo>
                  <a:pt x="130175" y="101599"/>
                </a:lnTo>
                <a:lnTo>
                  <a:pt x="75945" y="0"/>
                </a:lnTo>
                <a:close/>
              </a:path>
            </a:pathLst>
          </a:custGeom>
          <a:solidFill>
            <a:srgbClr val="FFBD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760726" y="4871339"/>
            <a:ext cx="370205" cy="1746250"/>
          </a:xfrm>
          <a:custGeom>
            <a:avLst/>
            <a:gdLst/>
            <a:ahLst/>
            <a:cxnLst/>
            <a:rect l="l" t="t" r="r" b="b"/>
            <a:pathLst>
              <a:path w="370205" h="1746250">
                <a:moveTo>
                  <a:pt x="70612" y="0"/>
                </a:moveTo>
                <a:lnTo>
                  <a:pt x="0" y="46228"/>
                </a:lnTo>
                <a:lnTo>
                  <a:pt x="70612" y="166369"/>
                </a:lnTo>
                <a:lnTo>
                  <a:pt x="157353" y="318643"/>
                </a:lnTo>
                <a:lnTo>
                  <a:pt x="233299" y="551942"/>
                </a:lnTo>
                <a:lnTo>
                  <a:pt x="265684" y="729754"/>
                </a:lnTo>
                <a:lnTo>
                  <a:pt x="255016" y="965288"/>
                </a:lnTo>
                <a:lnTo>
                  <a:pt x="211581" y="1237792"/>
                </a:lnTo>
                <a:lnTo>
                  <a:pt x="135762" y="1473403"/>
                </a:lnTo>
                <a:lnTo>
                  <a:pt x="0" y="1704327"/>
                </a:lnTo>
                <a:lnTo>
                  <a:pt x="70612" y="1745907"/>
                </a:lnTo>
                <a:lnTo>
                  <a:pt x="233299" y="1468716"/>
                </a:lnTo>
                <a:lnTo>
                  <a:pt x="311912" y="1266710"/>
                </a:lnTo>
                <a:lnTo>
                  <a:pt x="363474" y="961859"/>
                </a:lnTo>
                <a:lnTo>
                  <a:pt x="370205" y="722884"/>
                </a:lnTo>
                <a:lnTo>
                  <a:pt x="330835" y="534670"/>
                </a:lnTo>
                <a:lnTo>
                  <a:pt x="260350" y="323342"/>
                </a:lnTo>
                <a:lnTo>
                  <a:pt x="175006" y="146685"/>
                </a:lnTo>
                <a:lnTo>
                  <a:pt x="70612" y="0"/>
                </a:lnTo>
                <a:close/>
              </a:path>
            </a:pathLst>
          </a:custGeom>
          <a:solidFill>
            <a:srgbClr val="FFBD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28600" y="4802123"/>
            <a:ext cx="1496695" cy="1773555"/>
          </a:xfrm>
          <a:custGeom>
            <a:avLst/>
            <a:gdLst/>
            <a:ahLst/>
            <a:cxnLst/>
            <a:rect l="l" t="t" r="r" b="b"/>
            <a:pathLst>
              <a:path w="1496695" h="1773554">
                <a:moveTo>
                  <a:pt x="0" y="609600"/>
                </a:moveTo>
                <a:lnTo>
                  <a:pt x="780745" y="609600"/>
                </a:lnTo>
                <a:lnTo>
                  <a:pt x="1496568" y="0"/>
                </a:lnTo>
                <a:lnTo>
                  <a:pt x="1496568" y="1773542"/>
                </a:lnTo>
                <a:lnTo>
                  <a:pt x="780745" y="1163840"/>
                </a:lnTo>
                <a:lnTo>
                  <a:pt x="0" y="1163840"/>
                </a:lnTo>
                <a:lnTo>
                  <a:pt x="0" y="60960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74595" y="5365622"/>
            <a:ext cx="157480" cy="655955"/>
          </a:xfrm>
          <a:custGeom>
            <a:avLst/>
            <a:gdLst/>
            <a:ahLst/>
            <a:cxnLst/>
            <a:rect l="l" t="t" r="r" b="b"/>
            <a:pathLst>
              <a:path w="157480" h="655954">
                <a:moveTo>
                  <a:pt x="0" y="46100"/>
                </a:moveTo>
                <a:lnTo>
                  <a:pt x="75946" y="0"/>
                </a:lnTo>
                <a:lnTo>
                  <a:pt x="108331" y="69214"/>
                </a:lnTo>
                <a:lnTo>
                  <a:pt x="140970" y="147700"/>
                </a:lnTo>
                <a:lnTo>
                  <a:pt x="151765" y="221614"/>
                </a:lnTo>
                <a:lnTo>
                  <a:pt x="157226" y="318617"/>
                </a:lnTo>
                <a:lnTo>
                  <a:pt x="157226" y="392556"/>
                </a:lnTo>
                <a:lnTo>
                  <a:pt x="146304" y="443344"/>
                </a:lnTo>
                <a:lnTo>
                  <a:pt x="130048" y="503364"/>
                </a:lnTo>
                <a:lnTo>
                  <a:pt x="108331" y="563371"/>
                </a:lnTo>
                <a:lnTo>
                  <a:pt x="92202" y="618870"/>
                </a:lnTo>
                <a:lnTo>
                  <a:pt x="75946" y="655751"/>
                </a:lnTo>
                <a:lnTo>
                  <a:pt x="5461" y="600341"/>
                </a:lnTo>
                <a:lnTo>
                  <a:pt x="37846" y="517194"/>
                </a:lnTo>
                <a:lnTo>
                  <a:pt x="59562" y="424827"/>
                </a:lnTo>
                <a:lnTo>
                  <a:pt x="70485" y="350977"/>
                </a:lnTo>
                <a:lnTo>
                  <a:pt x="75946" y="286270"/>
                </a:lnTo>
                <a:lnTo>
                  <a:pt x="59562" y="221614"/>
                </a:lnTo>
                <a:lnTo>
                  <a:pt x="48768" y="156971"/>
                </a:lnTo>
                <a:lnTo>
                  <a:pt x="32512" y="101472"/>
                </a:lnTo>
                <a:lnTo>
                  <a:pt x="0" y="4610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348738" y="5134609"/>
            <a:ext cx="244475" cy="1150620"/>
          </a:xfrm>
          <a:custGeom>
            <a:avLst/>
            <a:gdLst/>
            <a:ahLst/>
            <a:cxnLst/>
            <a:rect l="l" t="t" r="r" b="b"/>
            <a:pathLst>
              <a:path w="244475" h="1150620">
                <a:moveTo>
                  <a:pt x="75945" y="0"/>
                </a:moveTo>
                <a:lnTo>
                  <a:pt x="130175" y="101599"/>
                </a:lnTo>
                <a:lnTo>
                  <a:pt x="178943" y="221741"/>
                </a:lnTo>
                <a:lnTo>
                  <a:pt x="222376" y="392683"/>
                </a:lnTo>
                <a:lnTo>
                  <a:pt x="238506" y="485012"/>
                </a:lnTo>
                <a:lnTo>
                  <a:pt x="243967" y="674357"/>
                </a:lnTo>
                <a:lnTo>
                  <a:pt x="211455" y="812914"/>
                </a:lnTo>
                <a:lnTo>
                  <a:pt x="178943" y="942251"/>
                </a:lnTo>
                <a:lnTo>
                  <a:pt x="130175" y="1034618"/>
                </a:lnTo>
                <a:lnTo>
                  <a:pt x="70485" y="1150035"/>
                </a:lnTo>
                <a:lnTo>
                  <a:pt x="0" y="1099248"/>
                </a:lnTo>
                <a:lnTo>
                  <a:pt x="92201" y="891451"/>
                </a:lnTo>
                <a:lnTo>
                  <a:pt x="130175" y="771334"/>
                </a:lnTo>
                <a:lnTo>
                  <a:pt x="140969" y="674357"/>
                </a:lnTo>
                <a:lnTo>
                  <a:pt x="140969" y="475703"/>
                </a:lnTo>
                <a:lnTo>
                  <a:pt x="119253" y="337184"/>
                </a:lnTo>
                <a:lnTo>
                  <a:pt x="81280" y="221741"/>
                </a:lnTo>
                <a:lnTo>
                  <a:pt x="54229" y="143128"/>
                </a:lnTo>
                <a:lnTo>
                  <a:pt x="5461" y="46227"/>
                </a:lnTo>
                <a:lnTo>
                  <a:pt x="75945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60726" y="4871339"/>
            <a:ext cx="370205" cy="1746250"/>
          </a:xfrm>
          <a:custGeom>
            <a:avLst/>
            <a:gdLst/>
            <a:ahLst/>
            <a:cxnLst/>
            <a:rect l="l" t="t" r="r" b="b"/>
            <a:pathLst>
              <a:path w="370205" h="1746250">
                <a:moveTo>
                  <a:pt x="0" y="46228"/>
                </a:moveTo>
                <a:lnTo>
                  <a:pt x="70612" y="0"/>
                </a:lnTo>
                <a:lnTo>
                  <a:pt x="175006" y="146685"/>
                </a:lnTo>
                <a:lnTo>
                  <a:pt x="260350" y="323342"/>
                </a:lnTo>
                <a:lnTo>
                  <a:pt x="330835" y="534670"/>
                </a:lnTo>
                <a:lnTo>
                  <a:pt x="370205" y="722884"/>
                </a:lnTo>
                <a:lnTo>
                  <a:pt x="363474" y="961859"/>
                </a:lnTo>
                <a:lnTo>
                  <a:pt x="311912" y="1266710"/>
                </a:lnTo>
                <a:lnTo>
                  <a:pt x="233299" y="1468716"/>
                </a:lnTo>
                <a:lnTo>
                  <a:pt x="70612" y="1745907"/>
                </a:lnTo>
                <a:lnTo>
                  <a:pt x="0" y="1704327"/>
                </a:lnTo>
                <a:lnTo>
                  <a:pt x="135762" y="1473403"/>
                </a:lnTo>
                <a:lnTo>
                  <a:pt x="211581" y="1237792"/>
                </a:lnTo>
                <a:lnTo>
                  <a:pt x="255016" y="965288"/>
                </a:lnTo>
                <a:lnTo>
                  <a:pt x="265684" y="729754"/>
                </a:lnTo>
                <a:lnTo>
                  <a:pt x="233299" y="551942"/>
                </a:lnTo>
                <a:lnTo>
                  <a:pt x="157353" y="318643"/>
                </a:lnTo>
                <a:lnTo>
                  <a:pt x="70612" y="166369"/>
                </a:lnTo>
                <a:lnTo>
                  <a:pt x="0" y="4622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49795" y="5394959"/>
            <a:ext cx="1217676" cy="13243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679692" y="5324602"/>
            <a:ext cx="1205865" cy="1312545"/>
          </a:xfrm>
          <a:custGeom>
            <a:avLst/>
            <a:gdLst/>
            <a:ahLst/>
            <a:cxnLst/>
            <a:rect l="l" t="t" r="r" b="b"/>
            <a:pathLst>
              <a:path w="1205865" h="1312545">
                <a:moveTo>
                  <a:pt x="284099" y="916813"/>
                </a:moveTo>
                <a:lnTo>
                  <a:pt x="187071" y="916813"/>
                </a:lnTo>
                <a:lnTo>
                  <a:pt x="145414" y="925195"/>
                </a:lnTo>
                <a:lnTo>
                  <a:pt x="103885" y="950468"/>
                </a:lnTo>
                <a:lnTo>
                  <a:pt x="69214" y="967295"/>
                </a:lnTo>
                <a:lnTo>
                  <a:pt x="41528" y="1000950"/>
                </a:lnTo>
                <a:lnTo>
                  <a:pt x="20700" y="1034542"/>
                </a:lnTo>
                <a:lnTo>
                  <a:pt x="6857" y="1068197"/>
                </a:lnTo>
                <a:lnTo>
                  <a:pt x="0" y="1110297"/>
                </a:lnTo>
                <a:lnTo>
                  <a:pt x="6857" y="1152334"/>
                </a:lnTo>
                <a:lnTo>
                  <a:pt x="41528" y="1219644"/>
                </a:lnTo>
                <a:lnTo>
                  <a:pt x="69214" y="1253236"/>
                </a:lnTo>
                <a:lnTo>
                  <a:pt x="103885" y="1278509"/>
                </a:lnTo>
                <a:lnTo>
                  <a:pt x="145414" y="1295336"/>
                </a:lnTo>
                <a:lnTo>
                  <a:pt x="187071" y="1303718"/>
                </a:lnTo>
                <a:lnTo>
                  <a:pt x="235457" y="1312164"/>
                </a:lnTo>
                <a:lnTo>
                  <a:pt x="284099" y="1303718"/>
                </a:lnTo>
                <a:lnTo>
                  <a:pt x="325627" y="1295336"/>
                </a:lnTo>
                <a:lnTo>
                  <a:pt x="367156" y="1278509"/>
                </a:lnTo>
                <a:lnTo>
                  <a:pt x="401827" y="1253236"/>
                </a:lnTo>
                <a:lnTo>
                  <a:pt x="429513" y="1219644"/>
                </a:lnTo>
                <a:lnTo>
                  <a:pt x="450341" y="1185989"/>
                </a:lnTo>
                <a:lnTo>
                  <a:pt x="471042" y="1110297"/>
                </a:lnTo>
                <a:lnTo>
                  <a:pt x="471042" y="975677"/>
                </a:lnTo>
                <a:lnTo>
                  <a:pt x="408812" y="975677"/>
                </a:lnTo>
                <a:lnTo>
                  <a:pt x="394969" y="967295"/>
                </a:lnTo>
                <a:lnTo>
                  <a:pt x="374141" y="950468"/>
                </a:lnTo>
                <a:lnTo>
                  <a:pt x="311784" y="925195"/>
                </a:lnTo>
                <a:lnTo>
                  <a:pt x="284099" y="916813"/>
                </a:lnTo>
                <a:close/>
              </a:path>
              <a:path w="1205865" h="1312545">
                <a:moveTo>
                  <a:pt x="1018412" y="916813"/>
                </a:moveTo>
                <a:lnTo>
                  <a:pt x="921384" y="916813"/>
                </a:lnTo>
                <a:lnTo>
                  <a:pt x="879855" y="925195"/>
                </a:lnTo>
                <a:lnTo>
                  <a:pt x="838326" y="950468"/>
                </a:lnTo>
                <a:lnTo>
                  <a:pt x="803655" y="967295"/>
                </a:lnTo>
                <a:lnTo>
                  <a:pt x="775969" y="1000950"/>
                </a:lnTo>
                <a:lnTo>
                  <a:pt x="755141" y="1034542"/>
                </a:lnTo>
                <a:lnTo>
                  <a:pt x="741299" y="1068197"/>
                </a:lnTo>
                <a:lnTo>
                  <a:pt x="734440" y="1110297"/>
                </a:lnTo>
                <a:lnTo>
                  <a:pt x="741299" y="1152334"/>
                </a:lnTo>
                <a:lnTo>
                  <a:pt x="775969" y="1219644"/>
                </a:lnTo>
                <a:lnTo>
                  <a:pt x="803655" y="1253236"/>
                </a:lnTo>
                <a:lnTo>
                  <a:pt x="838326" y="1278509"/>
                </a:lnTo>
                <a:lnTo>
                  <a:pt x="879855" y="1295336"/>
                </a:lnTo>
                <a:lnTo>
                  <a:pt x="921384" y="1303718"/>
                </a:lnTo>
                <a:lnTo>
                  <a:pt x="969899" y="1312164"/>
                </a:lnTo>
                <a:lnTo>
                  <a:pt x="1018412" y="1303718"/>
                </a:lnTo>
                <a:lnTo>
                  <a:pt x="1060068" y="1295336"/>
                </a:lnTo>
                <a:lnTo>
                  <a:pt x="1101598" y="1278509"/>
                </a:lnTo>
                <a:lnTo>
                  <a:pt x="1136141" y="1253236"/>
                </a:lnTo>
                <a:lnTo>
                  <a:pt x="1163954" y="1219644"/>
                </a:lnTo>
                <a:lnTo>
                  <a:pt x="1184782" y="1185989"/>
                </a:lnTo>
                <a:lnTo>
                  <a:pt x="1205483" y="1110297"/>
                </a:lnTo>
                <a:lnTo>
                  <a:pt x="1205483" y="975677"/>
                </a:lnTo>
                <a:lnTo>
                  <a:pt x="1143127" y="975677"/>
                </a:lnTo>
                <a:lnTo>
                  <a:pt x="1122299" y="958850"/>
                </a:lnTo>
                <a:lnTo>
                  <a:pt x="1108455" y="950468"/>
                </a:lnTo>
                <a:lnTo>
                  <a:pt x="1066927" y="933640"/>
                </a:lnTo>
                <a:lnTo>
                  <a:pt x="1039240" y="925195"/>
                </a:lnTo>
                <a:lnTo>
                  <a:pt x="1018412" y="916813"/>
                </a:lnTo>
                <a:close/>
              </a:path>
              <a:path w="1205865" h="1312545">
                <a:moveTo>
                  <a:pt x="1205483" y="0"/>
                </a:moveTo>
                <a:lnTo>
                  <a:pt x="408812" y="0"/>
                </a:lnTo>
                <a:lnTo>
                  <a:pt x="409955" y="598614"/>
                </a:lnTo>
                <a:lnTo>
                  <a:pt x="408812" y="975677"/>
                </a:lnTo>
                <a:lnTo>
                  <a:pt x="471042" y="975677"/>
                </a:lnTo>
                <a:lnTo>
                  <a:pt x="471042" y="378460"/>
                </a:lnTo>
                <a:lnTo>
                  <a:pt x="1205483" y="378460"/>
                </a:lnTo>
                <a:lnTo>
                  <a:pt x="1205483" y="0"/>
                </a:lnTo>
                <a:close/>
              </a:path>
              <a:path w="1205865" h="1312545">
                <a:moveTo>
                  <a:pt x="1205483" y="378460"/>
                </a:moveTo>
                <a:lnTo>
                  <a:pt x="1143127" y="378460"/>
                </a:lnTo>
                <a:lnTo>
                  <a:pt x="1143127" y="975677"/>
                </a:lnTo>
                <a:lnTo>
                  <a:pt x="1205483" y="975677"/>
                </a:lnTo>
                <a:lnTo>
                  <a:pt x="1205483" y="378460"/>
                </a:lnTo>
                <a:close/>
              </a:path>
            </a:pathLst>
          </a:custGeom>
          <a:solidFill>
            <a:srgbClr val="FFBD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679692" y="5324602"/>
            <a:ext cx="1205865" cy="1312545"/>
          </a:xfrm>
          <a:custGeom>
            <a:avLst/>
            <a:gdLst/>
            <a:ahLst/>
            <a:cxnLst/>
            <a:rect l="l" t="t" r="r" b="b"/>
            <a:pathLst>
              <a:path w="1205865" h="1312545">
                <a:moveTo>
                  <a:pt x="408812" y="0"/>
                </a:moveTo>
                <a:lnTo>
                  <a:pt x="409955" y="598614"/>
                </a:lnTo>
                <a:lnTo>
                  <a:pt x="408812" y="975677"/>
                </a:lnTo>
                <a:lnTo>
                  <a:pt x="394969" y="967295"/>
                </a:lnTo>
                <a:lnTo>
                  <a:pt x="374141" y="950468"/>
                </a:lnTo>
                <a:lnTo>
                  <a:pt x="353313" y="942022"/>
                </a:lnTo>
                <a:lnTo>
                  <a:pt x="332485" y="933640"/>
                </a:lnTo>
                <a:lnTo>
                  <a:pt x="311784" y="925195"/>
                </a:lnTo>
                <a:lnTo>
                  <a:pt x="284099" y="916813"/>
                </a:lnTo>
                <a:lnTo>
                  <a:pt x="263271" y="916813"/>
                </a:lnTo>
                <a:lnTo>
                  <a:pt x="235457" y="916813"/>
                </a:lnTo>
                <a:lnTo>
                  <a:pt x="187071" y="916813"/>
                </a:lnTo>
                <a:lnTo>
                  <a:pt x="145414" y="925195"/>
                </a:lnTo>
                <a:lnTo>
                  <a:pt x="103885" y="950468"/>
                </a:lnTo>
                <a:lnTo>
                  <a:pt x="69214" y="967295"/>
                </a:lnTo>
                <a:lnTo>
                  <a:pt x="41528" y="1000950"/>
                </a:lnTo>
                <a:lnTo>
                  <a:pt x="20700" y="1034542"/>
                </a:lnTo>
                <a:lnTo>
                  <a:pt x="6857" y="1068197"/>
                </a:lnTo>
                <a:lnTo>
                  <a:pt x="0" y="1110297"/>
                </a:lnTo>
                <a:lnTo>
                  <a:pt x="6857" y="1152334"/>
                </a:lnTo>
                <a:lnTo>
                  <a:pt x="41528" y="1219644"/>
                </a:lnTo>
                <a:lnTo>
                  <a:pt x="69214" y="1253236"/>
                </a:lnTo>
                <a:lnTo>
                  <a:pt x="103885" y="1278509"/>
                </a:lnTo>
                <a:lnTo>
                  <a:pt x="145414" y="1295336"/>
                </a:lnTo>
                <a:lnTo>
                  <a:pt x="187071" y="1303718"/>
                </a:lnTo>
                <a:lnTo>
                  <a:pt x="235457" y="1312164"/>
                </a:lnTo>
                <a:lnTo>
                  <a:pt x="284099" y="1303718"/>
                </a:lnTo>
                <a:lnTo>
                  <a:pt x="325627" y="1295336"/>
                </a:lnTo>
                <a:lnTo>
                  <a:pt x="367156" y="1278509"/>
                </a:lnTo>
                <a:lnTo>
                  <a:pt x="401827" y="1253236"/>
                </a:lnTo>
                <a:lnTo>
                  <a:pt x="429513" y="1219644"/>
                </a:lnTo>
                <a:lnTo>
                  <a:pt x="450341" y="1185989"/>
                </a:lnTo>
                <a:lnTo>
                  <a:pt x="471042" y="1110297"/>
                </a:lnTo>
                <a:lnTo>
                  <a:pt x="471042" y="378460"/>
                </a:lnTo>
                <a:lnTo>
                  <a:pt x="1143127" y="378460"/>
                </a:lnTo>
                <a:lnTo>
                  <a:pt x="1143127" y="975677"/>
                </a:lnTo>
                <a:lnTo>
                  <a:pt x="1122299" y="958850"/>
                </a:lnTo>
                <a:lnTo>
                  <a:pt x="1108455" y="950468"/>
                </a:lnTo>
                <a:lnTo>
                  <a:pt x="1087754" y="942022"/>
                </a:lnTo>
                <a:lnTo>
                  <a:pt x="1066927" y="933640"/>
                </a:lnTo>
                <a:lnTo>
                  <a:pt x="1039240" y="925195"/>
                </a:lnTo>
                <a:lnTo>
                  <a:pt x="1018412" y="916813"/>
                </a:lnTo>
                <a:lnTo>
                  <a:pt x="997584" y="916813"/>
                </a:lnTo>
                <a:lnTo>
                  <a:pt x="969899" y="916813"/>
                </a:lnTo>
                <a:lnTo>
                  <a:pt x="921384" y="916813"/>
                </a:lnTo>
                <a:lnTo>
                  <a:pt x="879855" y="925195"/>
                </a:lnTo>
                <a:lnTo>
                  <a:pt x="838326" y="950468"/>
                </a:lnTo>
                <a:lnTo>
                  <a:pt x="803655" y="967295"/>
                </a:lnTo>
                <a:lnTo>
                  <a:pt x="775969" y="1000950"/>
                </a:lnTo>
                <a:lnTo>
                  <a:pt x="755141" y="1034542"/>
                </a:lnTo>
                <a:lnTo>
                  <a:pt x="741299" y="1068197"/>
                </a:lnTo>
                <a:lnTo>
                  <a:pt x="734440" y="1110297"/>
                </a:lnTo>
                <a:lnTo>
                  <a:pt x="741299" y="1152334"/>
                </a:lnTo>
                <a:lnTo>
                  <a:pt x="775969" y="1219644"/>
                </a:lnTo>
                <a:lnTo>
                  <a:pt x="803655" y="1253236"/>
                </a:lnTo>
                <a:lnTo>
                  <a:pt x="838326" y="1278509"/>
                </a:lnTo>
                <a:lnTo>
                  <a:pt x="879855" y="1295336"/>
                </a:lnTo>
                <a:lnTo>
                  <a:pt x="921384" y="1303718"/>
                </a:lnTo>
                <a:lnTo>
                  <a:pt x="969899" y="1312164"/>
                </a:lnTo>
                <a:lnTo>
                  <a:pt x="1018412" y="1303718"/>
                </a:lnTo>
                <a:lnTo>
                  <a:pt x="1060068" y="1295336"/>
                </a:lnTo>
                <a:lnTo>
                  <a:pt x="1101598" y="1278509"/>
                </a:lnTo>
                <a:lnTo>
                  <a:pt x="1136141" y="1253236"/>
                </a:lnTo>
                <a:lnTo>
                  <a:pt x="1163954" y="1219644"/>
                </a:lnTo>
                <a:lnTo>
                  <a:pt x="1184782" y="1185989"/>
                </a:lnTo>
                <a:lnTo>
                  <a:pt x="1205483" y="1110297"/>
                </a:lnTo>
                <a:lnTo>
                  <a:pt x="1205483" y="608393"/>
                </a:lnTo>
                <a:lnTo>
                  <a:pt x="1205483" y="0"/>
                </a:lnTo>
                <a:lnTo>
                  <a:pt x="408812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851904" y="4596384"/>
            <a:ext cx="1235963" cy="14417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781800" y="4526279"/>
            <a:ext cx="1224280" cy="1430020"/>
          </a:xfrm>
          <a:custGeom>
            <a:avLst/>
            <a:gdLst/>
            <a:ahLst/>
            <a:cxnLst/>
            <a:rect l="l" t="t" r="r" b="b"/>
            <a:pathLst>
              <a:path w="1224279" h="1430020">
                <a:moveTo>
                  <a:pt x="288417" y="998855"/>
                </a:moveTo>
                <a:lnTo>
                  <a:pt x="189865" y="998855"/>
                </a:lnTo>
                <a:lnTo>
                  <a:pt x="147700" y="1007872"/>
                </a:lnTo>
                <a:lnTo>
                  <a:pt x="105536" y="1035431"/>
                </a:lnTo>
                <a:lnTo>
                  <a:pt x="70357" y="1053846"/>
                </a:lnTo>
                <a:lnTo>
                  <a:pt x="42164" y="1090460"/>
                </a:lnTo>
                <a:lnTo>
                  <a:pt x="21081" y="1127061"/>
                </a:lnTo>
                <a:lnTo>
                  <a:pt x="6984" y="1163726"/>
                </a:lnTo>
                <a:lnTo>
                  <a:pt x="0" y="1209586"/>
                </a:lnTo>
                <a:lnTo>
                  <a:pt x="6984" y="1255382"/>
                </a:lnTo>
                <a:lnTo>
                  <a:pt x="21081" y="1292047"/>
                </a:lnTo>
                <a:lnTo>
                  <a:pt x="42164" y="1328712"/>
                </a:lnTo>
                <a:lnTo>
                  <a:pt x="70357" y="1365313"/>
                </a:lnTo>
                <a:lnTo>
                  <a:pt x="105536" y="1392847"/>
                </a:lnTo>
                <a:lnTo>
                  <a:pt x="147700" y="1411173"/>
                </a:lnTo>
                <a:lnTo>
                  <a:pt x="189865" y="1420304"/>
                </a:lnTo>
                <a:lnTo>
                  <a:pt x="239141" y="1429512"/>
                </a:lnTo>
                <a:lnTo>
                  <a:pt x="288417" y="1420304"/>
                </a:lnTo>
                <a:lnTo>
                  <a:pt x="330580" y="1411173"/>
                </a:lnTo>
                <a:lnTo>
                  <a:pt x="372745" y="1392847"/>
                </a:lnTo>
                <a:lnTo>
                  <a:pt x="407924" y="1365313"/>
                </a:lnTo>
                <a:lnTo>
                  <a:pt x="436118" y="1328712"/>
                </a:lnTo>
                <a:lnTo>
                  <a:pt x="457200" y="1292047"/>
                </a:lnTo>
                <a:lnTo>
                  <a:pt x="471297" y="1255382"/>
                </a:lnTo>
                <a:lnTo>
                  <a:pt x="478281" y="1209586"/>
                </a:lnTo>
                <a:lnTo>
                  <a:pt x="478281" y="1062926"/>
                </a:lnTo>
                <a:lnTo>
                  <a:pt x="415035" y="1062926"/>
                </a:lnTo>
                <a:lnTo>
                  <a:pt x="400939" y="1053846"/>
                </a:lnTo>
                <a:lnTo>
                  <a:pt x="379856" y="1035431"/>
                </a:lnTo>
                <a:lnTo>
                  <a:pt x="316483" y="1007872"/>
                </a:lnTo>
                <a:lnTo>
                  <a:pt x="288417" y="998855"/>
                </a:lnTo>
                <a:close/>
              </a:path>
              <a:path w="1224279" h="1430020">
                <a:moveTo>
                  <a:pt x="1033906" y="998855"/>
                </a:moveTo>
                <a:lnTo>
                  <a:pt x="935481" y="998855"/>
                </a:lnTo>
                <a:lnTo>
                  <a:pt x="893318" y="1007872"/>
                </a:lnTo>
                <a:lnTo>
                  <a:pt x="851026" y="1035431"/>
                </a:lnTo>
                <a:lnTo>
                  <a:pt x="815848" y="1053846"/>
                </a:lnTo>
                <a:lnTo>
                  <a:pt x="787780" y="1090460"/>
                </a:lnTo>
                <a:lnTo>
                  <a:pt x="766699" y="1127061"/>
                </a:lnTo>
                <a:lnTo>
                  <a:pt x="752601" y="1163726"/>
                </a:lnTo>
                <a:lnTo>
                  <a:pt x="745617" y="1209586"/>
                </a:lnTo>
                <a:lnTo>
                  <a:pt x="752601" y="1255382"/>
                </a:lnTo>
                <a:lnTo>
                  <a:pt x="766699" y="1292047"/>
                </a:lnTo>
                <a:lnTo>
                  <a:pt x="787780" y="1328712"/>
                </a:lnTo>
                <a:lnTo>
                  <a:pt x="815848" y="1365313"/>
                </a:lnTo>
                <a:lnTo>
                  <a:pt x="851026" y="1392847"/>
                </a:lnTo>
                <a:lnTo>
                  <a:pt x="893318" y="1411173"/>
                </a:lnTo>
                <a:lnTo>
                  <a:pt x="935481" y="1420304"/>
                </a:lnTo>
                <a:lnTo>
                  <a:pt x="984757" y="1429512"/>
                </a:lnTo>
                <a:lnTo>
                  <a:pt x="1033906" y="1420304"/>
                </a:lnTo>
                <a:lnTo>
                  <a:pt x="1076198" y="1411173"/>
                </a:lnTo>
                <a:lnTo>
                  <a:pt x="1118361" y="1392847"/>
                </a:lnTo>
                <a:lnTo>
                  <a:pt x="1153541" y="1365313"/>
                </a:lnTo>
                <a:lnTo>
                  <a:pt x="1181607" y="1328712"/>
                </a:lnTo>
                <a:lnTo>
                  <a:pt x="1202817" y="1292047"/>
                </a:lnTo>
                <a:lnTo>
                  <a:pt x="1216786" y="1255382"/>
                </a:lnTo>
                <a:lnTo>
                  <a:pt x="1223899" y="1209586"/>
                </a:lnTo>
                <a:lnTo>
                  <a:pt x="1223899" y="1062926"/>
                </a:lnTo>
                <a:lnTo>
                  <a:pt x="1160526" y="1062926"/>
                </a:lnTo>
                <a:lnTo>
                  <a:pt x="1139444" y="1044575"/>
                </a:lnTo>
                <a:lnTo>
                  <a:pt x="1125347" y="1035431"/>
                </a:lnTo>
                <a:lnTo>
                  <a:pt x="1083182" y="1017143"/>
                </a:lnTo>
                <a:lnTo>
                  <a:pt x="1055116" y="1007872"/>
                </a:lnTo>
                <a:lnTo>
                  <a:pt x="1033906" y="998855"/>
                </a:lnTo>
                <a:close/>
              </a:path>
              <a:path w="1224279" h="1430020">
                <a:moveTo>
                  <a:pt x="1223899" y="0"/>
                </a:moveTo>
                <a:lnTo>
                  <a:pt x="415035" y="0"/>
                </a:lnTo>
                <a:lnTo>
                  <a:pt x="416178" y="652145"/>
                </a:lnTo>
                <a:lnTo>
                  <a:pt x="415035" y="1062926"/>
                </a:lnTo>
                <a:lnTo>
                  <a:pt x="478281" y="1062926"/>
                </a:lnTo>
                <a:lnTo>
                  <a:pt x="478281" y="412242"/>
                </a:lnTo>
                <a:lnTo>
                  <a:pt x="1223899" y="412242"/>
                </a:lnTo>
                <a:lnTo>
                  <a:pt x="1223899" y="0"/>
                </a:lnTo>
                <a:close/>
              </a:path>
              <a:path w="1224279" h="1430020">
                <a:moveTo>
                  <a:pt x="1223899" y="412242"/>
                </a:moveTo>
                <a:lnTo>
                  <a:pt x="1160526" y="412242"/>
                </a:lnTo>
                <a:lnTo>
                  <a:pt x="1160526" y="1062926"/>
                </a:lnTo>
                <a:lnTo>
                  <a:pt x="1223899" y="1062926"/>
                </a:lnTo>
                <a:lnTo>
                  <a:pt x="1223899" y="412242"/>
                </a:lnTo>
                <a:close/>
              </a:path>
            </a:pathLst>
          </a:custGeom>
          <a:solidFill>
            <a:srgbClr val="FFBD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781800" y="4526279"/>
            <a:ext cx="1224280" cy="1430020"/>
          </a:xfrm>
          <a:custGeom>
            <a:avLst/>
            <a:gdLst/>
            <a:ahLst/>
            <a:cxnLst/>
            <a:rect l="l" t="t" r="r" b="b"/>
            <a:pathLst>
              <a:path w="1224279" h="1430020">
                <a:moveTo>
                  <a:pt x="415035" y="0"/>
                </a:moveTo>
                <a:lnTo>
                  <a:pt x="416178" y="652145"/>
                </a:lnTo>
                <a:lnTo>
                  <a:pt x="415035" y="1062926"/>
                </a:lnTo>
                <a:lnTo>
                  <a:pt x="400939" y="1053846"/>
                </a:lnTo>
                <a:lnTo>
                  <a:pt x="379856" y="1035431"/>
                </a:lnTo>
                <a:lnTo>
                  <a:pt x="358648" y="1026287"/>
                </a:lnTo>
                <a:lnTo>
                  <a:pt x="337566" y="1017143"/>
                </a:lnTo>
                <a:lnTo>
                  <a:pt x="316483" y="1007872"/>
                </a:lnTo>
                <a:lnTo>
                  <a:pt x="288417" y="998855"/>
                </a:lnTo>
                <a:lnTo>
                  <a:pt x="267207" y="998855"/>
                </a:lnTo>
                <a:lnTo>
                  <a:pt x="239141" y="998855"/>
                </a:lnTo>
                <a:lnTo>
                  <a:pt x="189865" y="998855"/>
                </a:lnTo>
                <a:lnTo>
                  <a:pt x="147700" y="1007872"/>
                </a:lnTo>
                <a:lnTo>
                  <a:pt x="105536" y="1035431"/>
                </a:lnTo>
                <a:lnTo>
                  <a:pt x="70357" y="1053846"/>
                </a:lnTo>
                <a:lnTo>
                  <a:pt x="42164" y="1090460"/>
                </a:lnTo>
                <a:lnTo>
                  <a:pt x="21081" y="1127061"/>
                </a:lnTo>
                <a:lnTo>
                  <a:pt x="6984" y="1163726"/>
                </a:lnTo>
                <a:lnTo>
                  <a:pt x="0" y="1209586"/>
                </a:lnTo>
                <a:lnTo>
                  <a:pt x="6984" y="1255382"/>
                </a:lnTo>
                <a:lnTo>
                  <a:pt x="21081" y="1292047"/>
                </a:lnTo>
                <a:lnTo>
                  <a:pt x="42164" y="1328712"/>
                </a:lnTo>
                <a:lnTo>
                  <a:pt x="70357" y="1365313"/>
                </a:lnTo>
                <a:lnTo>
                  <a:pt x="105536" y="1392847"/>
                </a:lnTo>
                <a:lnTo>
                  <a:pt x="147700" y="1411173"/>
                </a:lnTo>
                <a:lnTo>
                  <a:pt x="189865" y="1420304"/>
                </a:lnTo>
                <a:lnTo>
                  <a:pt x="239141" y="1429512"/>
                </a:lnTo>
                <a:lnTo>
                  <a:pt x="288417" y="1420304"/>
                </a:lnTo>
                <a:lnTo>
                  <a:pt x="330580" y="1411173"/>
                </a:lnTo>
                <a:lnTo>
                  <a:pt x="372745" y="1392847"/>
                </a:lnTo>
                <a:lnTo>
                  <a:pt x="407924" y="1365313"/>
                </a:lnTo>
                <a:lnTo>
                  <a:pt x="436118" y="1328712"/>
                </a:lnTo>
                <a:lnTo>
                  <a:pt x="457200" y="1292047"/>
                </a:lnTo>
                <a:lnTo>
                  <a:pt x="471297" y="1255382"/>
                </a:lnTo>
                <a:lnTo>
                  <a:pt x="478281" y="1209586"/>
                </a:lnTo>
                <a:lnTo>
                  <a:pt x="478281" y="412242"/>
                </a:lnTo>
                <a:lnTo>
                  <a:pt x="1160526" y="412242"/>
                </a:lnTo>
                <a:lnTo>
                  <a:pt x="1160526" y="1062926"/>
                </a:lnTo>
                <a:lnTo>
                  <a:pt x="1139444" y="1044575"/>
                </a:lnTo>
                <a:lnTo>
                  <a:pt x="1125347" y="1035431"/>
                </a:lnTo>
                <a:lnTo>
                  <a:pt x="1104265" y="1026287"/>
                </a:lnTo>
                <a:lnTo>
                  <a:pt x="1083182" y="1017143"/>
                </a:lnTo>
                <a:lnTo>
                  <a:pt x="1055116" y="1007872"/>
                </a:lnTo>
                <a:lnTo>
                  <a:pt x="1033906" y="998855"/>
                </a:lnTo>
                <a:lnTo>
                  <a:pt x="1012825" y="998855"/>
                </a:lnTo>
                <a:lnTo>
                  <a:pt x="984757" y="998855"/>
                </a:lnTo>
                <a:lnTo>
                  <a:pt x="935481" y="998855"/>
                </a:lnTo>
                <a:lnTo>
                  <a:pt x="893318" y="1007872"/>
                </a:lnTo>
                <a:lnTo>
                  <a:pt x="851026" y="1035431"/>
                </a:lnTo>
                <a:lnTo>
                  <a:pt x="815848" y="1053846"/>
                </a:lnTo>
                <a:lnTo>
                  <a:pt x="787780" y="1090460"/>
                </a:lnTo>
                <a:lnTo>
                  <a:pt x="766699" y="1127061"/>
                </a:lnTo>
                <a:lnTo>
                  <a:pt x="752601" y="1163726"/>
                </a:lnTo>
                <a:lnTo>
                  <a:pt x="745617" y="1209586"/>
                </a:lnTo>
                <a:lnTo>
                  <a:pt x="752601" y="1255382"/>
                </a:lnTo>
                <a:lnTo>
                  <a:pt x="766699" y="1292047"/>
                </a:lnTo>
                <a:lnTo>
                  <a:pt x="787780" y="1328712"/>
                </a:lnTo>
                <a:lnTo>
                  <a:pt x="815848" y="1365313"/>
                </a:lnTo>
                <a:lnTo>
                  <a:pt x="851026" y="1392847"/>
                </a:lnTo>
                <a:lnTo>
                  <a:pt x="893318" y="1411173"/>
                </a:lnTo>
                <a:lnTo>
                  <a:pt x="935481" y="1420304"/>
                </a:lnTo>
                <a:lnTo>
                  <a:pt x="984757" y="1429512"/>
                </a:lnTo>
                <a:lnTo>
                  <a:pt x="1033906" y="1420304"/>
                </a:lnTo>
                <a:lnTo>
                  <a:pt x="1076198" y="1411173"/>
                </a:lnTo>
                <a:lnTo>
                  <a:pt x="1118361" y="1392847"/>
                </a:lnTo>
                <a:lnTo>
                  <a:pt x="1153541" y="1365313"/>
                </a:lnTo>
                <a:lnTo>
                  <a:pt x="1181607" y="1328712"/>
                </a:lnTo>
                <a:lnTo>
                  <a:pt x="1202817" y="1292047"/>
                </a:lnTo>
                <a:lnTo>
                  <a:pt x="1216786" y="1255382"/>
                </a:lnTo>
                <a:lnTo>
                  <a:pt x="1223899" y="1209586"/>
                </a:lnTo>
                <a:lnTo>
                  <a:pt x="1223899" y="662813"/>
                </a:lnTo>
                <a:lnTo>
                  <a:pt x="1223899" y="0"/>
                </a:lnTo>
                <a:lnTo>
                  <a:pt x="415035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04800" y="0"/>
            <a:ext cx="609600" cy="609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194563"/>
            <a:ext cx="8001000" cy="290528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4800" spc="-5" dirty="0">
                <a:latin typeface="Comic Sans MS" pitchFamily="66" charset="0"/>
              </a:rPr>
              <a:t>Animation</a:t>
            </a:r>
          </a:p>
          <a:p>
            <a:pPr marL="12700" marR="5080" algn="just">
              <a:lnSpc>
                <a:spcPct val="100000"/>
              </a:lnSpc>
              <a:spcBef>
                <a:spcPts val="30"/>
              </a:spcBef>
            </a:pPr>
            <a:r>
              <a:rPr lang="en-US" b="0" spc="-5" dirty="0" smtClean="0">
                <a:solidFill>
                  <a:srgbClr val="FFFFFF"/>
                </a:solidFill>
                <a:latin typeface="Comic Sans MS" pitchFamily="66" charset="0"/>
              </a:rPr>
              <a:t>A</a:t>
            </a:r>
            <a:r>
              <a:rPr b="0" spc="-5" dirty="0" smtClean="0">
                <a:solidFill>
                  <a:srgbClr val="FFFFFF"/>
                </a:solidFill>
                <a:latin typeface="Comic Sans MS" pitchFamily="66" charset="0"/>
              </a:rPr>
              <a:t>nimation </a:t>
            </a:r>
            <a:r>
              <a:rPr b="0" dirty="0">
                <a:solidFill>
                  <a:srgbClr val="FFFFFF"/>
                </a:solidFill>
                <a:latin typeface="Comic Sans MS" pitchFamily="66" charset="0"/>
              </a:rPr>
              <a:t>makes static </a:t>
            </a:r>
            <a:r>
              <a:rPr b="0" spc="-5" dirty="0">
                <a:solidFill>
                  <a:srgbClr val="FFFFFF"/>
                </a:solidFill>
                <a:latin typeface="Comic Sans MS" pitchFamily="66" charset="0"/>
              </a:rPr>
              <a:t>presentations </a:t>
            </a:r>
            <a:r>
              <a:rPr b="0" dirty="0">
                <a:solidFill>
                  <a:srgbClr val="FFFFFF"/>
                </a:solidFill>
                <a:latin typeface="Comic Sans MS" pitchFamily="66" charset="0"/>
              </a:rPr>
              <a:t>come </a:t>
            </a:r>
            <a:r>
              <a:rPr b="0" spc="-10">
                <a:solidFill>
                  <a:srgbClr val="FFFFFF"/>
                </a:solidFill>
                <a:latin typeface="Comic Sans MS" pitchFamily="66" charset="0"/>
              </a:rPr>
              <a:t>alive</a:t>
            </a:r>
            <a:r>
              <a:rPr b="0" spc="-10" smtClean="0">
                <a:solidFill>
                  <a:srgbClr val="FFFFFF"/>
                </a:solidFill>
                <a:latin typeface="Comic Sans MS" pitchFamily="66" charset="0"/>
              </a:rPr>
              <a:t>.</a:t>
            </a:r>
            <a:r>
              <a:rPr lang="en-US" b="0" dirty="0" smtClean="0">
                <a:latin typeface="Comic Sans MS" pitchFamily="66" charset="0"/>
              </a:rPr>
              <a:t> In multimedia, animation is used to further enhance / enriched the experience of the user to further understand the information conveyed to them.</a:t>
            </a:r>
            <a:endParaRPr dirty="0">
              <a:latin typeface="Comic Sans MS" pitchFamily="66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20040" y="3657599"/>
            <a:ext cx="8557260" cy="10667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7200" y="4966792"/>
            <a:ext cx="8153400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This </a:t>
            </a:r>
            <a:r>
              <a:rPr sz="2800" spc="-5" dirty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makes it possible </a:t>
            </a:r>
            <a:r>
              <a:rPr sz="2800" dirty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for a </a:t>
            </a:r>
            <a:r>
              <a:rPr sz="2800" dirty="0">
                <a:solidFill>
                  <a:srgbClr val="FFFF00"/>
                </a:solidFill>
                <a:latin typeface="Comic Sans MS" pitchFamily="66" charset="0"/>
                <a:cs typeface="Palatino Linotype"/>
              </a:rPr>
              <a:t>series of </a:t>
            </a:r>
            <a:r>
              <a:rPr sz="2800" spc="-5" dirty="0">
                <a:solidFill>
                  <a:srgbClr val="FFFF00"/>
                </a:solidFill>
                <a:latin typeface="Comic Sans MS" pitchFamily="66" charset="0"/>
                <a:cs typeface="Palatino Linotype"/>
              </a:rPr>
              <a:t>images that </a:t>
            </a:r>
            <a:r>
              <a:rPr sz="2800" dirty="0">
                <a:solidFill>
                  <a:srgbClr val="FFFF00"/>
                </a:solidFill>
                <a:latin typeface="Comic Sans MS" pitchFamily="66" charset="0"/>
                <a:cs typeface="Palatino Linotype"/>
              </a:rPr>
              <a:t>are  </a:t>
            </a:r>
            <a:r>
              <a:rPr sz="2800" spc="-5" dirty="0">
                <a:solidFill>
                  <a:srgbClr val="FFFF00"/>
                </a:solidFill>
                <a:latin typeface="Comic Sans MS" pitchFamily="66" charset="0"/>
                <a:cs typeface="Palatino Linotype"/>
              </a:rPr>
              <a:t>changed </a:t>
            </a:r>
            <a:r>
              <a:rPr sz="2800" spc="-10" dirty="0">
                <a:solidFill>
                  <a:srgbClr val="FFFF00"/>
                </a:solidFill>
                <a:latin typeface="Comic Sans MS" pitchFamily="66" charset="0"/>
                <a:cs typeface="Palatino Linotype"/>
              </a:rPr>
              <a:t>very </a:t>
            </a:r>
            <a:r>
              <a:rPr sz="2800" spc="-5" dirty="0">
                <a:solidFill>
                  <a:srgbClr val="FFFF00"/>
                </a:solidFill>
                <a:latin typeface="Comic Sans MS" pitchFamily="66" charset="0"/>
                <a:cs typeface="Palatino Linotype"/>
              </a:rPr>
              <a:t>slightly </a:t>
            </a:r>
            <a:r>
              <a:rPr sz="2800" dirty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and </a:t>
            </a:r>
            <a:r>
              <a:rPr sz="2800" spc="-10" dirty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very </a:t>
            </a:r>
            <a:r>
              <a:rPr sz="2800" spc="-35" dirty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rapidly, </a:t>
            </a:r>
            <a:r>
              <a:rPr sz="2800" spc="-5" dirty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one </a:t>
            </a:r>
            <a:r>
              <a:rPr sz="2800" dirty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after </a:t>
            </a:r>
            <a:r>
              <a:rPr sz="2800" spc="-5" dirty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the  </a:t>
            </a:r>
            <a:r>
              <a:rPr sz="2800" spc="-20" dirty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other, </a:t>
            </a:r>
            <a:r>
              <a:rPr sz="2800" spc="-5" dirty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to seemingly blend together into </a:t>
            </a:r>
            <a:r>
              <a:rPr sz="2800" dirty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a visual  </a:t>
            </a:r>
            <a:r>
              <a:rPr sz="2800" spc="-5" dirty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illusion </a:t>
            </a:r>
            <a:r>
              <a:rPr sz="2800" dirty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of</a:t>
            </a:r>
            <a:r>
              <a:rPr sz="2800" spc="10" dirty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mic Sans MS" pitchFamily="66" charset="0"/>
                <a:cs typeface="Palatino Linotype"/>
              </a:rPr>
              <a:t>movement.</a:t>
            </a:r>
            <a:endParaRPr sz="2800" dirty="0">
              <a:latin typeface="Comic Sans MS" pitchFamily="66" charset="0"/>
              <a:cs typeface="Palatino Linotyp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228600"/>
            <a:ext cx="4569461" cy="936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5"/>
              </a:spcBef>
            </a:pPr>
            <a:r>
              <a:rPr sz="6000" spc="-175" dirty="0"/>
              <a:t>V</a:t>
            </a:r>
            <a:r>
              <a:rPr sz="6000" dirty="0"/>
              <a:t>ideo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52400" y="914400"/>
            <a:ext cx="8991599" cy="259878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861694" algn="just">
              <a:lnSpc>
                <a:spcPct val="100000"/>
              </a:lnSpc>
              <a:spcBef>
                <a:spcPts val="105"/>
              </a:spcBef>
            </a:pPr>
            <a:r>
              <a:rPr sz="2800" dirty="0">
                <a:latin typeface="Comic Sans MS" pitchFamily="66" charset="0"/>
              </a:rPr>
              <a:t>It is </a:t>
            </a:r>
            <a:r>
              <a:rPr sz="2800" spc="-5" dirty="0">
                <a:latin typeface="Comic Sans MS" pitchFamily="66" charset="0"/>
              </a:rPr>
              <a:t>the technology </a:t>
            </a:r>
            <a:r>
              <a:rPr sz="2800" dirty="0">
                <a:latin typeface="Comic Sans MS" pitchFamily="66" charset="0"/>
              </a:rPr>
              <a:t>of </a:t>
            </a:r>
            <a:r>
              <a:rPr sz="2800" dirty="0">
                <a:solidFill>
                  <a:srgbClr val="FFFF00"/>
                </a:solidFill>
                <a:latin typeface="Comic Sans MS" pitchFamily="66" charset="0"/>
              </a:rPr>
              <a:t>capturing, </a:t>
            </a:r>
            <a:r>
              <a:rPr sz="2800" spc="-5" dirty="0">
                <a:solidFill>
                  <a:srgbClr val="FFFF00"/>
                </a:solidFill>
                <a:latin typeface="Comic Sans MS" pitchFamily="66" charset="0"/>
              </a:rPr>
              <a:t>recording, processing</a:t>
            </a:r>
            <a:r>
              <a:rPr sz="2800" spc="-5">
                <a:solidFill>
                  <a:srgbClr val="FFFF00"/>
                </a:solidFill>
                <a:latin typeface="Comic Sans MS" pitchFamily="66" charset="0"/>
              </a:rPr>
              <a:t>,  </a:t>
            </a:r>
            <a:r>
              <a:rPr sz="2800" spc="-5" smtClean="0">
                <a:solidFill>
                  <a:srgbClr val="FFFF00"/>
                </a:solidFill>
                <a:latin typeface="Comic Sans MS" pitchFamily="66" charset="0"/>
              </a:rPr>
              <a:t>transmitting </a:t>
            </a:r>
            <a:r>
              <a:rPr sz="2800" dirty="0">
                <a:solidFill>
                  <a:srgbClr val="FFFF00"/>
                </a:solidFill>
                <a:latin typeface="Comic Sans MS" pitchFamily="66" charset="0"/>
              </a:rPr>
              <a:t>and reconstructing moving</a:t>
            </a:r>
            <a:r>
              <a:rPr sz="2800" spc="-55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sz="2800" dirty="0">
                <a:solidFill>
                  <a:srgbClr val="FFFF00"/>
                </a:solidFill>
                <a:latin typeface="Comic Sans MS" pitchFamily="66" charset="0"/>
              </a:rPr>
              <a:t>pictures</a:t>
            </a:r>
            <a:r>
              <a:rPr sz="2800" smtClean="0">
                <a:solidFill>
                  <a:srgbClr val="FFFF00"/>
                </a:solidFill>
                <a:latin typeface="Comic Sans MS" pitchFamily="66" charset="0"/>
              </a:rPr>
              <a:t>.</a:t>
            </a:r>
            <a:r>
              <a:rPr lang="en-US" sz="2800" dirty="0" smtClean="0">
                <a:latin typeface="Comic Sans MS" pitchFamily="66" charset="0"/>
              </a:rPr>
              <a:t> V</a:t>
            </a:r>
            <a:r>
              <a:rPr sz="2800" smtClean="0">
                <a:latin typeface="Comic Sans MS" pitchFamily="66" charset="0"/>
              </a:rPr>
              <a:t>ideo </a:t>
            </a:r>
            <a:r>
              <a:rPr sz="2800" spc="-5" dirty="0">
                <a:latin typeface="Comic Sans MS" pitchFamily="66" charset="0"/>
              </a:rPr>
              <a:t>is </a:t>
            </a:r>
            <a:r>
              <a:rPr sz="2800" dirty="0">
                <a:latin typeface="Comic Sans MS" pitchFamily="66" charset="0"/>
              </a:rPr>
              <a:t>more </a:t>
            </a:r>
            <a:r>
              <a:rPr sz="2800" spc="-10" dirty="0">
                <a:latin typeface="Comic Sans MS" pitchFamily="66" charset="0"/>
              </a:rPr>
              <a:t>towards </a:t>
            </a:r>
            <a:r>
              <a:rPr sz="2800" spc="-5" dirty="0">
                <a:latin typeface="Comic Sans MS" pitchFamily="66" charset="0"/>
              </a:rPr>
              <a:t>photo </a:t>
            </a:r>
            <a:r>
              <a:rPr sz="2800" dirty="0">
                <a:latin typeface="Comic Sans MS" pitchFamily="66" charset="0"/>
              </a:rPr>
              <a:t>realistic </a:t>
            </a:r>
            <a:r>
              <a:rPr sz="2800" spc="-5" dirty="0">
                <a:latin typeface="Comic Sans MS" pitchFamily="66" charset="0"/>
              </a:rPr>
              <a:t>image </a:t>
            </a:r>
            <a:r>
              <a:rPr sz="2800" dirty="0">
                <a:latin typeface="Comic Sans MS" pitchFamily="66" charset="0"/>
              </a:rPr>
              <a:t>sequence / </a:t>
            </a:r>
            <a:r>
              <a:rPr sz="2800" spc="-10" dirty="0">
                <a:solidFill>
                  <a:srgbClr val="FFFF00"/>
                </a:solidFill>
                <a:latin typeface="Comic Sans MS" pitchFamily="66" charset="0"/>
              </a:rPr>
              <a:t>live  </a:t>
            </a:r>
            <a:r>
              <a:rPr sz="2800" dirty="0">
                <a:solidFill>
                  <a:srgbClr val="FFFF00"/>
                </a:solidFill>
                <a:latin typeface="Comic Sans MS" pitchFamily="66" charset="0"/>
              </a:rPr>
              <a:t>recording </a:t>
            </a:r>
            <a:r>
              <a:rPr sz="2800" dirty="0">
                <a:latin typeface="Comic Sans MS" pitchFamily="66" charset="0"/>
              </a:rPr>
              <a:t>as </a:t>
            </a:r>
            <a:r>
              <a:rPr sz="2800" spc="-5" dirty="0">
                <a:latin typeface="Comic Sans MS" pitchFamily="66" charset="0"/>
              </a:rPr>
              <a:t>in </a:t>
            </a:r>
            <a:r>
              <a:rPr sz="2800" dirty="0">
                <a:latin typeface="Comic Sans MS" pitchFamily="66" charset="0"/>
              </a:rPr>
              <a:t>comparison </a:t>
            </a:r>
            <a:r>
              <a:rPr sz="2800" spc="-5" dirty="0">
                <a:latin typeface="Comic Sans MS" pitchFamily="66" charset="0"/>
              </a:rPr>
              <a:t>to animation. </a:t>
            </a:r>
            <a:r>
              <a:rPr sz="2800" spc="-10" dirty="0">
                <a:latin typeface="Comic Sans MS" pitchFamily="66" charset="0"/>
              </a:rPr>
              <a:t>Video </a:t>
            </a:r>
            <a:r>
              <a:rPr sz="2800" dirty="0">
                <a:latin typeface="Comic Sans MS" pitchFamily="66" charset="0"/>
              </a:rPr>
              <a:t>also </a:t>
            </a:r>
            <a:r>
              <a:rPr sz="2800" spc="-5" dirty="0">
                <a:latin typeface="Comic Sans MS" pitchFamily="66" charset="0"/>
              </a:rPr>
              <a:t>takes </a:t>
            </a:r>
            <a:r>
              <a:rPr sz="2800" dirty="0">
                <a:latin typeface="Comic Sans MS" pitchFamily="66" charset="0"/>
              </a:rPr>
              <a:t>a </a:t>
            </a:r>
            <a:r>
              <a:rPr sz="2800" spc="-5" dirty="0">
                <a:latin typeface="Comic Sans MS" pitchFamily="66" charset="0"/>
              </a:rPr>
              <a:t>lot  </a:t>
            </a:r>
            <a:r>
              <a:rPr sz="2800" dirty="0">
                <a:latin typeface="Comic Sans MS" pitchFamily="66" charset="0"/>
              </a:rPr>
              <a:t>of storage </a:t>
            </a:r>
            <a:r>
              <a:rPr sz="2800">
                <a:latin typeface="Comic Sans MS" pitchFamily="66" charset="0"/>
              </a:rPr>
              <a:t>space</a:t>
            </a:r>
            <a:r>
              <a:rPr sz="2800" smtClean="0">
                <a:latin typeface="Comic Sans MS" pitchFamily="66" charset="0"/>
              </a:rPr>
              <a:t>.</a:t>
            </a:r>
            <a:endParaRPr sz="2800" dirty="0">
              <a:latin typeface="Comic Sans MS" pitchFamily="66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371600" y="3581400"/>
            <a:ext cx="6886956" cy="3276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5791200" cy="738664"/>
          </a:xfrm>
        </p:spPr>
        <p:txBody>
          <a:bodyPr/>
          <a:lstStyle/>
          <a:p>
            <a:pPr algn="ctr"/>
            <a:r>
              <a:rPr lang="en-US" sz="4000" dirty="0" smtClean="0">
                <a:latin typeface="Comic Sans MS" pitchFamily="66" charset="0"/>
              </a:rPr>
              <a:t>     </a:t>
            </a:r>
            <a:r>
              <a:rPr lang="en-US" sz="4800" dirty="0" smtClean="0">
                <a:latin typeface="Comic Sans MS" pitchFamily="66" charset="0"/>
              </a:rPr>
              <a:t>Courseware</a:t>
            </a: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219200"/>
            <a:ext cx="8534399" cy="5232202"/>
          </a:xfrm>
        </p:spPr>
        <p:txBody>
          <a:bodyPr/>
          <a:lstStyle/>
          <a:p>
            <a:pPr algn="just"/>
            <a:r>
              <a:rPr lang="en-US" sz="3200" b="1" dirty="0" smtClean="0">
                <a:latin typeface="Comic Sans MS" pitchFamily="66" charset="0"/>
              </a:rPr>
              <a:t>Courseware</a:t>
            </a:r>
            <a:r>
              <a:rPr lang="en-US" sz="3200" dirty="0" smtClean="0">
                <a:latin typeface="Comic Sans MS" pitchFamily="66" charset="0"/>
              </a:rPr>
              <a:t> is </a:t>
            </a:r>
            <a:r>
              <a:rPr lang="en-US" sz="3200" dirty="0" smtClean="0">
                <a:solidFill>
                  <a:srgbClr val="FFFF00"/>
                </a:solidFill>
                <a:latin typeface="Comic Sans MS" pitchFamily="66" charset="0"/>
              </a:rPr>
              <a:t>educational material</a:t>
            </a:r>
            <a:r>
              <a:rPr lang="en-US" sz="3200" dirty="0" smtClean="0">
                <a:latin typeface="Comic Sans MS" pitchFamily="66" charset="0"/>
              </a:rPr>
              <a:t> intended as </a:t>
            </a:r>
            <a:r>
              <a:rPr lang="en-US" sz="3200" dirty="0" smtClean="0">
                <a:solidFill>
                  <a:srgbClr val="FFFF00"/>
                </a:solidFill>
                <a:latin typeface="Comic Sans MS" pitchFamily="66" charset="0"/>
              </a:rPr>
              <a:t>kits for teachers </a:t>
            </a:r>
            <a:r>
              <a:rPr lang="en-US" sz="3200" dirty="0" smtClean="0">
                <a:latin typeface="Comic Sans MS" pitchFamily="66" charset="0"/>
              </a:rPr>
              <a:t>or </a:t>
            </a:r>
            <a:r>
              <a:rPr lang="en-US" sz="3200" dirty="0" smtClean="0">
                <a:solidFill>
                  <a:srgbClr val="FFFF00"/>
                </a:solidFill>
                <a:latin typeface="Comic Sans MS" pitchFamily="66" charset="0"/>
              </a:rPr>
              <a:t>trainers</a:t>
            </a:r>
            <a:r>
              <a:rPr lang="en-US" sz="3200" dirty="0" smtClean="0">
                <a:latin typeface="Comic Sans MS" pitchFamily="66" charset="0"/>
              </a:rPr>
              <a:t> or as </a:t>
            </a:r>
            <a:r>
              <a:rPr lang="en-US" sz="3200" dirty="0" smtClean="0">
                <a:solidFill>
                  <a:srgbClr val="FFFF00"/>
                </a:solidFill>
                <a:latin typeface="Comic Sans MS" pitchFamily="66" charset="0"/>
              </a:rPr>
              <a:t>tutorials for students</a:t>
            </a:r>
            <a:r>
              <a:rPr lang="en-US" sz="3200" dirty="0" smtClean="0">
                <a:latin typeface="Comic Sans MS" pitchFamily="66" charset="0"/>
              </a:rPr>
              <a:t>, usually packaged for use with a computer. </a:t>
            </a:r>
          </a:p>
          <a:p>
            <a:pPr algn="just"/>
            <a:endParaRPr lang="en-US" sz="3200" dirty="0" smtClean="0">
              <a:latin typeface="Comic Sans MS" pitchFamily="66" charset="0"/>
            </a:endParaRPr>
          </a:p>
          <a:p>
            <a:pPr algn="just"/>
            <a:r>
              <a:rPr lang="en-US" sz="3200" dirty="0" smtClean="0">
                <a:latin typeface="Comic Sans MS" pitchFamily="66" charset="0"/>
              </a:rPr>
              <a:t>Courseware is a Software designed specifically for use in a classroom or other educational setting, containing </a:t>
            </a:r>
            <a:r>
              <a:rPr lang="en-US" sz="3200" dirty="0" smtClean="0">
                <a:solidFill>
                  <a:srgbClr val="FFFF00"/>
                </a:solidFill>
                <a:latin typeface="Comic Sans MS" pitchFamily="66" charset="0"/>
              </a:rPr>
              <a:t>instructional material</a:t>
            </a:r>
            <a:r>
              <a:rPr lang="en-US" sz="3200" dirty="0" smtClean="0">
                <a:latin typeface="Comic Sans MS" pitchFamily="66" charset="0"/>
              </a:rPr>
              <a:t>, </a:t>
            </a:r>
            <a:r>
              <a:rPr lang="en-US" sz="3200" dirty="0" smtClean="0">
                <a:solidFill>
                  <a:srgbClr val="FFFF00"/>
                </a:solidFill>
                <a:latin typeface="Comic Sans MS" pitchFamily="66" charset="0"/>
              </a:rPr>
              <a:t>educational software, or audiovisual materials</a:t>
            </a:r>
            <a:r>
              <a:rPr lang="en-US" sz="3200" dirty="0" smtClean="0">
                <a:latin typeface="Comic Sans MS" pitchFamily="66" charset="0"/>
              </a:rPr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52400"/>
            <a:ext cx="8610600" cy="4247317"/>
          </a:xfrm>
        </p:spPr>
        <p:txBody>
          <a:bodyPr/>
          <a:lstStyle/>
          <a:p>
            <a:pPr algn="just"/>
            <a:endParaRPr lang="en-IN" sz="3200" dirty="0" smtClean="0">
              <a:latin typeface="Comic Sans MS" pitchFamily="66" charset="0"/>
            </a:endParaRPr>
          </a:p>
          <a:p>
            <a:pPr algn="just"/>
            <a:r>
              <a:rPr lang="en-IN" sz="3200" dirty="0" smtClean="0">
                <a:latin typeface="Comic Sans MS" pitchFamily="66" charset="0"/>
              </a:rPr>
              <a:t> A Courseware provides access to </a:t>
            </a:r>
            <a:r>
              <a:rPr lang="en-IN" sz="3200" dirty="0" smtClean="0">
                <a:solidFill>
                  <a:srgbClr val="FFFF00"/>
                </a:solidFill>
                <a:latin typeface="Comic Sans MS" pitchFamily="66" charset="0"/>
              </a:rPr>
              <a:t>the primary teaching materials for courses taught at educational institutions</a:t>
            </a:r>
            <a:r>
              <a:rPr lang="en-IN" sz="3200" dirty="0" smtClean="0">
                <a:latin typeface="Comic Sans MS" pitchFamily="66" charset="0"/>
              </a:rPr>
              <a:t>, </a:t>
            </a:r>
            <a:r>
              <a:rPr lang="en-IN" sz="3200" dirty="0" smtClean="0">
                <a:solidFill>
                  <a:srgbClr val="FFFF00"/>
                </a:solidFill>
                <a:latin typeface="Comic Sans MS" pitchFamily="66" charset="0"/>
              </a:rPr>
              <a:t>enabling educators to use  materials for teaching purposes</a:t>
            </a:r>
            <a:r>
              <a:rPr lang="en-IN" sz="3200" dirty="0" smtClean="0">
                <a:latin typeface="Comic Sans MS" pitchFamily="66" charset="0"/>
              </a:rPr>
              <a:t>, and students and </a:t>
            </a:r>
            <a:r>
              <a:rPr lang="en-IN" sz="3200" dirty="0" smtClean="0">
                <a:solidFill>
                  <a:srgbClr val="FFFF00"/>
                </a:solidFill>
                <a:latin typeface="Comic Sans MS" pitchFamily="66" charset="0"/>
              </a:rPr>
              <a:t>self-learners</a:t>
            </a:r>
            <a:r>
              <a:rPr lang="en-IN" sz="3200" dirty="0" smtClean="0">
                <a:latin typeface="Comic Sans MS" pitchFamily="66" charset="0"/>
              </a:rPr>
              <a:t> to use the materials for the development of their </a:t>
            </a:r>
            <a:r>
              <a:rPr lang="en-IN" sz="3200" dirty="0" smtClean="0">
                <a:solidFill>
                  <a:srgbClr val="FFFF00"/>
                </a:solidFill>
                <a:latin typeface="Comic Sans MS" pitchFamily="66" charset="0"/>
              </a:rPr>
              <a:t>own personal knowledge</a:t>
            </a:r>
            <a:r>
              <a:rPr lang="en-IN" sz="3200" dirty="0" smtClean="0">
                <a:latin typeface="Comic Sans MS" pitchFamily="66" charset="0"/>
              </a:rPr>
              <a:t>. </a:t>
            </a:r>
            <a:endParaRPr lang="en-US" sz="3200" dirty="0" smtClean="0">
              <a:latin typeface="Comic Sans MS" pitchFamily="66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4273"/>
            <a:ext cx="7086600" cy="615553"/>
          </a:xfrm>
        </p:spPr>
        <p:txBody>
          <a:bodyPr/>
          <a:lstStyle/>
          <a:p>
            <a:r>
              <a:rPr lang="en-US" sz="4000" dirty="0" smtClean="0">
                <a:latin typeface="Comic Sans MS" pitchFamily="66" charset="0"/>
                <a:cs typeface="Times New Roman" pitchFamily="18" charset="0"/>
              </a:rPr>
              <a:t>Multimedia Courseware(MC)</a:t>
            </a:r>
            <a:endParaRPr lang="en-US" sz="4000" dirty="0"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066800"/>
            <a:ext cx="9144000" cy="5570756"/>
          </a:xfrm>
        </p:spPr>
        <p:txBody>
          <a:bodyPr/>
          <a:lstStyle/>
          <a:p>
            <a:pPr algn="just"/>
            <a:r>
              <a:rPr lang="en-US" sz="3000" dirty="0" smtClean="0">
                <a:latin typeface="Comic Sans MS" pitchFamily="66" charset="0"/>
              </a:rPr>
              <a:t>Multimedia courseware is a method of providing </a:t>
            </a:r>
            <a:r>
              <a:rPr lang="en-US" sz="3000" dirty="0" smtClean="0">
                <a:solidFill>
                  <a:srgbClr val="FFFF00"/>
                </a:solidFill>
                <a:latin typeface="Comic Sans MS" pitchFamily="66" charset="0"/>
              </a:rPr>
              <a:t>education or training through ICT</a:t>
            </a:r>
            <a:r>
              <a:rPr lang="en-US" sz="3000" dirty="0" smtClean="0">
                <a:latin typeface="Comic Sans MS" pitchFamily="66" charset="0"/>
              </a:rPr>
              <a:t>. MC is prepared as a </a:t>
            </a:r>
            <a:r>
              <a:rPr lang="en-US" sz="3000" dirty="0" smtClean="0">
                <a:solidFill>
                  <a:srgbClr val="FFFF00"/>
                </a:solidFill>
                <a:latin typeface="Comic Sans MS" pitchFamily="66" charset="0"/>
              </a:rPr>
              <a:t>software package </a:t>
            </a:r>
            <a:r>
              <a:rPr lang="en-US" sz="3000" dirty="0" smtClean="0">
                <a:latin typeface="Comic Sans MS" pitchFamily="66" charset="0"/>
              </a:rPr>
              <a:t>with a combination of audio-video,text, animation to provide education. So MC is a </a:t>
            </a:r>
            <a:r>
              <a:rPr lang="en-US" sz="3000" dirty="0" smtClean="0">
                <a:solidFill>
                  <a:srgbClr val="FFFF00"/>
                </a:solidFill>
                <a:latin typeface="Comic Sans MS" pitchFamily="66" charset="0"/>
              </a:rPr>
              <a:t>kit of learning material </a:t>
            </a:r>
            <a:r>
              <a:rPr lang="en-US" sz="3000" dirty="0" smtClean="0">
                <a:latin typeface="Comic Sans MS" pitchFamily="66" charset="0"/>
              </a:rPr>
              <a:t>used as tutorials for tutors.</a:t>
            </a:r>
          </a:p>
          <a:p>
            <a:pPr algn="just"/>
            <a:endParaRPr lang="en-US" sz="3000" dirty="0" smtClean="0">
              <a:latin typeface="Comic Sans MS" pitchFamily="66" charset="0"/>
            </a:endParaRPr>
          </a:p>
          <a:p>
            <a:pPr algn="just"/>
            <a:r>
              <a:rPr lang="en-US" sz="3000" dirty="0" smtClean="0">
                <a:latin typeface="Comic Sans MS" pitchFamily="66" charset="0"/>
              </a:rPr>
              <a:t>The modern education is more focused on multimedia and ICT. Many </a:t>
            </a:r>
            <a:r>
              <a:rPr lang="en-US" sz="3000" dirty="0" smtClean="0">
                <a:solidFill>
                  <a:srgbClr val="FFFF00"/>
                </a:solidFill>
                <a:latin typeface="Comic Sans MS" pitchFamily="66" charset="0"/>
              </a:rPr>
              <a:t>educational institutions and open universities </a:t>
            </a:r>
            <a:r>
              <a:rPr lang="en-US" sz="3000" dirty="0" smtClean="0">
                <a:latin typeface="Comic Sans MS" pitchFamily="66" charset="0"/>
              </a:rPr>
              <a:t>are providing MC to its learners through distance mode in India.</a:t>
            </a:r>
          </a:p>
          <a:p>
            <a:pPr algn="just"/>
            <a:endParaRPr lang="en-US" sz="32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14273"/>
            <a:ext cx="7086600" cy="984885"/>
          </a:xfrm>
        </p:spPr>
        <p:txBody>
          <a:bodyPr/>
          <a:lstStyle/>
          <a:p>
            <a:pPr algn="ctr"/>
            <a:r>
              <a:rPr lang="en-US" sz="3200" dirty="0" smtClean="0">
                <a:latin typeface="Comic Sans MS" pitchFamily="66" charset="0"/>
              </a:rPr>
              <a:t>Multimedia Courseware can include:</a:t>
            </a:r>
            <a:endParaRPr lang="en-US" sz="3200" dirty="0">
              <a:latin typeface="Comic Sans MS" pitchFamily="66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990600"/>
            <a:ext cx="8686800" cy="6093976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3600" dirty="0" smtClean="0">
                <a:latin typeface="Comic Sans MS" pitchFamily="66" charset="0"/>
              </a:rPr>
              <a:t>Material for instructor-led classes</a:t>
            </a:r>
            <a:r>
              <a:rPr lang="en-US" sz="3200" dirty="0" smtClean="0">
                <a:solidFill>
                  <a:srgbClr val="FFFF00"/>
                </a:solidFill>
                <a:latin typeface="Comic Sans MS" pitchFamily="66" charset="0"/>
              </a:rPr>
              <a:t>.(Instructor giving training in class)</a:t>
            </a:r>
            <a:endParaRPr lang="en-US" sz="3600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3600" dirty="0" smtClean="0">
                <a:latin typeface="Comic Sans MS" pitchFamily="66" charset="0"/>
              </a:rPr>
              <a:t>Material for self-directed computer based training (CBT)</a:t>
            </a:r>
          </a:p>
          <a:p>
            <a:pPr algn="just">
              <a:buFont typeface="Arial" pitchFamily="34" charset="0"/>
              <a:buChar char="•"/>
            </a:pPr>
            <a:r>
              <a:rPr lang="en-US" sz="3600" dirty="0" smtClean="0">
                <a:latin typeface="Comic Sans MS" pitchFamily="66" charset="0"/>
              </a:rPr>
              <a:t>Websites that offer Interactive tutorials</a:t>
            </a:r>
          </a:p>
          <a:p>
            <a:pPr algn="just">
              <a:buFont typeface="Arial" pitchFamily="34" charset="0"/>
              <a:buChar char="•"/>
            </a:pPr>
            <a:r>
              <a:rPr lang="en-US" sz="3600" dirty="0" smtClean="0">
                <a:latin typeface="Comic Sans MS" pitchFamily="66" charset="0"/>
              </a:rPr>
              <a:t>Material that is coordinated with distance learning, such as live classes conducted over the internet.</a:t>
            </a:r>
          </a:p>
          <a:p>
            <a:pPr algn="just">
              <a:buFont typeface="Arial" pitchFamily="34" charset="0"/>
              <a:buChar char="•"/>
            </a:pPr>
            <a:r>
              <a:rPr lang="en-US" sz="3600" dirty="0" smtClean="0">
                <a:latin typeface="Comic Sans MS" pitchFamily="66" charset="0"/>
              </a:rPr>
              <a:t>Videos for use individual or as part of classes.</a:t>
            </a:r>
            <a:endParaRPr lang="en-US" sz="36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838200"/>
            <a:ext cx="8153399" cy="3810000"/>
          </a:xfrm>
        </p:spPr>
        <p:txBody>
          <a:bodyPr/>
          <a:lstStyle/>
          <a:p>
            <a:endParaRPr lang="en-US" sz="11500" dirty="0" smtClean="0">
              <a:latin typeface="Comic Sans MS" pitchFamily="66" charset="0"/>
            </a:endParaRPr>
          </a:p>
          <a:p>
            <a:r>
              <a:rPr lang="en-US" sz="11500" dirty="0" smtClean="0">
                <a:latin typeface="Comic Sans MS" pitchFamily="66" charset="0"/>
              </a:rPr>
              <a:t>EXAMPLES</a:t>
            </a:r>
            <a:endParaRPr lang="en-US" sz="115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14273"/>
            <a:ext cx="7315200" cy="492443"/>
          </a:xfrm>
        </p:spPr>
        <p:txBody>
          <a:bodyPr/>
          <a:lstStyle/>
          <a:p>
            <a:r>
              <a:rPr lang="en-US" sz="3200" dirty="0" smtClean="0"/>
              <a:t>    MIT OpenCourseWare (MIT OCW)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296670"/>
            <a:ext cx="8458199" cy="5170646"/>
          </a:xfrm>
        </p:spPr>
        <p:txBody>
          <a:bodyPr/>
          <a:lstStyle/>
          <a:p>
            <a:pPr algn="just"/>
            <a:r>
              <a:rPr lang="en-US" sz="2800" dirty="0" smtClean="0">
                <a:latin typeface="Comic Sans MS" pitchFamily="66" charset="0"/>
              </a:rPr>
              <a:t>MIT OpenCourseWare (OCW) is a free, publicly accessible, openly-licensed digital collection of high-quality teaching and learning materials, presented in an easily accessible format.</a:t>
            </a:r>
          </a:p>
          <a:p>
            <a:pPr algn="just"/>
            <a:endParaRPr lang="en-US" sz="2800" dirty="0" smtClean="0">
              <a:latin typeface="Comic Sans MS" pitchFamily="66" charset="0"/>
            </a:endParaRPr>
          </a:p>
          <a:p>
            <a:pPr algn="just"/>
            <a:r>
              <a:rPr lang="en-US" sz="2800" dirty="0" smtClean="0">
                <a:latin typeface="Comic Sans MS" pitchFamily="66" charset="0"/>
              </a:rPr>
              <a:t>MIT OpenCourseWare (MIT OCW) is an initiative of the</a:t>
            </a:r>
            <a:r>
              <a:rPr lang="en-US" sz="28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Comic Sans MS" pitchFamily="66" charset="0"/>
              </a:rPr>
              <a:t> massachusetts Institute of technology (MIT) to </a:t>
            </a:r>
            <a:r>
              <a:rPr lang="en-US" sz="2800" dirty="0" smtClean="0">
                <a:solidFill>
                  <a:srgbClr val="FFFF00"/>
                </a:solidFill>
                <a:latin typeface="Comic Sans MS" pitchFamily="66" charset="0"/>
              </a:rPr>
              <a:t>publish all of the educational materials from its under graduate and graduate level courses online,freely and openly available to anyone, </a:t>
            </a:r>
            <a:r>
              <a:rPr lang="en-US" sz="2800" dirty="0" smtClean="0">
                <a:latin typeface="Comic Sans MS" pitchFamily="66" charset="0"/>
              </a:rPr>
              <a:t>anywhere. The project was announced on April 4, 2001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8030" y="0"/>
            <a:ext cx="5873370" cy="492443"/>
          </a:xfrm>
        </p:spPr>
        <p:txBody>
          <a:bodyPr/>
          <a:lstStyle/>
          <a:p>
            <a:pPr algn="ctr"/>
            <a:r>
              <a:rPr lang="en-US" sz="3200" dirty="0" err="1" smtClean="0">
                <a:latin typeface="Comic Sans MS" pitchFamily="66" charset="0"/>
              </a:rPr>
              <a:t>Gyan</a:t>
            </a:r>
            <a:r>
              <a:rPr lang="en-US" sz="3200" dirty="0" smtClean="0">
                <a:latin typeface="Comic Sans MS" pitchFamily="66" charset="0"/>
              </a:rPr>
              <a:t> Darshan (GD)</a:t>
            </a:r>
            <a:endParaRPr lang="en-US" sz="3200" dirty="0">
              <a:latin typeface="Comic Sans MS" pitchFamily="66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533400"/>
            <a:ext cx="8991601" cy="6894195"/>
          </a:xfrm>
          <a:solidFill>
            <a:srgbClr val="92D050"/>
          </a:solidFill>
        </p:spPr>
        <p:txBody>
          <a:bodyPr/>
          <a:lstStyle/>
          <a:p>
            <a:pPr algn="just"/>
            <a:r>
              <a:rPr lang="en-US" sz="2800" dirty="0" err="1" smtClean="0">
                <a:latin typeface="Comic Sans MS" pitchFamily="66" charset="0"/>
              </a:rPr>
              <a:t>Gyan</a:t>
            </a:r>
            <a:r>
              <a:rPr lang="en-US" sz="2800" dirty="0" smtClean="0">
                <a:latin typeface="Comic Sans MS" pitchFamily="66" charset="0"/>
              </a:rPr>
              <a:t> Darshan (GD) channel is a major milestone in the field of Educational Television in India. It is a joint venture of the (MHRD), Ministry of Information &amp; Broadcasting (I &amp; B Ministry), Prasar Bharati and IGNOU serving as the nodal agency.</a:t>
            </a:r>
          </a:p>
          <a:p>
            <a:pPr algn="just"/>
            <a:r>
              <a:rPr lang="en-US" sz="2800" dirty="0" smtClean="0">
                <a:latin typeface="Comic Sans MS" pitchFamily="66" charset="0"/>
              </a:rPr>
              <a:t> Launched in the year 2000, GD is a 24-hour educational channel which offers the best of educational programmes covering a variety of subjects and catering to a wide range of viewers.</a:t>
            </a:r>
            <a:r>
              <a:rPr lang="en-US" sz="2800" dirty="0" smtClean="0"/>
              <a:t> the viewers can access </a:t>
            </a:r>
            <a:r>
              <a:rPr lang="en-US" sz="2800" dirty="0" err="1" smtClean="0"/>
              <a:t>Gyan</a:t>
            </a:r>
            <a:r>
              <a:rPr lang="en-US" sz="2800" dirty="0" smtClean="0"/>
              <a:t> </a:t>
            </a:r>
            <a:r>
              <a:rPr lang="en-US" sz="2800" dirty="0" err="1" smtClean="0"/>
              <a:t>Darshan</a:t>
            </a:r>
            <a:r>
              <a:rPr lang="en-US" sz="2800" dirty="0" smtClean="0"/>
              <a:t> on IGNOU’s website  </a:t>
            </a:r>
            <a:r>
              <a:rPr lang="en-US" sz="2800" dirty="0" smtClean="0">
                <a:hlinkClick r:id="rId2"/>
              </a:rPr>
              <a:t>https://www.ignouonline.ac.in/gyandarshan/</a:t>
            </a:r>
            <a:r>
              <a:rPr lang="en-US" sz="2800" dirty="0" smtClean="0"/>
              <a:t>.</a:t>
            </a:r>
            <a:endParaRPr lang="en-US" sz="2800" dirty="0" smtClean="0">
              <a:latin typeface="Comic Sans MS" pitchFamily="66" charset="0"/>
            </a:endParaRPr>
          </a:p>
          <a:p>
            <a:pPr algn="just"/>
            <a:r>
              <a:rPr lang="en-US" sz="2800" dirty="0" smtClean="0">
                <a:latin typeface="Comic Sans MS" pitchFamily="66" charset="0"/>
              </a:rPr>
              <a:t> </a:t>
            </a:r>
          </a:p>
          <a:p>
            <a:pPr algn="just"/>
            <a:r>
              <a:rPr lang="en-US" sz="2800" dirty="0" smtClean="0">
                <a:solidFill>
                  <a:srgbClr val="FFFF00"/>
                </a:solidFill>
                <a:latin typeface="Comic Sans MS" pitchFamily="66" charset="0"/>
              </a:rPr>
              <a:t>These include pre-school, primary, secondary and higher secondary students, college/university students, youth seeking career opportunities, homemakers and working professionals. </a:t>
            </a:r>
            <a:endParaRPr lang="en-US" sz="2800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8030" y="0"/>
            <a:ext cx="6025770" cy="1143001"/>
          </a:xfrm>
        </p:spPr>
        <p:txBody>
          <a:bodyPr/>
          <a:lstStyle/>
          <a:p>
            <a:r>
              <a:rPr lang="en-IN" sz="4800" dirty="0" smtClean="0"/>
              <a:t>        </a:t>
            </a:r>
            <a:r>
              <a:rPr lang="en-IN" sz="4800" dirty="0" err="1" smtClean="0"/>
              <a:t>eGyankosh</a:t>
            </a:r>
            <a:r>
              <a:rPr lang="en-US" sz="4800" dirty="0" smtClean="0"/>
              <a:t/>
            </a:r>
            <a:br>
              <a:rPr lang="en-US" sz="4800" dirty="0" smtClean="0"/>
            </a:b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685800"/>
            <a:ext cx="8153399" cy="6401753"/>
          </a:xfrm>
        </p:spPr>
        <p:txBody>
          <a:bodyPr/>
          <a:lstStyle/>
          <a:p>
            <a:pPr algn="just"/>
            <a:r>
              <a:rPr lang="en-IN" sz="2400" dirty="0" smtClean="0">
                <a:latin typeface="Comic Sans MS" pitchFamily="66" charset="0"/>
              </a:rPr>
              <a:t>(IGNOU) is a national open university that offers distance and open education in India and other countries. IGNOU has initiated the establishment of a </a:t>
            </a:r>
            <a:r>
              <a:rPr lang="en-IN" sz="2800" b="1" dirty="0" smtClean="0">
                <a:solidFill>
                  <a:srgbClr val="FFFF00"/>
                </a:solidFill>
                <a:latin typeface="Comic Sans MS" pitchFamily="66" charset="0"/>
              </a:rPr>
              <a:t>National Digital Repository of learning resources </a:t>
            </a:r>
            <a:r>
              <a:rPr lang="en-IN" sz="2800" b="1" dirty="0" err="1" smtClean="0">
                <a:solidFill>
                  <a:srgbClr val="FFFF00"/>
                </a:solidFill>
                <a:latin typeface="Comic Sans MS" pitchFamily="66" charset="0"/>
              </a:rPr>
              <a:t>eGyankosh</a:t>
            </a:r>
            <a:r>
              <a:rPr lang="en-IN" sz="2400" b="1" dirty="0" smtClean="0">
                <a:latin typeface="Comic Sans MS" pitchFamily="66" charset="0"/>
              </a:rPr>
              <a:t>. </a:t>
            </a:r>
          </a:p>
          <a:p>
            <a:pPr algn="just"/>
            <a:endParaRPr lang="en-IN" sz="2400" dirty="0" smtClean="0">
              <a:latin typeface="Comic Sans MS" pitchFamily="66" charset="0"/>
            </a:endParaRPr>
          </a:p>
          <a:p>
            <a:pPr algn="just"/>
            <a:r>
              <a:rPr lang="en-IN" sz="2400" dirty="0" smtClean="0">
                <a:latin typeface="Comic Sans MS" pitchFamily="66" charset="0"/>
              </a:rPr>
              <a:t>This repository envision to store, index, preserve, distribute and share the digital learning resources of open and distance learning (ODL) institutions of the country. </a:t>
            </a:r>
            <a:r>
              <a:rPr lang="en-IN" sz="2400" dirty="0" smtClean="0">
                <a:solidFill>
                  <a:srgbClr val="FFFF00"/>
                </a:solidFill>
                <a:latin typeface="Comic Sans MS" pitchFamily="66" charset="0"/>
              </a:rPr>
              <a:t>The repository supports seamless </a:t>
            </a:r>
            <a:r>
              <a:rPr lang="en-IN" sz="2800" dirty="0" smtClean="0">
                <a:solidFill>
                  <a:srgbClr val="FFFF00"/>
                </a:solidFill>
                <a:latin typeface="Comic Sans MS" pitchFamily="66" charset="0"/>
              </a:rPr>
              <a:t>aggregation and integration of learning resources in different formats such as self-instructional study materials, audio-video programmes, and archives of radio and television-based live interactive sessions.</a:t>
            </a:r>
            <a:endParaRPr lang="en-US" sz="2400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723549"/>
          </a:xfrm>
        </p:spPr>
        <p:txBody>
          <a:bodyPr/>
          <a:lstStyle/>
          <a:p>
            <a:pPr algn="ctr"/>
            <a:r>
              <a:rPr lang="en-IN" dirty="0" smtClean="0"/>
              <a:t>CEC  LOR</a:t>
            </a:r>
            <a:br>
              <a:rPr lang="en-IN" dirty="0" smtClean="0"/>
            </a:br>
            <a:r>
              <a:rPr lang="en-IN" dirty="0" smtClean="0">
                <a:latin typeface="Comic Sans MS" pitchFamily="66" charset="0"/>
              </a:rPr>
              <a:t> Consortium for Educational Communication </a:t>
            </a:r>
            <a:br>
              <a:rPr lang="en-IN" dirty="0" smtClean="0">
                <a:latin typeface="Comic Sans MS" pitchFamily="66" charset="0"/>
              </a:rPr>
            </a:br>
            <a:r>
              <a:rPr lang="en-IN" dirty="0" smtClean="0"/>
              <a:t>Learning object repository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43000"/>
            <a:ext cx="8610599" cy="5478423"/>
          </a:xfrm>
        </p:spPr>
        <p:txBody>
          <a:bodyPr/>
          <a:lstStyle/>
          <a:p>
            <a:pPr algn="just"/>
            <a:r>
              <a:rPr lang="en-IN" sz="2800" dirty="0" smtClean="0">
                <a:latin typeface="Comic Sans MS" pitchFamily="66" charset="0"/>
              </a:rPr>
              <a:t> </a:t>
            </a:r>
          </a:p>
          <a:p>
            <a:pPr algn="just"/>
            <a:r>
              <a:rPr lang="en-IN" sz="2800" dirty="0" smtClean="0">
                <a:latin typeface="Comic Sans MS" pitchFamily="66" charset="0"/>
              </a:rPr>
              <a:t>Consortium for Educational Communication (CEC) is an inter-university centre on electronic media, established by the University Grants Commission (UGC). CEC's Learning Object Repository (LOR) is an Open Courseware initiative having educational resources in different subjects like </a:t>
            </a:r>
            <a:r>
              <a:rPr lang="en-IN" sz="2800" dirty="0" smtClean="0">
                <a:solidFill>
                  <a:srgbClr val="FFFF00"/>
                </a:solidFill>
                <a:latin typeface="Comic Sans MS" pitchFamily="66" charset="0"/>
              </a:rPr>
              <a:t>Biology, Botany, Chemistry, Commerce, Computer Science, Economics, Education, English, Fine Arts etc. Users have the facility to browse the LOR by using various options such as Topic, Subject, Learning Object, Keywords, etc.</a:t>
            </a:r>
            <a:endParaRPr lang="en-US" sz="2800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3061151"/>
          </a:xfrm>
        </p:spPr>
        <p:txBody>
          <a:bodyPr/>
          <a:lstStyle/>
          <a:p>
            <a:pPr algn="ctr"/>
            <a:r>
              <a:rPr lang="en-IN" sz="3600" dirty="0" smtClean="0"/>
              <a:t>NCERT (</a:t>
            </a:r>
            <a:r>
              <a:rPr lang="en-US" sz="3600" b="0" dirty="0" smtClean="0"/>
              <a:t>The National Council of Educational Research and Training</a:t>
            </a:r>
            <a:r>
              <a:rPr lang="en-IN" sz="3600" dirty="0" smtClean="0"/>
              <a:t>) Online Textbooks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296670"/>
            <a:ext cx="8991600" cy="6217087"/>
          </a:xfrm>
        </p:spPr>
        <p:txBody>
          <a:bodyPr/>
          <a:lstStyle/>
          <a:p>
            <a:r>
              <a:rPr lang="en-IN" dirty="0" smtClean="0"/>
              <a:t> </a:t>
            </a:r>
            <a:endParaRPr lang="en-US" dirty="0" smtClean="0"/>
          </a:p>
          <a:p>
            <a:pPr algn="just"/>
            <a:r>
              <a:rPr lang="en-IN" dirty="0" smtClean="0"/>
              <a:t> </a:t>
            </a:r>
            <a:r>
              <a:rPr lang="en-IN" sz="2800" dirty="0" smtClean="0"/>
              <a:t>NCERT is an apex resource organization set up by the Government of India to assist and advice the Central and State Governments on academic matters </a:t>
            </a:r>
            <a:r>
              <a:rPr lang="en-IN" sz="2800" dirty="0" smtClean="0">
                <a:solidFill>
                  <a:srgbClr val="FFFF00"/>
                </a:solidFill>
              </a:rPr>
              <a:t>related to school level education</a:t>
            </a:r>
            <a:r>
              <a:rPr lang="en-IN" sz="2800" dirty="0" smtClean="0"/>
              <a:t>. NCERT publishes school textbooks and it has initiated a step towards making </a:t>
            </a:r>
            <a:r>
              <a:rPr lang="en-IN" sz="2800" dirty="0" smtClean="0">
                <a:solidFill>
                  <a:srgbClr val="FFFF00"/>
                </a:solidFill>
              </a:rPr>
              <a:t>school textbooks freely available on the internet </a:t>
            </a:r>
            <a:r>
              <a:rPr lang="en-IN" sz="2800" dirty="0" smtClean="0"/>
              <a:t>for students and teachers through its website. </a:t>
            </a:r>
            <a:r>
              <a:rPr lang="en-IN" sz="2800" dirty="0" smtClean="0">
                <a:solidFill>
                  <a:srgbClr val="FFFF00"/>
                </a:solidFill>
              </a:rPr>
              <a:t>This portal provides easy navigation to textbook chapters by title/subject of the book for a particular class. </a:t>
            </a:r>
          </a:p>
          <a:p>
            <a:pPr algn="just"/>
            <a:endParaRPr lang="en-IN" sz="2800" dirty="0" smtClean="0">
              <a:solidFill>
                <a:srgbClr val="FFFF00"/>
              </a:solidFill>
            </a:endParaRPr>
          </a:p>
          <a:p>
            <a:pPr algn="just"/>
            <a:r>
              <a:rPr lang="en-IN" sz="2800" dirty="0" smtClean="0">
                <a:solidFill>
                  <a:srgbClr val="FFFF00"/>
                </a:solidFill>
              </a:rPr>
              <a:t>The textbooks available there are written in English, Hindi and a few in Urdu.</a:t>
            </a:r>
            <a:endParaRPr lang="en-US" dirty="0" smtClean="0">
              <a:solidFill>
                <a:srgbClr val="FFFF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4273"/>
            <a:ext cx="8686800" cy="1231106"/>
          </a:xfrm>
        </p:spPr>
        <p:txBody>
          <a:bodyPr/>
          <a:lstStyle/>
          <a:p>
            <a:r>
              <a:rPr lang="en-US" sz="4000" dirty="0" smtClean="0"/>
              <a:t>Benefits of Multimedia Courseware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66800"/>
            <a:ext cx="8763000" cy="5478423"/>
          </a:xfrm>
        </p:spPr>
        <p:txBody>
          <a:bodyPr/>
          <a:lstStyle/>
          <a:p>
            <a:pPr marL="457200" lvl="0" indent="-457200" algn="just">
              <a:buFont typeface="+mj-lt"/>
              <a:buAutoNum type="arabicPeriod"/>
            </a:pPr>
            <a:r>
              <a:rPr lang="en-US" sz="2400" b="1" dirty="0" smtClean="0">
                <a:latin typeface="Comic Sans MS" pitchFamily="66" charset="0"/>
              </a:rPr>
              <a:t>Improves learning</a:t>
            </a:r>
            <a:r>
              <a:rPr lang="en-US" sz="2400" dirty="0" smtClean="0">
                <a:latin typeface="Comic Sans MS" pitchFamily="66" charset="0"/>
              </a:rPr>
              <a:t>: When interactive multimedia is used in the classroom, it is being </a:t>
            </a:r>
            <a:r>
              <a:rPr lang="en-US" sz="2400" dirty="0" smtClean="0">
                <a:solidFill>
                  <a:srgbClr val="FFFF00"/>
                </a:solidFill>
                <a:latin typeface="Comic Sans MS" pitchFamily="66" charset="0"/>
              </a:rPr>
              <a:t>more enjoyed and it has increased learning.</a:t>
            </a:r>
            <a:r>
              <a:rPr lang="en-US" sz="2400" dirty="0" smtClean="0">
                <a:latin typeface="Comic Sans MS" pitchFamily="66" charset="0"/>
              </a:rPr>
              <a:t> </a:t>
            </a:r>
            <a:r>
              <a:rPr lang="en-IN" sz="2400" dirty="0" smtClean="0">
                <a:latin typeface="Comic Sans MS" pitchFamily="66" charset="0"/>
              </a:rPr>
              <a:t>So learning is higher when information was presented via computer-based multimedia systems than traditional classroom lectures.</a:t>
            </a:r>
            <a:endParaRPr lang="en-US" sz="2400" dirty="0" smtClean="0">
              <a:latin typeface="Comic Sans MS" pitchFamily="66" charset="0"/>
            </a:endParaRPr>
          </a:p>
          <a:p>
            <a:pPr marL="457200" lvl="0" indent="-457200" algn="just">
              <a:buFont typeface="+mj-lt"/>
              <a:buAutoNum type="arabicPeriod"/>
            </a:pPr>
            <a:endParaRPr lang="en-US" sz="2400" dirty="0" smtClean="0">
              <a:latin typeface="Comic Sans MS" pitchFamily="66" charset="0"/>
            </a:endParaRPr>
          </a:p>
          <a:p>
            <a:pPr marL="457200" lvl="0" indent="-457200" algn="just">
              <a:buFont typeface="+mj-lt"/>
              <a:buAutoNum type="arabicPeriod"/>
            </a:pPr>
            <a:r>
              <a:rPr lang="en-US" sz="2400" b="1" dirty="0" smtClean="0">
                <a:latin typeface="Comic Sans MS" pitchFamily="66" charset="0"/>
              </a:rPr>
              <a:t>Interactive:</a:t>
            </a:r>
            <a:r>
              <a:rPr lang="en-US" sz="2400" dirty="0" smtClean="0">
                <a:latin typeface="Comic Sans MS" pitchFamily="66" charset="0"/>
              </a:rPr>
              <a:t> </a:t>
            </a:r>
            <a:r>
              <a:rPr lang="en-IN" sz="2400" dirty="0" smtClean="0">
                <a:latin typeface="Comic Sans MS" pitchFamily="66" charset="0"/>
              </a:rPr>
              <a:t> Learners </a:t>
            </a:r>
            <a:r>
              <a:rPr lang="en-IN" sz="2400" dirty="0" smtClean="0">
                <a:solidFill>
                  <a:srgbClr val="FFFF00"/>
                </a:solidFill>
                <a:latin typeface="Comic Sans MS" pitchFamily="66" charset="0"/>
              </a:rPr>
              <a:t>learn faster </a:t>
            </a:r>
            <a:r>
              <a:rPr lang="en-IN" sz="2400" dirty="0" smtClean="0">
                <a:latin typeface="Comic Sans MS" pitchFamily="66" charset="0"/>
              </a:rPr>
              <a:t>and have better attitudes toward learning when using multimedia.</a:t>
            </a:r>
            <a:endParaRPr lang="en-US" sz="2400" dirty="0" smtClean="0">
              <a:latin typeface="Comic Sans MS" pitchFamily="66" charset="0"/>
            </a:endParaRPr>
          </a:p>
          <a:p>
            <a:pPr marL="457200" lvl="0" indent="-457200" algn="just">
              <a:buFont typeface="+mj-lt"/>
              <a:buAutoNum type="arabicPeriod"/>
            </a:pPr>
            <a:endParaRPr lang="en-US" sz="2400" dirty="0" smtClean="0">
              <a:latin typeface="Comic Sans MS" pitchFamily="66" charset="0"/>
            </a:endParaRPr>
          </a:p>
          <a:p>
            <a:pPr marL="457200" lvl="0" indent="-457200" algn="just">
              <a:buFont typeface="+mj-lt"/>
              <a:buAutoNum type="arabicPeriod"/>
            </a:pPr>
            <a:r>
              <a:rPr lang="en-US" sz="2400" b="1" dirty="0" smtClean="0">
                <a:latin typeface="Comic Sans MS" pitchFamily="66" charset="0"/>
              </a:rPr>
              <a:t>Flexibility/ Just in time and any time access: </a:t>
            </a:r>
            <a:r>
              <a:rPr lang="en-US" sz="2400" dirty="0" smtClean="0">
                <a:latin typeface="Comic Sans MS" pitchFamily="66" charset="0"/>
              </a:rPr>
              <a:t> Multimedia courseware, when on CD/pen drive, can be </a:t>
            </a:r>
            <a:r>
              <a:rPr lang="en-US" sz="2400" dirty="0" smtClean="0">
                <a:solidFill>
                  <a:srgbClr val="FFFF00"/>
                </a:solidFill>
                <a:latin typeface="Comic Sans MS" pitchFamily="66" charset="0"/>
              </a:rPr>
              <a:t>used anytime and anywhere.</a:t>
            </a:r>
            <a:r>
              <a:rPr lang="en-US" sz="2400" dirty="0" smtClean="0">
                <a:latin typeface="Comic Sans MS" pitchFamily="66" charset="0"/>
              </a:rPr>
              <a:t> Multimedia Courseware facilitates </a:t>
            </a:r>
            <a:r>
              <a:rPr lang="en-US" sz="2400" dirty="0" smtClean="0">
                <a:solidFill>
                  <a:srgbClr val="FFFF00"/>
                </a:solidFill>
                <a:latin typeface="Comic Sans MS" pitchFamily="66" charset="0"/>
              </a:rPr>
              <a:t>any time access to its collections whenever and wherever the learner needs.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0"/>
            <a:ext cx="8763000" cy="7879080"/>
          </a:xfrm>
        </p:spPr>
        <p:txBody>
          <a:bodyPr/>
          <a:lstStyle/>
          <a:p>
            <a:pPr marL="457200" lvl="0" indent="-457200" algn="just">
              <a:buFont typeface="+mj-lt"/>
              <a:buAutoNum type="arabicPeriod"/>
            </a:pPr>
            <a:endParaRPr lang="en-US" dirty="0" smtClean="0">
              <a:latin typeface="Comic Sans MS" pitchFamily="66" charset="0"/>
            </a:endParaRPr>
          </a:p>
          <a:p>
            <a:pPr marL="457200" lvl="0" indent="-457200" algn="just"/>
            <a:r>
              <a:rPr lang="en-US" sz="2400" dirty="0" smtClean="0">
                <a:latin typeface="Comic Sans MS" pitchFamily="66" charset="0"/>
              </a:rPr>
              <a:t>4. </a:t>
            </a:r>
            <a:r>
              <a:rPr lang="en-US" sz="2400" b="1" dirty="0" smtClean="0">
                <a:latin typeface="Comic Sans MS" pitchFamily="66" charset="0"/>
              </a:rPr>
              <a:t>Module Based</a:t>
            </a:r>
            <a:r>
              <a:rPr lang="en-US" sz="2400" dirty="0" smtClean="0">
                <a:latin typeface="Comic Sans MS" pitchFamily="66" charset="0"/>
              </a:rPr>
              <a:t>: Content is prepared in different modules </a:t>
            </a:r>
            <a:r>
              <a:rPr lang="en-US" sz="2400" dirty="0" smtClean="0">
                <a:solidFill>
                  <a:srgbClr val="FFFF00"/>
                </a:solidFill>
                <a:latin typeface="Comic Sans MS" pitchFamily="66" charset="0"/>
              </a:rPr>
              <a:t>having subjects, classes, chapters</a:t>
            </a:r>
            <a:r>
              <a:rPr lang="en-US" sz="2400" dirty="0" smtClean="0">
                <a:latin typeface="Comic Sans MS" pitchFamily="66" charset="0"/>
              </a:rPr>
              <a:t>. </a:t>
            </a:r>
            <a:r>
              <a:rPr lang="en-IN" sz="2400" dirty="0" smtClean="0">
                <a:latin typeface="Comic Sans MS" pitchFamily="66" charset="0"/>
              </a:rPr>
              <a:t>Each topic or section can stand alone (in Modules), so </a:t>
            </a:r>
            <a:r>
              <a:rPr lang="en-IN" sz="2400" dirty="0" smtClean="0">
                <a:solidFill>
                  <a:srgbClr val="FFFF00"/>
                </a:solidFill>
                <a:latin typeface="Comic Sans MS" pitchFamily="66" charset="0"/>
              </a:rPr>
              <a:t>learners can explore areas they need to learn and skip over the ones they don't. </a:t>
            </a:r>
          </a:p>
          <a:p>
            <a:pPr marL="457200" lvl="0" indent="-457200" algn="just">
              <a:buFont typeface="+mj-lt"/>
              <a:buAutoNum type="arabicPeriod"/>
            </a:pPr>
            <a:endParaRPr lang="en-IN" sz="2400" dirty="0" smtClean="0">
              <a:latin typeface="Comic Sans MS" pitchFamily="66" charset="0"/>
            </a:endParaRPr>
          </a:p>
          <a:p>
            <a:pPr lvl="0" algn="just"/>
            <a:r>
              <a:rPr lang="en-US" sz="2400" dirty="0" smtClean="0">
                <a:latin typeface="Comic Sans MS" pitchFamily="66" charset="0"/>
              </a:rPr>
              <a:t>5. </a:t>
            </a:r>
            <a:r>
              <a:rPr lang="en-US" sz="2400" b="1" dirty="0" smtClean="0">
                <a:latin typeface="Comic Sans MS" pitchFamily="66" charset="0"/>
              </a:rPr>
              <a:t>Based on Practical</a:t>
            </a:r>
            <a:r>
              <a:rPr lang="en-US" sz="2400" dirty="0" smtClean="0">
                <a:latin typeface="Comic Sans MS" pitchFamily="66" charset="0"/>
              </a:rPr>
              <a:t>. It is capable of presenting true to       </a:t>
            </a:r>
          </a:p>
          <a:p>
            <a:pPr lvl="0" algn="just"/>
            <a:r>
              <a:rPr lang="en-US" sz="2400" dirty="0" smtClean="0">
                <a:latin typeface="Comic Sans MS" pitchFamily="66" charset="0"/>
              </a:rPr>
              <a:t>    life situations that allow learners to learn best when    </a:t>
            </a:r>
          </a:p>
          <a:p>
            <a:pPr lvl="0" algn="just"/>
            <a:r>
              <a:rPr lang="en-US" sz="2400" dirty="0" smtClean="0">
                <a:latin typeface="Comic Sans MS" pitchFamily="66" charset="0"/>
              </a:rPr>
              <a:t>    faced with real problems. </a:t>
            </a:r>
            <a:r>
              <a:rPr lang="en-US" sz="2400" dirty="0" smtClean="0">
                <a:solidFill>
                  <a:srgbClr val="FFFF00"/>
                </a:solidFill>
                <a:latin typeface="Comic Sans MS" pitchFamily="66" charset="0"/>
              </a:rPr>
              <a:t>Video simulations, simple  </a:t>
            </a:r>
          </a:p>
          <a:p>
            <a:pPr lvl="0" algn="just"/>
            <a:r>
              <a:rPr lang="en-US" sz="2400" dirty="0" smtClean="0">
                <a:solidFill>
                  <a:srgbClr val="FFFF00"/>
                </a:solidFill>
                <a:latin typeface="Comic Sans MS" pitchFamily="66" charset="0"/>
              </a:rPr>
              <a:t>    animations – they all help learners to learn by doing or  </a:t>
            </a:r>
          </a:p>
          <a:p>
            <a:pPr lvl="0" algn="just"/>
            <a:r>
              <a:rPr lang="en-US" sz="2400" dirty="0" smtClean="0">
                <a:solidFill>
                  <a:srgbClr val="FFFF00"/>
                </a:solidFill>
                <a:latin typeface="Comic Sans MS" pitchFamily="66" charset="0"/>
              </a:rPr>
              <a:t>   coaching</a:t>
            </a:r>
            <a:r>
              <a:rPr lang="en-US" sz="2400" dirty="0" smtClean="0">
                <a:latin typeface="Comic Sans MS" pitchFamily="66" charset="0"/>
              </a:rPr>
              <a:t>. Methods like these are all effective ways to </a:t>
            </a:r>
          </a:p>
          <a:p>
            <a:pPr lvl="0" algn="just"/>
            <a:r>
              <a:rPr lang="en-US" sz="2400" dirty="0" smtClean="0">
                <a:latin typeface="Comic Sans MS" pitchFamily="66" charset="0"/>
              </a:rPr>
              <a:t>   develop </a:t>
            </a:r>
            <a:r>
              <a:rPr lang="en-IN" sz="2400" dirty="0" smtClean="0">
                <a:latin typeface="Comic Sans MS" pitchFamily="66" charset="0"/>
              </a:rPr>
              <a:t>practical skills and increase information </a:t>
            </a:r>
          </a:p>
          <a:p>
            <a:pPr lvl="0" algn="just"/>
            <a:r>
              <a:rPr lang="en-IN" sz="2400" dirty="0" smtClean="0">
                <a:latin typeface="Comic Sans MS" pitchFamily="66" charset="0"/>
              </a:rPr>
              <a:t>   </a:t>
            </a:r>
            <a:r>
              <a:rPr lang="en-IN" sz="2400" dirty="0" smtClean="0">
                <a:solidFill>
                  <a:srgbClr val="FFFF00"/>
                </a:solidFill>
                <a:latin typeface="Comic Sans MS" pitchFamily="66" charset="0"/>
              </a:rPr>
              <a:t>retention.</a:t>
            </a:r>
            <a:endParaRPr lang="en-US" sz="2400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pPr lvl="0" algn="just"/>
            <a:endParaRPr lang="en-IN" sz="2400" dirty="0" smtClean="0">
              <a:latin typeface="Comic Sans MS" pitchFamily="66" charset="0"/>
            </a:endParaRPr>
          </a:p>
          <a:p>
            <a:pPr lvl="0" algn="just"/>
            <a:r>
              <a:rPr lang="en-IN" sz="2400" dirty="0" smtClean="0">
                <a:latin typeface="Comic Sans MS" pitchFamily="66" charset="0"/>
              </a:rPr>
              <a:t>6. Consistent.</a:t>
            </a:r>
            <a:r>
              <a:rPr lang="en-IN" sz="2400" b="1" dirty="0" smtClean="0">
                <a:latin typeface="Comic Sans MS" pitchFamily="66" charset="0"/>
              </a:rPr>
              <a:t> </a:t>
            </a:r>
            <a:r>
              <a:rPr lang="en-IN" sz="2400" dirty="0" smtClean="0">
                <a:latin typeface="Comic Sans MS" pitchFamily="66" charset="0"/>
              </a:rPr>
              <a:t>All learners </a:t>
            </a:r>
            <a:r>
              <a:rPr lang="en-IN" sz="2400" dirty="0" smtClean="0">
                <a:solidFill>
                  <a:srgbClr val="FFFF00"/>
                </a:solidFill>
                <a:latin typeface="Comic Sans MS" pitchFamily="66" charset="0"/>
              </a:rPr>
              <a:t>learn the same principles and </a:t>
            </a:r>
          </a:p>
          <a:p>
            <a:pPr lvl="0" algn="just"/>
            <a:r>
              <a:rPr lang="en-IN" sz="2400" dirty="0" smtClean="0">
                <a:solidFill>
                  <a:srgbClr val="FFFF00"/>
                </a:solidFill>
                <a:latin typeface="Comic Sans MS" pitchFamily="66" charset="0"/>
              </a:rPr>
              <a:t>    skills</a:t>
            </a:r>
            <a:r>
              <a:rPr lang="en-IN" sz="2400" dirty="0" smtClean="0">
                <a:latin typeface="Comic Sans MS" pitchFamily="66" charset="0"/>
              </a:rPr>
              <a:t>. Multimedia courseware typically forces </a:t>
            </a:r>
          </a:p>
          <a:p>
            <a:pPr lvl="0" algn="just"/>
            <a:r>
              <a:rPr lang="en-IN" sz="2400" dirty="0" smtClean="0">
                <a:latin typeface="Comic Sans MS" pitchFamily="66" charset="0"/>
              </a:rPr>
              <a:t>    instructional designers to </a:t>
            </a:r>
            <a:r>
              <a:rPr lang="en-IN" sz="2400" dirty="0" smtClean="0">
                <a:solidFill>
                  <a:srgbClr val="FFFF00"/>
                </a:solidFill>
                <a:latin typeface="Comic Sans MS" pitchFamily="66" charset="0"/>
              </a:rPr>
              <a:t>better organise and structure </a:t>
            </a:r>
          </a:p>
          <a:p>
            <a:pPr lvl="0" algn="just"/>
            <a:r>
              <a:rPr lang="en-IN" sz="2400" dirty="0" smtClean="0">
                <a:solidFill>
                  <a:srgbClr val="FFFF00"/>
                </a:solidFill>
                <a:latin typeface="Comic Sans MS" pitchFamily="66" charset="0"/>
              </a:rPr>
              <a:t>    learning materials.</a:t>
            </a:r>
            <a:endParaRPr lang="en-US" sz="2400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pPr lvl="0" algn="just"/>
            <a:endParaRPr lang="en-US" dirty="0" smtClean="0">
              <a:latin typeface="Comic Sans MS" pitchFamily="66" charset="0"/>
            </a:endParaRPr>
          </a:p>
          <a:p>
            <a:pPr marL="457200" lvl="0" indent="-457200" algn="just">
              <a:buFont typeface="+mj-lt"/>
              <a:buAutoNum type="arabicPeriod"/>
            </a:pPr>
            <a:endParaRPr lang="en-US" dirty="0" smtClean="0">
              <a:latin typeface="Comic Sans MS" pitchFamily="66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81000"/>
            <a:ext cx="8762999" cy="6647974"/>
          </a:xfrm>
        </p:spPr>
        <p:txBody>
          <a:bodyPr/>
          <a:lstStyle/>
          <a:p>
            <a:pPr lvl="0" algn="just"/>
            <a:r>
              <a:rPr lang="en-US" sz="2800" dirty="0" smtClean="0">
                <a:latin typeface="Comic Sans MS" pitchFamily="66" charset="0"/>
              </a:rPr>
              <a:t>7. Engaging: When live-action videos, audio, graphics, feedback, expert advice, questions and answers, have been used, </a:t>
            </a:r>
            <a:r>
              <a:rPr lang="en-US" sz="2800" dirty="0" smtClean="0">
                <a:solidFill>
                  <a:srgbClr val="FFFF00"/>
                </a:solidFill>
                <a:latin typeface="Comic Sans MS" pitchFamily="66" charset="0"/>
              </a:rPr>
              <a:t>it keeps learners interested and reinforces their skills. </a:t>
            </a:r>
            <a:r>
              <a:rPr lang="en-IN" sz="2800" dirty="0" smtClean="0">
                <a:solidFill>
                  <a:srgbClr val="FFFF00"/>
                </a:solidFill>
                <a:latin typeface="Comic Sans MS" pitchFamily="66" charset="0"/>
              </a:rPr>
              <a:t>Through continual practice, learning is absorbed </a:t>
            </a:r>
            <a:r>
              <a:rPr lang="en-IN" sz="2800" dirty="0" smtClean="0">
                <a:latin typeface="Comic Sans MS" pitchFamily="66" charset="0"/>
              </a:rPr>
              <a:t>and integrated into daily performance.</a:t>
            </a:r>
          </a:p>
          <a:p>
            <a:pPr lvl="0" algn="just"/>
            <a:endParaRPr lang="en-US" sz="2800" dirty="0" smtClean="0">
              <a:latin typeface="Comic Sans MS" pitchFamily="66" charset="0"/>
            </a:endParaRPr>
          </a:p>
          <a:p>
            <a:pPr lvl="0" algn="just"/>
            <a:r>
              <a:rPr lang="en-US" sz="2800" dirty="0" smtClean="0">
                <a:latin typeface="Comic Sans MS" pitchFamily="66" charset="0"/>
              </a:rPr>
              <a:t>8. Cost-effective/Economical:  It</a:t>
            </a:r>
            <a:r>
              <a:rPr lang="en-IN" sz="2800" dirty="0" smtClean="0">
                <a:latin typeface="Comic Sans MS" pitchFamily="66" charset="0"/>
              </a:rPr>
              <a:t> is less expensive and more effective than traditional classroom learning. Courseware </a:t>
            </a:r>
            <a:r>
              <a:rPr lang="en-IN" sz="2800" dirty="0" smtClean="0">
                <a:solidFill>
                  <a:srgbClr val="FFFF00"/>
                </a:solidFill>
                <a:latin typeface="Comic Sans MS" pitchFamily="66" charset="0"/>
              </a:rPr>
              <a:t>eliminates travel costs.</a:t>
            </a:r>
            <a:endParaRPr lang="en-US" sz="2800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pPr lvl="0" algn="just"/>
            <a:endParaRPr lang="en-IN" sz="2800" dirty="0" smtClean="0">
              <a:latin typeface="Comic Sans MS" pitchFamily="66" charset="0"/>
            </a:endParaRPr>
          </a:p>
          <a:p>
            <a:pPr lvl="0" algn="just"/>
            <a:r>
              <a:rPr lang="en-IN" sz="2800" dirty="0" smtClean="0">
                <a:latin typeface="Comic Sans MS" pitchFamily="66" charset="0"/>
              </a:rPr>
              <a:t>9. Increase Concentration:  </a:t>
            </a:r>
            <a:r>
              <a:rPr lang="en-IN" sz="2800" dirty="0" smtClean="0">
                <a:solidFill>
                  <a:srgbClr val="FFFF00"/>
                </a:solidFill>
                <a:latin typeface="Comic Sans MS" pitchFamily="66" charset="0"/>
              </a:rPr>
              <a:t>A learner can concentrate on his study through live action</a:t>
            </a:r>
            <a:r>
              <a:rPr lang="en-IN" sz="2800" dirty="0" smtClean="0">
                <a:latin typeface="Comic Sans MS" pitchFamily="66" charset="0"/>
              </a:rPr>
              <a:t>, audio, graphics, feedback and question answer exercise.</a:t>
            </a:r>
            <a:endParaRPr lang="en-US" sz="2800" dirty="0" smtClean="0">
              <a:latin typeface="Comic Sans MS" pitchFamily="66" charset="0"/>
            </a:endParaRPr>
          </a:p>
          <a:p>
            <a:pPr lvl="0" algn="just"/>
            <a:endParaRPr lang="en-US" dirty="0" smtClean="0">
              <a:latin typeface="Comic Sans MS" pitchFamily="66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457200"/>
            <a:ext cx="9144000" cy="6524863"/>
          </a:xfrm>
        </p:spPr>
        <p:txBody>
          <a:bodyPr/>
          <a:lstStyle/>
          <a:p>
            <a:pPr algn="just"/>
            <a:r>
              <a:rPr lang="en-IN" sz="2800" dirty="0" smtClean="0">
                <a:latin typeface="Comic Sans MS" pitchFamily="66" charset="0"/>
              </a:rPr>
              <a:t>Multimedia Courseware has brought a revolutionary change in the field of education. </a:t>
            </a:r>
            <a:r>
              <a:rPr lang="en-IN" sz="2800" dirty="0" smtClean="0">
                <a:solidFill>
                  <a:srgbClr val="FFFF00"/>
                </a:solidFill>
                <a:latin typeface="Comic Sans MS" pitchFamily="66" charset="0"/>
              </a:rPr>
              <a:t>Many educational websites and apps are also launched to provide quality education to learners through multimedia</a:t>
            </a:r>
            <a:r>
              <a:rPr lang="en-IN" sz="2800" dirty="0" smtClean="0">
                <a:latin typeface="Comic Sans MS" pitchFamily="66" charset="0"/>
              </a:rPr>
              <a:t>. The learner has an option to choose any subject, chapter or exercise through video or animation.  </a:t>
            </a:r>
            <a:r>
              <a:rPr lang="en-IN" sz="2800" dirty="0" smtClean="0">
                <a:solidFill>
                  <a:srgbClr val="FFFF00"/>
                </a:solidFill>
                <a:latin typeface="Comic Sans MS" pitchFamily="66" charset="0"/>
              </a:rPr>
              <a:t>These multimedia learning apps can be uploaded easily through play store or App store.</a:t>
            </a:r>
          </a:p>
          <a:p>
            <a:pPr algn="just"/>
            <a:endParaRPr lang="en-US" sz="2800" dirty="0" smtClean="0">
              <a:latin typeface="Comic Sans MS" pitchFamily="66" charset="0"/>
            </a:endParaRPr>
          </a:p>
          <a:p>
            <a:pPr algn="just"/>
            <a:r>
              <a:rPr lang="en-IN" sz="2800" dirty="0" smtClean="0">
                <a:latin typeface="Comic Sans MS" pitchFamily="66" charset="0"/>
              </a:rPr>
              <a:t>Examples of multimedia courseware websites and apps are: BYJU’s App, khan academy, teacher tube, TED etc.</a:t>
            </a:r>
          </a:p>
          <a:p>
            <a:pPr algn="just"/>
            <a:r>
              <a:rPr lang="en-US" sz="2400" dirty="0" smtClean="0">
                <a:solidFill>
                  <a:srgbClr val="FFFF00"/>
                </a:solidFill>
              </a:rPr>
              <a:t>(The </a:t>
            </a:r>
            <a:r>
              <a:rPr lang="en-IN" sz="2400" dirty="0" smtClean="0">
                <a:solidFill>
                  <a:srgbClr val="FFFF00"/>
                </a:solidFill>
                <a:latin typeface="Comic Sans MS" pitchFamily="66" charset="0"/>
              </a:rPr>
              <a:t>BYJU’s </a:t>
            </a:r>
            <a:r>
              <a:rPr lang="en-US" sz="2400" dirty="0" smtClean="0">
                <a:solidFill>
                  <a:srgbClr val="FFFF00"/>
                </a:solidFill>
              </a:rPr>
              <a:t> </a:t>
            </a:r>
            <a:r>
              <a:rPr lang="en-US" sz="2400" b="1" dirty="0" smtClean="0">
                <a:solidFill>
                  <a:srgbClr val="FFFF00"/>
                </a:solidFill>
              </a:rPr>
              <a:t>app</a:t>
            </a:r>
            <a:r>
              <a:rPr lang="en-US" sz="2400" dirty="0" smtClean="0">
                <a:solidFill>
                  <a:srgbClr val="FFFF00"/>
                </a:solidFill>
              </a:rPr>
              <a:t> offers </a:t>
            </a:r>
            <a:r>
              <a:rPr lang="en-US" sz="2400" b="1" dirty="0" smtClean="0">
                <a:solidFill>
                  <a:srgbClr val="FFFF00"/>
                </a:solidFill>
              </a:rPr>
              <a:t>learning</a:t>
            </a:r>
            <a:r>
              <a:rPr lang="en-US" sz="2400" dirty="0" smtClean="0">
                <a:solidFill>
                  <a:srgbClr val="FFFF00"/>
                </a:solidFill>
              </a:rPr>
              <a:t> programs for students in classes K-12 and competitive exams like JEE, NEET, CAT, IAS, GRE and GMAT.)</a:t>
            </a:r>
            <a:endParaRPr lang="en-US" sz="2400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96670"/>
            <a:ext cx="8458199" cy="4739759"/>
          </a:xfrm>
        </p:spPr>
        <p:txBody>
          <a:bodyPr/>
          <a:lstStyle/>
          <a:p>
            <a:pPr algn="just"/>
            <a:r>
              <a:rPr lang="en-US" sz="3200" dirty="0" smtClean="0"/>
              <a:t>This is the right time to learn  and update our self and at the same time combating Covid-19.</a:t>
            </a:r>
          </a:p>
          <a:p>
            <a:pPr algn="just"/>
            <a:endParaRPr lang="en-US" sz="3200" dirty="0" smtClean="0"/>
          </a:p>
          <a:p>
            <a:pPr algn="just"/>
            <a:r>
              <a:rPr lang="en-US" sz="3200" dirty="0" smtClean="0"/>
              <a:t> Well said by Michael Allen, “There are no refunds; learners cannot get their time back if we waste it.” Let’s beat Covid-19 not learning. </a:t>
            </a:r>
          </a:p>
          <a:p>
            <a:pPr algn="just"/>
            <a:endParaRPr lang="en-US" sz="3200" dirty="0" smtClean="0"/>
          </a:p>
          <a:p>
            <a:pPr algn="just"/>
            <a:r>
              <a:rPr lang="en-US" sz="3200" dirty="0" smtClean="0"/>
              <a:t>So keep learning and make best use of </a:t>
            </a:r>
            <a:r>
              <a:rPr lang="en-US" sz="3200" smtClean="0"/>
              <a:t>this time.</a:t>
            </a: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8030" y="414273"/>
            <a:ext cx="5035170" cy="1107996"/>
          </a:xfrm>
        </p:spPr>
        <p:txBody>
          <a:bodyPr/>
          <a:lstStyle/>
          <a:p>
            <a:pPr algn="ctr"/>
            <a:r>
              <a:rPr lang="en-IN" sz="4400" dirty="0" smtClean="0"/>
              <a:t>Conclusion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1" y="990600"/>
            <a:ext cx="8305800" cy="5232202"/>
          </a:xfrm>
        </p:spPr>
        <p:txBody>
          <a:bodyPr/>
          <a:lstStyle/>
          <a:p>
            <a:pPr algn="just"/>
            <a:r>
              <a:rPr lang="en-IN" sz="3200" dirty="0" smtClean="0"/>
              <a:t>Multimedia can bring a number of advantages to the education. It can help learners come to a deeper understanding through supporting materials. It involves the learner actively into the learning process and promotes internal reflection. </a:t>
            </a:r>
            <a:r>
              <a:rPr lang="en-IN" sz="3200" b="1" dirty="0" smtClean="0">
                <a:solidFill>
                  <a:srgbClr val="FFFF00"/>
                </a:solidFill>
              </a:rPr>
              <a:t>Also, the dialogue between teacher and student can be supported through combining  interactive multimedia with communications technology. </a:t>
            </a:r>
            <a:endParaRPr lang="en-US" sz="3200" b="1" dirty="0" smtClean="0">
              <a:solidFill>
                <a:srgbClr val="FFFF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1703" y="1127760"/>
            <a:ext cx="4754880" cy="28285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859</TotalTime>
  <Words>1086</Words>
  <Application>Microsoft Office PowerPoint</Application>
  <PresentationFormat>On-screen Show (4:3)</PresentationFormat>
  <Paragraphs>118</Paragraphs>
  <Slides>27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Slide 2</vt:lpstr>
      <vt:lpstr>Multimedia </vt:lpstr>
      <vt:lpstr>Text</vt:lpstr>
      <vt:lpstr>Text</vt:lpstr>
      <vt:lpstr>TEXT</vt:lpstr>
      <vt:lpstr>Slide 7</vt:lpstr>
      <vt:lpstr>Sound</vt:lpstr>
      <vt:lpstr>Animation Animation makes static presentations come alive. In multimedia, animation is used to further enhance / enriched the experience of the user to further understand the information conveyed to them.</vt:lpstr>
      <vt:lpstr>Video</vt:lpstr>
      <vt:lpstr>     Courseware</vt:lpstr>
      <vt:lpstr>Slide 12</vt:lpstr>
      <vt:lpstr>Multimedia Courseware(MC)</vt:lpstr>
      <vt:lpstr>Multimedia Courseware can include:</vt:lpstr>
      <vt:lpstr>Slide 15</vt:lpstr>
      <vt:lpstr>    MIT OpenCourseWare (MIT OCW)</vt:lpstr>
      <vt:lpstr>Gyan Darshan (GD)</vt:lpstr>
      <vt:lpstr>        eGyankosh </vt:lpstr>
      <vt:lpstr>CEC  LOR  Consortium for Educational Communication  Learning object repository </vt:lpstr>
      <vt:lpstr>NCERT (The National Council of Educational Research and Training) Online Textbooks </vt:lpstr>
      <vt:lpstr>Benefits of Multimedia Courseware</vt:lpstr>
      <vt:lpstr>Slide 22</vt:lpstr>
      <vt:lpstr>Slide 23</vt:lpstr>
      <vt:lpstr>Slide 24</vt:lpstr>
      <vt:lpstr>Slide 25</vt:lpstr>
      <vt:lpstr>Conclusion 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Shobhit</dc:creator>
  <cp:lastModifiedBy>Sabhya</cp:lastModifiedBy>
  <cp:revision>60</cp:revision>
  <dcterms:created xsi:type="dcterms:W3CDTF">2020-03-06T16:34:08Z</dcterms:created>
  <dcterms:modified xsi:type="dcterms:W3CDTF">2022-08-03T08:07:25Z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2015-02-25T00:00:00Z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2020-03-06T00:00:00Z</vt:filetime>
  </property>
</Properties>
</file>