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4" r:id="rId2"/>
    <p:sldId id="269" r:id="rId3"/>
    <p:sldId id="257" r:id="rId4"/>
    <p:sldId id="258" r:id="rId5"/>
    <p:sldId id="259" r:id="rId6"/>
    <p:sldId id="260" r:id="rId7"/>
    <p:sldId id="261" r:id="rId8"/>
    <p:sldId id="266" r:id="rId9"/>
    <p:sldId id="262" r:id="rId10"/>
    <p:sldId id="267" r:id="rId11"/>
    <p:sldId id="268" r:id="rId12"/>
    <p:sldId id="263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8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72" y="429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5E0AB-CF2E-4A8B-BD6B-DDAAB2A4B5A7}" type="datetimeFigureOut">
              <a:rPr lang="en-IN" smtClean="0"/>
              <a:pPr/>
              <a:t>17-02-2020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7D8C9FE-62C1-41DE-B08D-EF7B7E116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5E0AB-CF2E-4A8B-BD6B-DDAAB2A4B5A7}" type="datetimeFigureOut">
              <a:rPr lang="en-IN" smtClean="0"/>
              <a:pPr/>
              <a:t>17-02-2020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7D8C9FE-62C1-41DE-B08D-EF7B7E116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5E0AB-CF2E-4A8B-BD6B-DDAAB2A4B5A7}" type="datetimeFigureOut">
              <a:rPr lang="en-IN" smtClean="0"/>
              <a:pPr/>
              <a:t>17-02-2020</a:t>
            </a:fld>
            <a:endParaRPr lang="en-IN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7D8C9FE-62C1-41DE-B08D-EF7B7E116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965E0AB-CF2E-4A8B-BD6B-DDAAB2A4B5A7}" type="datetimeFigureOut">
              <a:rPr lang="en-IN" smtClean="0"/>
              <a:pPr/>
              <a:t>17-02-2020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C9FE-62C1-41DE-B08D-EF7B7E116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5E0AB-CF2E-4A8B-BD6B-DDAAB2A4B5A7}" type="datetimeFigureOut">
              <a:rPr lang="en-IN" smtClean="0"/>
              <a:pPr/>
              <a:t>17-02-2020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IN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7D8C9FE-62C1-41DE-B08D-EF7B7E116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5E0AB-CF2E-4A8B-BD6B-DDAAB2A4B5A7}" type="datetimeFigureOut">
              <a:rPr lang="en-IN" smtClean="0"/>
              <a:pPr/>
              <a:t>17-02-2020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7D8C9FE-62C1-41DE-B08D-EF7B7E11647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5E0AB-CF2E-4A8B-BD6B-DDAAB2A4B5A7}" type="datetimeFigureOut">
              <a:rPr lang="en-IN" smtClean="0"/>
              <a:pPr/>
              <a:t>17-02-2020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7D8C9FE-62C1-41DE-B08D-EF7B7E11647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7D8C9FE-62C1-41DE-B08D-EF7B7E116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5E0AB-CF2E-4A8B-BD6B-DDAAB2A4B5A7}" type="datetimeFigureOut">
              <a:rPr lang="en-IN" smtClean="0"/>
              <a:pPr/>
              <a:t>17-02-2020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7D8C9FE-62C1-41DE-B08D-EF7B7E116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965E0AB-CF2E-4A8B-BD6B-DDAAB2A4B5A7}" type="datetimeFigureOut">
              <a:rPr lang="en-IN" smtClean="0"/>
              <a:pPr/>
              <a:t>17-02-2020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5E0AB-CF2E-4A8B-BD6B-DDAAB2A4B5A7}" type="datetimeFigureOut">
              <a:rPr lang="en-IN" smtClean="0"/>
              <a:pPr/>
              <a:t>17-02-2020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C9FE-62C1-41DE-B08D-EF7B7E11647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7D8C9FE-62C1-41DE-B08D-EF7B7E116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5E0AB-CF2E-4A8B-BD6B-DDAAB2A4B5A7}" type="datetimeFigureOut">
              <a:rPr lang="en-IN" smtClean="0"/>
              <a:pPr/>
              <a:t>17-02-2020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965E0AB-CF2E-4A8B-BD6B-DDAAB2A4B5A7}" type="datetimeFigureOut">
              <a:rPr lang="en-IN" smtClean="0"/>
              <a:pPr/>
              <a:t>17-02-2020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7D8C9FE-62C1-41DE-B08D-EF7B7E116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75360"/>
            <a:ext cx="8839200" cy="4892040"/>
          </a:xfrm>
        </p:spPr>
        <p:txBody>
          <a:bodyPr>
            <a:normAutofit/>
          </a:bodyPr>
          <a:lstStyle/>
          <a:p>
            <a:r>
              <a:rPr lang="en-IN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Challenges for </a:t>
            </a:r>
            <a:r>
              <a:rPr lang="en-IN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Integrating </a:t>
            </a:r>
            <a:r>
              <a:rPr lang="en-IN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ICT in S</a:t>
            </a:r>
            <a:r>
              <a:rPr lang="en-IN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chool Education</a:t>
            </a:r>
            <a:endParaRPr lang="en-IN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11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179512" y="533400"/>
            <a:ext cx="8507288" cy="60639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IN" sz="4000" dirty="0" smtClean="0">
                <a:solidFill>
                  <a:schemeClr val="tx1"/>
                </a:solidFill>
              </a:rPr>
              <a:t>  Integrating </a:t>
            </a:r>
            <a:r>
              <a:rPr lang="en-IN" sz="4000" dirty="0">
                <a:solidFill>
                  <a:schemeClr val="tx1"/>
                </a:solidFill>
              </a:rPr>
              <a:t>ICT </a:t>
            </a:r>
            <a:r>
              <a:rPr lang="en-IN" sz="4000" dirty="0" smtClean="0">
                <a:solidFill>
                  <a:schemeClr val="tx1"/>
                </a:solidFill>
              </a:rPr>
              <a:t>in school education is </a:t>
            </a:r>
            <a:r>
              <a:rPr lang="en-IN" sz="4000" dirty="0">
                <a:solidFill>
                  <a:schemeClr val="tx1"/>
                </a:solidFill>
              </a:rPr>
              <a:t>a complex process and </a:t>
            </a:r>
            <a:r>
              <a:rPr lang="en-IN" sz="4000" dirty="0" smtClean="0">
                <a:solidFill>
                  <a:schemeClr val="tx1"/>
                </a:solidFill>
              </a:rPr>
              <a:t>may </a:t>
            </a:r>
            <a:r>
              <a:rPr lang="en-IN" sz="4000" dirty="0">
                <a:solidFill>
                  <a:schemeClr val="tx1"/>
                </a:solidFill>
              </a:rPr>
              <a:t>encounter a number of difficulties. </a:t>
            </a:r>
            <a:r>
              <a:rPr lang="en-IN" sz="4000" dirty="0">
                <a:solidFill>
                  <a:srgbClr val="FF0000"/>
                </a:solidFill>
              </a:rPr>
              <a:t>These difficulties are known as “challenges” </a:t>
            </a:r>
            <a:r>
              <a:rPr lang="en-IN" sz="4000" dirty="0">
                <a:solidFill>
                  <a:schemeClr val="tx1"/>
                </a:solidFill>
              </a:rPr>
              <a:t>(</a:t>
            </a:r>
            <a:r>
              <a:rPr lang="en-IN" sz="4000" dirty="0" err="1">
                <a:solidFill>
                  <a:schemeClr val="tx1"/>
                </a:solidFill>
              </a:rPr>
              <a:t>Schoepp</a:t>
            </a:r>
            <a:r>
              <a:rPr lang="en-IN" sz="4000" dirty="0">
                <a:solidFill>
                  <a:schemeClr val="tx1"/>
                </a:solidFill>
              </a:rPr>
              <a:t>, 2005). A challenge is defined as “</a:t>
            </a:r>
            <a:r>
              <a:rPr lang="en-IN" sz="4000" dirty="0">
                <a:solidFill>
                  <a:srgbClr val="FF0000"/>
                </a:solidFill>
              </a:rPr>
              <a:t>any condition that makes it difficult to make progress or to achieve an objective</a:t>
            </a:r>
            <a:r>
              <a:rPr lang="en-IN" sz="4000" dirty="0">
                <a:solidFill>
                  <a:schemeClr val="tx1"/>
                </a:solidFill>
              </a:rPr>
              <a:t>” </a:t>
            </a:r>
          </a:p>
        </p:txBody>
      </p:sp>
    </p:spTree>
    <p:extLst>
      <p:ext uri="{BB962C8B-B14F-4D97-AF65-F5344CB8AC3E}">
        <p14:creationId xmlns="" xmlns:p14="http://schemas.microsoft.com/office/powerpoint/2010/main" val="215561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838200"/>
          </a:xfrm>
        </p:spPr>
        <p:txBody>
          <a:bodyPr>
            <a:noAutofit/>
          </a:bodyPr>
          <a:lstStyle/>
          <a:p>
            <a:pPr marL="0" indent="0"/>
            <a:r>
              <a:rPr lang="en-US" sz="3200" b="1" dirty="0" smtClean="0">
                <a:solidFill>
                  <a:srgbClr val="FF0000"/>
                </a:solidFill>
              </a:rPr>
              <a:t>Environmental/ Infrastructural 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990600"/>
            <a:ext cx="8991600" cy="5867400"/>
          </a:xfrm>
        </p:spPr>
        <p:txBody>
          <a:bodyPr>
            <a:normAutofit fontScale="25000" lnSpcReduction="20000"/>
          </a:bodyPr>
          <a:lstStyle/>
          <a:p>
            <a:pPr marL="571500" indent="-571500" algn="just">
              <a:buFont typeface="Arial" pitchFamily="34" charset="0"/>
              <a:buChar char="•"/>
            </a:pPr>
            <a:r>
              <a:rPr lang="en-IN" sz="1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learning environment in which </a:t>
            </a:r>
            <a:r>
              <a:rPr lang="en-IN" sz="1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ICT is used requires certain facilities </a:t>
            </a:r>
            <a:r>
              <a:rPr lang="en-IN" sz="1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resources</a:t>
            </a:r>
            <a:r>
              <a:rPr lang="en-IN" sz="1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IN" sz="1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Facilities include basic infrastructure such as </a:t>
            </a:r>
            <a:r>
              <a:rPr lang="en-IN" sz="1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electrical wiring</a:t>
            </a:r>
            <a:r>
              <a:rPr lang="en-IN" sz="1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Internet </a:t>
            </a:r>
            <a:r>
              <a:rPr lang="en-IN" sz="1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access, lighting, </a:t>
            </a:r>
            <a:r>
              <a:rPr lang="en-IN" sz="1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air-conditioning</a:t>
            </a:r>
            <a:r>
              <a:rPr lang="en-IN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space. </a:t>
            </a:r>
            <a:r>
              <a:rPr lang="en-IN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Resources include        various </a:t>
            </a:r>
            <a:r>
              <a:rPr lang="en-IN" sz="1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types of technological devices from </a:t>
            </a:r>
            <a:r>
              <a:rPr lang="en-IN" sz="1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computers </a:t>
            </a:r>
            <a:r>
              <a:rPr lang="en-IN" sz="1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with </a:t>
            </a:r>
            <a:r>
              <a:rPr lang="en-IN" sz="1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peripherals</a:t>
            </a:r>
            <a:r>
              <a:rPr lang="en-IN" sz="1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video equipment </a:t>
            </a:r>
            <a:r>
              <a:rPr lang="en-IN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etc. Further resources  include </a:t>
            </a:r>
            <a:r>
              <a:rPr lang="en-IN" sz="1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various types of </a:t>
            </a:r>
            <a:r>
              <a:rPr lang="en-IN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software, </a:t>
            </a:r>
            <a:r>
              <a:rPr lang="en-IN" sz="1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audiotapes</a:t>
            </a:r>
            <a:r>
              <a:rPr lang="en-IN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71500" indent="-571500" algn="just">
              <a:buNone/>
            </a:pPr>
            <a:endParaRPr lang="en-IN" sz="1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 proper provision of </a:t>
            </a:r>
            <a:r>
              <a:rPr lang="en-US" sz="1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appropriate rooms or buildings </a:t>
            </a:r>
            <a:r>
              <a:rPr lang="en-US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house the technology.</a:t>
            </a:r>
          </a:p>
          <a:p>
            <a:pPr marL="457200" indent="-457200" algn="just">
              <a:buNone/>
            </a:pPr>
            <a:endParaRPr lang="en-US" sz="1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There is requirement of heating/ cooling and proper ventilation to provide </a:t>
            </a:r>
            <a:r>
              <a:rPr lang="en-US" sz="1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security and safety.</a:t>
            </a:r>
          </a:p>
          <a:p>
            <a:pPr marL="457200" indent="-457200" algn="just">
              <a:buNone/>
            </a:pPr>
            <a:endParaRPr lang="en-US" sz="1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Poor </a:t>
            </a:r>
            <a:r>
              <a:rPr lang="en-US" sz="1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electricity and telephone facility </a:t>
            </a:r>
            <a:r>
              <a:rPr lang="en-US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remote areas.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812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219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Cultural challenges/ Language barrier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</a:rPr>
              <a:t>English is dominant language of internet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</a:rPr>
              <a:t>Online content is 80% in English language.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</a:rPr>
              <a:t>People unknown to English language can’t use technology.</a:t>
            </a:r>
            <a:endParaRPr lang="en-IN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608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2954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Educational challenges/ Challenge of capacity building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686800" cy="4612024"/>
          </a:xfrm>
        </p:spPr>
        <p:txBody>
          <a:bodyPr>
            <a:normAutofit fontScale="85000" lnSpcReduction="10000"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</a:rPr>
              <a:t>Shortage of </a:t>
            </a:r>
            <a:r>
              <a:rPr lang="en-US" sz="4000" dirty="0" smtClean="0">
                <a:solidFill>
                  <a:srgbClr val="FF0000"/>
                </a:solidFill>
              </a:rPr>
              <a:t>trained staff.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</a:rPr>
              <a:t>Traditional teachers may not know how to use ICT and they are reluctant to use/ accept new technology in their classrooms.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4000" b="1" dirty="0">
                <a:solidFill>
                  <a:srgbClr val="FF0000"/>
                </a:solidFill>
              </a:rPr>
              <a:t>L</a:t>
            </a:r>
            <a:r>
              <a:rPr lang="en-US" sz="4000" b="1" dirty="0" smtClean="0">
                <a:solidFill>
                  <a:srgbClr val="FF0000"/>
                </a:solidFill>
              </a:rPr>
              <a:t>ack </a:t>
            </a:r>
            <a:r>
              <a:rPr lang="en-US" sz="4000" b="1" dirty="0">
                <a:solidFill>
                  <a:srgbClr val="FF0000"/>
                </a:solidFill>
              </a:rPr>
              <a:t>of teacher competencies </a:t>
            </a:r>
            <a:r>
              <a:rPr lang="en-US" sz="4000" b="1" dirty="0" smtClean="0">
                <a:solidFill>
                  <a:srgbClr val="FF0000"/>
                </a:solidFill>
              </a:rPr>
              <a:t>, lack </a:t>
            </a:r>
            <a:r>
              <a:rPr lang="en-US" sz="4000" b="1" dirty="0">
                <a:solidFill>
                  <a:srgbClr val="FF0000"/>
                </a:solidFill>
              </a:rPr>
              <a:t>of </a:t>
            </a:r>
            <a:r>
              <a:rPr lang="en-US" sz="4000" b="1" dirty="0" smtClean="0">
                <a:solidFill>
                  <a:srgbClr val="FF0000"/>
                </a:solidFill>
              </a:rPr>
              <a:t>self-confidence</a:t>
            </a:r>
            <a:r>
              <a:rPr lang="en-US" sz="4000" b="1" dirty="0">
                <a:solidFill>
                  <a:schemeClr val="tx1"/>
                </a:solidFill>
              </a:rPr>
              <a:t>; </a:t>
            </a:r>
            <a:r>
              <a:rPr lang="en-US" sz="4000" b="1" dirty="0" smtClean="0">
                <a:solidFill>
                  <a:schemeClr val="tx1"/>
                </a:solidFill>
              </a:rPr>
              <a:t>teachers </a:t>
            </a:r>
            <a:r>
              <a:rPr lang="en-US" sz="4000" b="1" dirty="0">
                <a:solidFill>
                  <a:srgbClr val="FF0000"/>
                </a:solidFill>
              </a:rPr>
              <a:t>feel fear</a:t>
            </a:r>
            <a:r>
              <a:rPr lang="en-US" sz="4000" b="1" dirty="0">
                <a:solidFill>
                  <a:schemeClr val="tx1"/>
                </a:solidFill>
              </a:rPr>
              <a:t> of using information and communication technologies in class.</a:t>
            </a:r>
            <a:endParaRPr lang="en-IN" sz="4000" b="1" dirty="0">
              <a:solidFill>
                <a:schemeClr val="tx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en-IN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901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764432"/>
          </a:xfrm>
        </p:spPr>
        <p:txBody>
          <a:bodyPr>
            <a:normAutofit fontScale="90000"/>
          </a:bodyPr>
          <a:lstStyle/>
          <a:p>
            <a:pPr lvl="0"/>
            <a:r>
              <a:rPr lang="en-US" sz="3600" dirty="0" smtClean="0">
                <a:solidFill>
                  <a:srgbClr val="FF0000"/>
                </a:solidFill>
              </a:rPr>
              <a:t/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4400" b="1" dirty="0" smtClean="0">
                <a:solidFill>
                  <a:srgbClr val="FF0000"/>
                </a:solidFill>
              </a:rPr>
              <a:t>Financial challenges/</a:t>
            </a:r>
            <a:r>
              <a:rPr lang="en-US" sz="4400" b="1" dirty="0">
                <a:solidFill>
                  <a:srgbClr val="FF0000"/>
                </a:solidFill>
              </a:rPr>
              <a:t> Insufficient </a:t>
            </a:r>
            <a:r>
              <a:rPr lang="en-US" sz="4400" b="1" dirty="0" smtClean="0">
                <a:solidFill>
                  <a:srgbClr val="FF0000"/>
                </a:solidFill>
              </a:rPr>
              <a:t>finance</a:t>
            </a:r>
            <a:r>
              <a:rPr lang="en-IN" sz="3600" dirty="0">
                <a:solidFill>
                  <a:srgbClr val="FF0000"/>
                </a:solidFill>
              </a:rPr>
              <a:t/>
            </a:r>
            <a:br>
              <a:rPr lang="en-IN" sz="3600" dirty="0">
                <a:solidFill>
                  <a:srgbClr val="FF0000"/>
                </a:solidFill>
              </a:rPr>
            </a:br>
            <a:endParaRPr lang="en-IN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ICT in education require </a:t>
            </a:r>
            <a:r>
              <a:rPr lang="en-US" sz="3200" dirty="0" smtClean="0">
                <a:solidFill>
                  <a:srgbClr val="FF0000"/>
                </a:solidFill>
              </a:rPr>
              <a:t>large capital investment</a:t>
            </a:r>
            <a:r>
              <a:rPr lang="en-US" sz="32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Govt. gave priority in making buildings and for teacher welfare </a:t>
            </a:r>
            <a:r>
              <a:rPr lang="en-US" sz="3200" dirty="0" err="1" smtClean="0">
                <a:solidFill>
                  <a:schemeClr val="tx1"/>
                </a:solidFill>
              </a:rPr>
              <a:t>programmes</a:t>
            </a:r>
            <a:r>
              <a:rPr lang="en-US" sz="3200" dirty="0" smtClean="0">
                <a:solidFill>
                  <a:schemeClr val="tx1"/>
                </a:solidFill>
              </a:rPr>
              <a:t>. ICT in  education has not yet been considered as a priority.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T</a:t>
            </a:r>
            <a:r>
              <a:rPr lang="en-US" sz="3200" dirty="0" smtClean="0">
                <a:solidFill>
                  <a:schemeClr val="tx1"/>
                </a:solidFill>
              </a:rPr>
              <a:t>here </a:t>
            </a:r>
            <a:r>
              <a:rPr lang="en-US" sz="3200" dirty="0">
                <a:solidFill>
                  <a:schemeClr val="tx1"/>
                </a:solidFill>
              </a:rPr>
              <a:t>is lack of resources for the development of teacher computer </a:t>
            </a:r>
            <a:r>
              <a:rPr lang="en-US" sz="3200" dirty="0" smtClean="0">
                <a:solidFill>
                  <a:schemeClr val="tx1"/>
                </a:solidFill>
              </a:rPr>
              <a:t>skills like </a:t>
            </a:r>
            <a:r>
              <a:rPr lang="en-US" sz="3200" dirty="0">
                <a:solidFill>
                  <a:schemeClr val="tx1"/>
                </a:solidFill>
              </a:rPr>
              <a:t>computers, </a:t>
            </a:r>
            <a:r>
              <a:rPr lang="en-US" sz="3200" dirty="0" smtClean="0">
                <a:solidFill>
                  <a:schemeClr val="tx1"/>
                </a:solidFill>
              </a:rPr>
              <a:t>hardware </a:t>
            </a:r>
            <a:r>
              <a:rPr lang="en-US" sz="3200" dirty="0">
                <a:solidFill>
                  <a:schemeClr val="tx1"/>
                </a:solidFill>
              </a:rPr>
              <a:t>and software </a:t>
            </a:r>
            <a:r>
              <a:rPr lang="en-US" sz="3200" dirty="0" smtClean="0">
                <a:solidFill>
                  <a:schemeClr val="tx1"/>
                </a:solidFill>
              </a:rPr>
              <a:t>etc.</a:t>
            </a:r>
            <a:endParaRPr lang="en-IN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394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10668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>  Other responsibilities of teachers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</a:rPr>
              <a:t>They have to perform other duties like public surveys, elections, census.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</a:rPr>
              <a:t>It is doubtful that the teacher will prepare themselves for the training and teaching of ICT.</a:t>
            </a:r>
          </a:p>
          <a:p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341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4800" b="1" dirty="0">
                <a:solidFill>
                  <a:srgbClr val="FF0000"/>
                </a:solidFill>
              </a:rPr>
              <a:t>Limited time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179512" y="2020824"/>
            <a:ext cx="8784976" cy="4504520"/>
          </a:xfrm>
        </p:spPr>
        <p:txBody>
          <a:bodyPr>
            <a:normAutofit/>
          </a:bodyPr>
          <a:lstStyle/>
          <a:p>
            <a:pPr algn="just"/>
            <a:r>
              <a:rPr lang="en-IN" sz="4000" dirty="0" smtClean="0"/>
              <a:t>Many </a:t>
            </a:r>
            <a:r>
              <a:rPr lang="en-IN" sz="4000" dirty="0" smtClean="0">
                <a:solidFill>
                  <a:schemeClr val="tx1"/>
                </a:solidFill>
              </a:rPr>
              <a:t>teachers </a:t>
            </a:r>
            <a:r>
              <a:rPr lang="en-IN" sz="4000" dirty="0">
                <a:solidFill>
                  <a:schemeClr val="tx1"/>
                </a:solidFill>
              </a:rPr>
              <a:t>have competence and confidence in using computers in the classroom, but they still make little use of technologies because </a:t>
            </a:r>
            <a:r>
              <a:rPr lang="en-IN" sz="4000" dirty="0" smtClean="0">
                <a:solidFill>
                  <a:schemeClr val="tx1"/>
                </a:solidFill>
              </a:rPr>
              <a:t>of lack of time.</a:t>
            </a:r>
            <a:endParaRPr lang="en-IN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447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54102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Lack of policy</a:t>
            </a:r>
            <a:endParaRPr lang="en-IN" sz="4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71500" indent="-571500" algn="just">
              <a:buFont typeface="Arial" pitchFamily="34" charset="0"/>
              <a:buChar char="•"/>
            </a:pPr>
            <a:r>
              <a:rPr lang="en-US" sz="4400" dirty="0" smtClean="0">
                <a:solidFill>
                  <a:schemeClr val="tx1"/>
                </a:solidFill>
              </a:rPr>
              <a:t>Inappropriate policy and funding decisions may hinder use of ICT.</a:t>
            </a:r>
            <a:endParaRPr lang="en-IN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704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1219200"/>
          </a:xfrm>
        </p:spPr>
        <p:txBody>
          <a:bodyPr>
            <a:noAutofit/>
          </a:bodyPr>
          <a:lstStyle/>
          <a:p>
            <a:r>
              <a:rPr lang="en-IN" sz="4000" b="1" dirty="0">
                <a:solidFill>
                  <a:srgbClr val="FF0000"/>
                </a:solidFill>
              </a:rPr>
              <a:t>School </a:t>
            </a:r>
            <a:r>
              <a:rPr lang="en-IN" sz="4000" b="1" dirty="0" smtClean="0">
                <a:solidFill>
                  <a:srgbClr val="FF0000"/>
                </a:solidFill>
              </a:rPr>
              <a:t>Organisation </a:t>
            </a:r>
            <a:r>
              <a:rPr lang="en-IN" sz="4000" b="1" dirty="0">
                <a:solidFill>
                  <a:srgbClr val="FF0000"/>
                </a:solidFill>
              </a:rPr>
              <a:t>/ </a:t>
            </a:r>
            <a:r>
              <a:rPr lang="en-IN" sz="4000" b="1" dirty="0" smtClean="0">
                <a:solidFill>
                  <a:srgbClr val="FF0000"/>
                </a:solidFill>
              </a:rPr>
              <a:t>Management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IN" sz="4000" b="1" dirty="0">
                <a:solidFill>
                  <a:schemeClr val="tx1"/>
                </a:solidFill>
              </a:rPr>
              <a:t>The principal is often occupied with administration and managerial issues or </a:t>
            </a:r>
            <a:r>
              <a:rPr lang="en-IN" sz="4000" b="1" dirty="0">
                <a:solidFill>
                  <a:srgbClr val="FF0000"/>
                </a:solidFill>
              </a:rPr>
              <a:t>lacks interest or vision </a:t>
            </a:r>
            <a:r>
              <a:rPr lang="en-IN" sz="4000" b="1" dirty="0">
                <a:solidFill>
                  <a:schemeClr val="tx1"/>
                </a:solidFill>
              </a:rPr>
              <a:t>in the area of information and communication technology integration into the school setting.</a:t>
            </a:r>
          </a:p>
        </p:txBody>
      </p:sp>
    </p:spTree>
    <p:extLst>
      <p:ext uri="{BB962C8B-B14F-4D97-AF65-F5344CB8AC3E}">
        <p14:creationId xmlns="" xmlns:p14="http://schemas.microsoft.com/office/powerpoint/2010/main" val="4026591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52400"/>
            <a:ext cx="7315200" cy="12192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Lack of support</a:t>
            </a:r>
            <a:endParaRPr lang="en-IN" sz="5400" b="1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3200" b="1" dirty="0">
                <a:solidFill>
                  <a:schemeClr val="tx1"/>
                </a:solidFill>
              </a:rPr>
              <a:t>School principal support is very important as technology integration into the school is related with resource redistribution, purchase of the new equipment, teaching schedule reconsideration, foreseeing teacher time to </a:t>
            </a:r>
            <a:r>
              <a:rPr lang="en-IN" sz="3200" b="1" dirty="0" smtClean="0">
                <a:solidFill>
                  <a:schemeClr val="tx1"/>
                </a:solidFill>
              </a:rPr>
              <a:t>renew (training) </a:t>
            </a:r>
            <a:r>
              <a:rPr lang="en-IN" sz="3200" b="1" dirty="0">
                <a:solidFill>
                  <a:schemeClr val="tx1"/>
                </a:solidFill>
              </a:rPr>
              <a:t>ICT </a:t>
            </a:r>
            <a:r>
              <a:rPr lang="en-IN" sz="3200" b="1" dirty="0" smtClean="0">
                <a:solidFill>
                  <a:schemeClr val="tx1"/>
                </a:solidFill>
              </a:rPr>
              <a:t>competencies etc.</a:t>
            </a:r>
            <a:endParaRPr lang="en-IN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3046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92696"/>
            <a:ext cx="7772400" cy="831304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Limitations of ICT</a:t>
            </a:r>
            <a:endParaRPr lang="en-IN" sz="4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915400" cy="5149552"/>
          </a:xfrm>
        </p:spPr>
        <p:txBody>
          <a:bodyPr>
            <a:no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0000"/>
                </a:solidFill>
              </a:rPr>
              <a:t>Lot of wealth and sources </a:t>
            </a:r>
            <a:r>
              <a:rPr lang="en-US" sz="3200" dirty="0" smtClean="0">
                <a:solidFill>
                  <a:schemeClr val="tx1"/>
                </a:solidFill>
              </a:rPr>
              <a:t>are required in the beginning for the set up.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Children </a:t>
            </a:r>
            <a:r>
              <a:rPr lang="en-US" sz="3200" dirty="0" smtClean="0">
                <a:solidFill>
                  <a:srgbClr val="FF0000"/>
                </a:solidFill>
              </a:rPr>
              <a:t>divert to another path</a:t>
            </a:r>
            <a:r>
              <a:rPr lang="en-US" sz="32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Teacher </a:t>
            </a:r>
            <a:r>
              <a:rPr lang="en-US" sz="3200" dirty="0" smtClean="0">
                <a:solidFill>
                  <a:srgbClr val="FF0000"/>
                </a:solidFill>
              </a:rPr>
              <a:t>need training </a:t>
            </a:r>
            <a:r>
              <a:rPr lang="en-US" sz="3200" dirty="0" smtClean="0">
                <a:solidFill>
                  <a:schemeClr val="tx1"/>
                </a:solidFill>
              </a:rPr>
              <a:t>to use ET and devices like internet, computer etc.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The utilization of machines in teaching learning process has ended the traditional way of teacher student relationship.</a:t>
            </a:r>
            <a:endParaRPr lang="en-IN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332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4800" dirty="0" smtClean="0">
                <a:solidFill>
                  <a:schemeClr val="tx1"/>
                </a:solidFill>
              </a:rPr>
              <a:t>ICT has its own challenges and limitations. These challenges and limitations are the hindrances in its implementation in education sector. </a:t>
            </a:r>
            <a:endParaRPr lang="en-IN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678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1875</TotalTime>
  <Words>525</Words>
  <Application>Microsoft Office PowerPoint</Application>
  <PresentationFormat>On-screen Show (4:3)</PresentationFormat>
  <Paragraphs>39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Civic</vt:lpstr>
      <vt:lpstr>Challenges for Integrating ICT in School Education</vt:lpstr>
      <vt:lpstr>Slide 2</vt:lpstr>
      <vt:lpstr>Environmental/ Infrastructural  challenge</vt:lpstr>
      <vt:lpstr>Cultural challenges/ Language barrier</vt:lpstr>
      <vt:lpstr>Educational challenges/ Challenge of capacity building</vt:lpstr>
      <vt:lpstr> Financial challenges/ Insufficient finance </vt:lpstr>
      <vt:lpstr>    Other responsibilities of teachers</vt:lpstr>
      <vt:lpstr>Limited time </vt:lpstr>
      <vt:lpstr>Lack of policy</vt:lpstr>
      <vt:lpstr>School Organisation / Management</vt:lpstr>
      <vt:lpstr>Lack of support</vt:lpstr>
      <vt:lpstr>Limitations of ICT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Challenges for integrating ICT in school education</dc:title>
  <dc:creator>library</dc:creator>
  <cp:lastModifiedBy>Sabhya</cp:lastModifiedBy>
  <cp:revision>26</cp:revision>
  <dcterms:created xsi:type="dcterms:W3CDTF">2018-02-05T04:15:25Z</dcterms:created>
  <dcterms:modified xsi:type="dcterms:W3CDTF">2020-02-17T05:40:22Z</dcterms:modified>
</cp:coreProperties>
</file>