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6" r:id="rId3"/>
    <p:sldId id="262" r:id="rId4"/>
    <p:sldId id="268" r:id="rId5"/>
    <p:sldId id="310" r:id="rId6"/>
    <p:sldId id="269" r:id="rId7"/>
    <p:sldId id="270" r:id="rId8"/>
    <p:sldId id="264" r:id="rId9"/>
    <p:sldId id="301" r:id="rId10"/>
    <p:sldId id="272" r:id="rId11"/>
    <p:sldId id="278" r:id="rId12"/>
    <p:sldId id="289" r:id="rId13"/>
    <p:sldId id="290" r:id="rId14"/>
    <p:sldId id="291" r:id="rId15"/>
    <p:sldId id="295" r:id="rId16"/>
    <p:sldId id="296" r:id="rId17"/>
    <p:sldId id="298" r:id="rId18"/>
    <p:sldId id="300" r:id="rId19"/>
    <p:sldId id="273" r:id="rId20"/>
    <p:sldId id="274" r:id="rId21"/>
    <p:sldId id="275" r:id="rId22"/>
    <p:sldId id="276" r:id="rId23"/>
    <p:sldId id="303" r:id="rId24"/>
    <p:sldId id="305" r:id="rId25"/>
    <p:sldId id="306" r:id="rId26"/>
    <p:sldId id="311" r:id="rId27"/>
    <p:sldId id="307" r:id="rId28"/>
    <p:sldId id="288"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2917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88365CA-C037-416D-995F-4FAE27A8FC9E}" type="datetimeFigureOut">
              <a:rPr lang="en-US" smtClean="0"/>
              <a:pPr/>
              <a:t>8/3/2022</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F6F0C90-0CC4-454A-AFBD-4A3E01EAD984}"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88365CA-C037-416D-995F-4FAE27A8FC9E}"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3F6F0C90-0CC4-454A-AFBD-4A3E01EAD984}"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088365CA-C037-416D-995F-4FAE27A8FC9E}" type="datetimeFigureOut">
              <a:rPr lang="en-US" smtClean="0"/>
              <a:pPr/>
              <a:t>8/3/2022</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F6F0C90-0CC4-454A-AFBD-4A3E01EAD984}"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088365CA-C037-416D-995F-4FAE27A8FC9E}" type="datetimeFigureOut">
              <a:rPr lang="en-US" smtClean="0"/>
              <a:pPr/>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F0C90-0CC4-454A-AFBD-4A3E01EAD984}"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88365CA-C037-416D-995F-4FAE27A8FC9E}" type="datetimeFigureOut">
              <a:rPr lang="en-US" smtClean="0"/>
              <a:pPr/>
              <a:t>8/3/2022</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3F6F0C90-0CC4-454A-AFBD-4A3E01EAD984}"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88365CA-C037-416D-995F-4FAE27A8FC9E}" type="datetimeFigureOut">
              <a:rPr lang="en-US" smtClean="0"/>
              <a:pPr/>
              <a:t>8/3/2022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3F6F0C90-0CC4-454A-AFBD-4A3E01EAD98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088365CA-C037-416D-995F-4FAE27A8FC9E}" type="datetimeFigureOut">
              <a:rPr lang="en-US" smtClean="0"/>
              <a:pPr/>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3F6F0C90-0CC4-454A-AFBD-4A3E01EAD98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F6F0C90-0CC4-454A-AFBD-4A3E01EAD984}"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088365CA-C037-416D-995F-4FAE27A8FC9E}" type="datetimeFigureOut">
              <a:rPr lang="en-US" smtClean="0"/>
              <a:pPr/>
              <a:t>8/3/2022</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3F6F0C90-0CC4-454A-AFBD-4A3E01EAD984}"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088365CA-C037-416D-995F-4FAE27A8FC9E}" type="datetimeFigureOut">
              <a:rPr lang="en-US" smtClean="0"/>
              <a:pPr/>
              <a:t>8/3/2022</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88365CA-C037-416D-995F-4FAE27A8FC9E}"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F0C90-0CC4-454A-AFBD-4A3E01EAD98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3F6F0C90-0CC4-454A-AFBD-4A3E01EAD984}"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88365CA-C037-416D-995F-4FAE27A8FC9E}"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088365CA-C037-416D-995F-4FAE27A8FC9E}" type="datetimeFigureOut">
              <a:rPr lang="en-US" smtClean="0"/>
              <a:pPr/>
              <a:t>8/3/2022</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F6F0C90-0CC4-454A-AFBD-4A3E01EAD984}"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676400"/>
            <a:ext cx="8382000" cy="3429000"/>
          </a:xfrm>
        </p:spPr>
        <p:txBody>
          <a:bodyPr>
            <a:noAutofit/>
          </a:bodyPr>
          <a:lstStyle/>
          <a:p>
            <a:r>
              <a:rPr lang="en-US" sz="8800" b="1" dirty="0" smtClean="0">
                <a:solidFill>
                  <a:srgbClr val="002060"/>
                </a:solidFill>
                <a:latin typeface="Times New Roman" pitchFamily="18" charset="0"/>
                <a:cs typeface="Times New Roman" pitchFamily="18" charset="0"/>
              </a:rPr>
              <a:t>Developing Techno-Pedagogic Skills</a:t>
            </a:r>
            <a:endParaRPr lang="en-US" sz="88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304800"/>
            <a:ext cx="8503920" cy="5794248"/>
          </a:xfrm>
        </p:spPr>
        <p:txBody>
          <a:bodyPr>
            <a:normAutofit fontScale="92500" lnSpcReduction="10000"/>
          </a:bodyPr>
          <a:lstStyle/>
          <a:p>
            <a:pPr algn="just"/>
            <a:endParaRPr lang="en-US" dirty="0" smtClean="0">
              <a:latin typeface="Times New Roman" pitchFamily="18" charset="0"/>
              <a:cs typeface="Times New Roman" pitchFamily="18" charset="0"/>
            </a:endParaRPr>
          </a:p>
          <a:p>
            <a:pPr algn="ctr">
              <a:buNone/>
            </a:pPr>
            <a:r>
              <a:rPr lang="en-US" sz="4800" b="1" dirty="0" smtClean="0">
                <a:latin typeface="Times New Roman" pitchFamily="18" charset="0"/>
                <a:cs typeface="Times New Roman" pitchFamily="18" charset="0"/>
              </a:rPr>
              <a:t>Introduction</a:t>
            </a:r>
            <a:r>
              <a:rPr lang="en-US" sz="4000" b="1" dirty="0" smtClean="0">
                <a:latin typeface="Times New Roman" pitchFamily="18" charset="0"/>
                <a:cs typeface="Times New Roman" pitchFamily="18" charset="0"/>
              </a:rPr>
              <a:t>   </a:t>
            </a:r>
          </a:p>
          <a:p>
            <a:pPr algn="just">
              <a:buNone/>
            </a:pPr>
            <a:r>
              <a:rPr lang="en-US"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We are living in the digital age that is full of children called ‘</a:t>
            </a:r>
            <a:r>
              <a:rPr lang="en-US" sz="3600" dirty="0" smtClean="0">
                <a:solidFill>
                  <a:srgbClr val="FF0000"/>
                </a:solidFill>
                <a:latin typeface="Times New Roman" pitchFamily="18" charset="0"/>
                <a:cs typeface="Times New Roman" pitchFamily="18" charset="0"/>
              </a:rPr>
              <a:t>digital natives’</a:t>
            </a:r>
            <a:r>
              <a:rPr lang="en-US" sz="3600" dirty="0" smtClean="0">
                <a:latin typeface="Times New Roman" pitchFamily="18" charset="0"/>
                <a:cs typeface="Times New Roman" pitchFamily="18" charset="0"/>
              </a:rPr>
              <a:t>. Today’s students are the quick observers and they are referring Internet for all their doubts. All the teachers of school and higher education are in an urgent need of using technology in their teaching. Teachers have to equip themselves with Information and Communication Technology (ICT) skills. </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066800"/>
          </a:xfrm>
        </p:spPr>
        <p:txBody>
          <a:bodyPr>
            <a:normAutofit fontScale="90000"/>
          </a:bodyPr>
          <a:lstStyle/>
          <a:p>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sz="4900" b="1" i="1" dirty="0" smtClean="0">
                <a:solidFill>
                  <a:srgbClr val="FF0000"/>
                </a:solidFill>
                <a:latin typeface="Times New Roman" pitchFamily="18" charset="0"/>
                <a:cs typeface="Times New Roman" pitchFamily="18" charset="0"/>
              </a:rPr>
              <a:t>Techno-Pedagogy </a:t>
            </a:r>
            <a:r>
              <a:rPr lang="en-US" sz="4000" b="1" i="1" dirty="0" smtClean="0">
                <a:latin typeface="Times New Roman" pitchFamily="18" charset="0"/>
                <a:cs typeface="Times New Roman" pitchFamily="18" charset="0"/>
              </a:rPr>
              <a:t/>
            </a:r>
            <a:br>
              <a:rPr lang="en-US" sz="4000" b="1" i="1"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301752" y="1295400"/>
            <a:ext cx="8503920" cy="5257800"/>
          </a:xfrm>
        </p:spPr>
        <p:txBody>
          <a:bodyPr>
            <a:normAutofit fontScale="92500" lnSpcReduction="20000"/>
          </a:bodyPr>
          <a:lstStyle/>
          <a:p>
            <a:pPr algn="just"/>
            <a:r>
              <a:rPr lang="en-US" sz="3200" dirty="0" smtClean="0">
                <a:latin typeface="Times New Roman" pitchFamily="18" charset="0"/>
                <a:cs typeface="Times New Roman" pitchFamily="18" charset="0"/>
              </a:rPr>
              <a:t>‘Pedagogy’ refers to the </a:t>
            </a:r>
            <a:r>
              <a:rPr lang="en-US" sz="3200" dirty="0" smtClean="0">
                <a:solidFill>
                  <a:srgbClr val="FF0000"/>
                </a:solidFill>
                <a:latin typeface="Times New Roman" pitchFamily="18" charset="0"/>
                <a:cs typeface="Times New Roman" pitchFamily="18" charset="0"/>
              </a:rPr>
              <a:t>art-science of teaching </a:t>
            </a:r>
            <a:r>
              <a:rPr lang="en-US" sz="3200" dirty="0" smtClean="0">
                <a:latin typeface="Times New Roman" pitchFamily="18" charset="0"/>
                <a:cs typeface="Times New Roman" pitchFamily="18" charset="0"/>
              </a:rPr>
              <a:t>and ‘techno’ refers to the </a:t>
            </a:r>
            <a:r>
              <a:rPr lang="en-US" sz="3200" dirty="0" smtClean="0">
                <a:solidFill>
                  <a:srgbClr val="FF0000"/>
                </a:solidFill>
                <a:latin typeface="Times New Roman" pitchFamily="18" charset="0"/>
                <a:cs typeface="Times New Roman" pitchFamily="18" charset="0"/>
              </a:rPr>
              <a:t>art-skill in handwriting </a:t>
            </a:r>
            <a:r>
              <a:rPr lang="en-US" sz="3200" dirty="0" smtClean="0">
                <a:latin typeface="Times New Roman" pitchFamily="18" charset="0"/>
                <a:cs typeface="Times New Roman" pitchFamily="18" charset="0"/>
              </a:rPr>
              <a:t>derived from the </a:t>
            </a:r>
            <a:r>
              <a:rPr lang="en-US" sz="3200" dirty="0" smtClean="0">
                <a:solidFill>
                  <a:srgbClr val="FF0000"/>
                </a:solidFill>
                <a:latin typeface="Times New Roman" pitchFamily="18" charset="0"/>
                <a:cs typeface="Times New Roman" pitchFamily="18" charset="0"/>
              </a:rPr>
              <a:t>Latin '</a:t>
            </a:r>
            <a:r>
              <a:rPr lang="en-US" sz="3200" dirty="0" err="1" smtClean="0">
                <a:solidFill>
                  <a:srgbClr val="FF0000"/>
                </a:solidFill>
                <a:latin typeface="Times New Roman" pitchFamily="18" charset="0"/>
                <a:cs typeface="Times New Roman" pitchFamily="18" charset="0"/>
              </a:rPr>
              <a:t>texere</a:t>
            </a:r>
            <a:r>
              <a:rPr lang="en-US" sz="3200" dirty="0" smtClean="0">
                <a:latin typeface="Times New Roman" pitchFamily="18" charset="0"/>
                <a:cs typeface="Times New Roman" pitchFamily="18" charset="0"/>
              </a:rPr>
              <a:t>' (to weave or fabricate). Here, 'techno' is a qualifier; it intersects or crosses the meaning of 'pedagogy' with its own. </a:t>
            </a:r>
          </a:p>
          <a:p>
            <a:pPr algn="just">
              <a:buNone/>
            </a:pPr>
            <a:r>
              <a:rPr lang="en-US" sz="3200" dirty="0" smtClean="0">
                <a:latin typeface="Times New Roman" pitchFamily="18" charset="0"/>
                <a:cs typeface="Times New Roman" pitchFamily="18" charset="0"/>
              </a:rPr>
              <a:t>   </a:t>
            </a:r>
          </a:p>
          <a:p>
            <a:pPr algn="just"/>
            <a:r>
              <a:rPr lang="en-US" sz="3200" dirty="0" smtClean="0">
                <a:latin typeface="Times New Roman" pitchFamily="18" charset="0"/>
                <a:cs typeface="Times New Roman" pitchFamily="18" charset="0"/>
              </a:rPr>
              <a:t>Techno-pedagogy refers to </a:t>
            </a:r>
            <a:r>
              <a:rPr lang="en-US" sz="3200" dirty="0" smtClean="0">
                <a:solidFill>
                  <a:srgbClr val="FF0000"/>
                </a:solidFill>
                <a:latin typeface="Times New Roman" pitchFamily="18" charset="0"/>
                <a:cs typeface="Times New Roman" pitchFamily="18" charset="0"/>
              </a:rPr>
              <a:t>weaving the techniques of the craft of teaching into the learning environment</a:t>
            </a:r>
            <a:r>
              <a:rPr lang="en-US" sz="3200" dirty="0" smtClean="0">
                <a:latin typeface="Times New Roman" pitchFamily="18" charset="0"/>
                <a:cs typeface="Times New Roman" pitchFamily="18" charset="0"/>
              </a:rPr>
              <a:t> itself. It requires conscious recognition of the </a:t>
            </a:r>
            <a:r>
              <a:rPr lang="en-US" sz="3200" dirty="0" smtClean="0">
                <a:solidFill>
                  <a:srgbClr val="FF0000"/>
                </a:solidFill>
                <a:latin typeface="Times New Roman" pitchFamily="18" charset="0"/>
                <a:cs typeface="Times New Roman" pitchFamily="18" charset="0"/>
              </a:rPr>
              <a:t>mediated learning </a:t>
            </a:r>
            <a:r>
              <a:rPr lang="en-US" sz="3200" dirty="0" smtClean="0">
                <a:latin typeface="Times New Roman" pitchFamily="18" charset="0"/>
                <a:cs typeface="Times New Roman" pitchFamily="18" charset="0"/>
              </a:rPr>
              <a:t>environment in order to </a:t>
            </a:r>
            <a:r>
              <a:rPr lang="en-US" sz="3200" dirty="0" smtClean="0">
                <a:solidFill>
                  <a:srgbClr val="FF0000"/>
                </a:solidFill>
                <a:latin typeface="Times New Roman" pitchFamily="18" charset="0"/>
                <a:cs typeface="Times New Roman" pitchFamily="18" charset="0"/>
              </a:rPr>
              <a:t>maximize the ease and clarity in the transmission of information</a:t>
            </a:r>
            <a:r>
              <a:rPr lang="en-US" sz="3200" dirty="0" smtClean="0">
                <a:latin typeface="Times New Roman" pitchFamily="18" charset="0"/>
                <a:cs typeface="Times New Roman" pitchFamily="18" charset="0"/>
              </a:rPr>
              <a:t>. Techno pedagogical teaching and learning will improve the quality of education.  </a:t>
            </a:r>
          </a:p>
          <a:p>
            <a:pPr algn="just"/>
            <a:endParaRPr lang="en-US" sz="3200" dirty="0" smtClean="0">
              <a:latin typeface="Times New Roman" pitchFamily="18" charset="0"/>
              <a:cs typeface="Times New Roman" pitchFamily="18" charset="0"/>
            </a:endParaRPr>
          </a:p>
          <a:p>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lgn="just">
              <a:buNone/>
            </a:pPr>
            <a:r>
              <a:rPr lang="en-US" sz="4000" dirty="0" smtClean="0">
                <a:latin typeface="Times New Roman" pitchFamily="18" charset="0"/>
                <a:cs typeface="Times New Roman" pitchFamily="18" charset="0"/>
              </a:rPr>
              <a:t>   Techno-pedagogy is defined as, “</a:t>
            </a:r>
            <a:r>
              <a:rPr lang="en-US" sz="4000" dirty="0" smtClean="0">
                <a:solidFill>
                  <a:srgbClr val="FF0000"/>
                </a:solidFill>
                <a:latin typeface="Times New Roman" pitchFamily="18" charset="0"/>
                <a:cs typeface="Times New Roman" pitchFamily="18" charset="0"/>
              </a:rPr>
              <a:t>Electronically mediated courses </a:t>
            </a:r>
            <a:r>
              <a:rPr lang="en-US" sz="4000" dirty="0" smtClean="0">
                <a:latin typeface="Times New Roman" pitchFamily="18" charset="0"/>
                <a:cs typeface="Times New Roman" pitchFamily="18" charset="0"/>
              </a:rPr>
              <a:t>that </a:t>
            </a:r>
            <a:r>
              <a:rPr lang="en-US" sz="4000" dirty="0" smtClean="0">
                <a:solidFill>
                  <a:srgbClr val="FF0000"/>
                </a:solidFill>
                <a:latin typeface="Times New Roman" pitchFamily="18" charset="0"/>
                <a:cs typeface="Times New Roman" pitchFamily="18" charset="0"/>
              </a:rPr>
              <a:t>integrate</a:t>
            </a:r>
            <a:r>
              <a:rPr lang="en-US" sz="4000" dirty="0" smtClean="0">
                <a:latin typeface="Times New Roman" pitchFamily="18" charset="0"/>
                <a:cs typeface="Times New Roman" pitchFamily="18" charset="0"/>
              </a:rPr>
              <a:t> sound pedagogic principles of </a:t>
            </a:r>
            <a:r>
              <a:rPr lang="en-US" sz="4000" dirty="0" smtClean="0">
                <a:solidFill>
                  <a:srgbClr val="FF0000"/>
                </a:solidFill>
                <a:latin typeface="Times New Roman" pitchFamily="18" charset="0"/>
                <a:cs typeface="Times New Roman" pitchFamily="18" charset="0"/>
              </a:rPr>
              <a:t>teaching/learning</a:t>
            </a:r>
            <a:r>
              <a:rPr lang="en-US" sz="4000" dirty="0" smtClean="0">
                <a:latin typeface="Times New Roman" pitchFamily="18" charset="0"/>
                <a:cs typeface="Times New Roman" pitchFamily="18" charset="0"/>
              </a:rPr>
              <a:t> with the use of technology”.</a:t>
            </a:r>
          </a:p>
          <a:p>
            <a:pPr algn="just">
              <a:buNone/>
            </a:pPr>
            <a:r>
              <a:rPr lang="en-US" sz="40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 H. Connors </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rgbClr val="FF0000"/>
                </a:solidFill>
                <a:latin typeface="Times New Roman" pitchFamily="18" charset="0"/>
                <a:cs typeface="Times New Roman" pitchFamily="18" charset="0"/>
              </a:rPr>
              <a:t>Techno-Pedagogy: 3 Areas of knowledge</a:t>
            </a:r>
            <a:endParaRPr lang="en-US" dirty="0"/>
          </a:p>
        </p:txBody>
      </p:sp>
      <p:sp>
        <p:nvSpPr>
          <p:cNvPr id="3" name="Content Placeholder 2"/>
          <p:cNvSpPr>
            <a:spLocks noGrp="1"/>
          </p:cNvSpPr>
          <p:nvPr>
            <p:ph sz="quarter" idx="1"/>
          </p:nvPr>
        </p:nvSpPr>
        <p:spPr/>
        <p:txBody>
          <a:bodyPr>
            <a:normAutofit fontScale="92500"/>
          </a:bodyPr>
          <a:lstStyle/>
          <a:p>
            <a:pPr algn="just"/>
            <a:r>
              <a:rPr lang="en-US" sz="2800" b="1" dirty="0" smtClean="0">
                <a:latin typeface="Times New Roman" pitchFamily="18" charset="0"/>
                <a:cs typeface="Times New Roman" pitchFamily="18" charset="0"/>
              </a:rPr>
              <a:t>Content(C):  </a:t>
            </a:r>
            <a:r>
              <a:rPr lang="en-US" sz="2800" dirty="0" smtClean="0">
                <a:latin typeface="Times New Roman" pitchFamily="18" charset="0"/>
                <a:cs typeface="Times New Roman" pitchFamily="18" charset="0"/>
              </a:rPr>
              <a:t>It is the </a:t>
            </a:r>
            <a:r>
              <a:rPr lang="en-US" sz="2800" b="1" dirty="0" smtClean="0">
                <a:latin typeface="Times New Roman" pitchFamily="18" charset="0"/>
                <a:cs typeface="Times New Roman" pitchFamily="18" charset="0"/>
              </a:rPr>
              <a:t>subject matter </a:t>
            </a:r>
            <a:r>
              <a:rPr lang="en-US" sz="2800" dirty="0" smtClean="0">
                <a:latin typeface="Times New Roman" pitchFamily="18" charset="0"/>
                <a:cs typeface="Times New Roman" pitchFamily="18" charset="0"/>
              </a:rPr>
              <a:t>that is to be taught. </a:t>
            </a:r>
          </a:p>
          <a:p>
            <a:pPr algn="just">
              <a:buNone/>
            </a:pPr>
            <a:endParaRPr lang="en-US" sz="2800" dirty="0" smtClean="0">
              <a:latin typeface="Times New Roman" pitchFamily="18" charset="0"/>
              <a:cs typeface="Times New Roman" pitchFamily="18" charset="0"/>
            </a:endParaRPr>
          </a:p>
          <a:p>
            <a:pPr algn="just"/>
            <a:r>
              <a:rPr lang="en-US" sz="2800" b="1" dirty="0" smtClean="0">
                <a:latin typeface="Times New Roman" pitchFamily="18" charset="0"/>
                <a:cs typeface="Times New Roman" pitchFamily="18" charset="0"/>
              </a:rPr>
              <a:t>Technology(T)</a:t>
            </a:r>
            <a:r>
              <a:rPr lang="en-US" sz="2800" dirty="0" smtClean="0">
                <a:latin typeface="Times New Roman" pitchFamily="18" charset="0"/>
                <a:cs typeface="Times New Roman" pitchFamily="18" charset="0"/>
              </a:rPr>
              <a:t>: It encompasses </a:t>
            </a:r>
            <a:r>
              <a:rPr lang="en-US" sz="2800" b="1" dirty="0" smtClean="0">
                <a:latin typeface="Times New Roman" pitchFamily="18" charset="0"/>
                <a:cs typeface="Times New Roman" pitchFamily="18" charset="0"/>
              </a:rPr>
              <a:t>modern technologies such as computer, Internet, digital video and common technologies</a:t>
            </a:r>
            <a:r>
              <a:rPr lang="en-US" sz="2800" dirty="0" smtClean="0">
                <a:latin typeface="Times New Roman" pitchFamily="18" charset="0"/>
                <a:cs typeface="Times New Roman" pitchFamily="18" charset="0"/>
              </a:rPr>
              <a:t> including overhead projectors, television, radio etc. </a:t>
            </a:r>
          </a:p>
          <a:p>
            <a:pPr algn="just">
              <a:buNone/>
            </a:pPr>
            <a:endParaRPr lang="en-US" sz="2800" dirty="0" smtClean="0">
              <a:latin typeface="Times New Roman" pitchFamily="18" charset="0"/>
              <a:cs typeface="Times New Roman" pitchFamily="18" charset="0"/>
            </a:endParaRPr>
          </a:p>
          <a:p>
            <a:pPr algn="just"/>
            <a:r>
              <a:rPr lang="en-US" sz="2800" b="1" dirty="0" smtClean="0">
                <a:latin typeface="Times New Roman" pitchFamily="18" charset="0"/>
                <a:cs typeface="Times New Roman" pitchFamily="18" charset="0"/>
              </a:rPr>
              <a:t>Pedagogy(P)</a:t>
            </a:r>
            <a:r>
              <a:rPr lang="en-US" sz="2800" dirty="0" smtClean="0">
                <a:latin typeface="Times New Roman" pitchFamily="18" charset="0"/>
                <a:cs typeface="Times New Roman" pitchFamily="18" charset="0"/>
              </a:rPr>
              <a:t>: It describes the </a:t>
            </a:r>
            <a:r>
              <a:rPr lang="en-US" sz="2800" b="1" dirty="0" smtClean="0">
                <a:latin typeface="Times New Roman" pitchFamily="18" charset="0"/>
                <a:cs typeface="Times New Roman" pitchFamily="18" charset="0"/>
              </a:rPr>
              <a:t>collected practices, processes, strategies, procedures, and methods of teaching and learning.</a:t>
            </a:r>
            <a:r>
              <a:rPr lang="en-US" sz="2800" dirty="0" smtClean="0">
                <a:latin typeface="Times New Roman" pitchFamily="18" charset="0"/>
                <a:cs typeface="Times New Roman" pitchFamily="18" charset="0"/>
              </a:rPr>
              <a:t>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172200"/>
          </a:xfrm>
        </p:spPr>
        <p:txBody>
          <a:bodyPr>
            <a:noAutofit/>
          </a:bodyPr>
          <a:lstStyle/>
          <a:p>
            <a:pPr algn="just"/>
            <a:endParaRPr lang="en-US" sz="2000" b="1" i="1" dirty="0" smtClean="0">
              <a:latin typeface="Times New Roman" pitchFamily="18" charset="0"/>
              <a:cs typeface="Times New Roman" pitchFamily="18" charset="0"/>
            </a:endParaRPr>
          </a:p>
          <a:p>
            <a:pPr algn="just"/>
            <a:endParaRPr lang="en-US" sz="2000" b="1" i="1" dirty="0" smtClean="0">
              <a:latin typeface="Times New Roman" pitchFamily="18" charset="0"/>
              <a:cs typeface="Times New Roman" pitchFamily="18" charset="0"/>
            </a:endParaRPr>
          </a:p>
          <a:p>
            <a:pPr algn="just">
              <a:buNone/>
            </a:pPr>
            <a:r>
              <a:rPr lang="en-US" sz="2800" b="1" i="1" dirty="0" smtClean="0">
                <a:latin typeface="Times New Roman" pitchFamily="18" charset="0"/>
                <a:cs typeface="Times New Roman" pitchFamily="18" charset="0"/>
              </a:rPr>
              <a:t>  Technology knowledge : </a:t>
            </a:r>
            <a:r>
              <a:rPr lang="en-US" sz="2800" dirty="0" smtClean="0">
                <a:latin typeface="Times New Roman" pitchFamily="18" charset="0"/>
                <a:cs typeface="Times New Roman" pitchFamily="18" charset="0"/>
              </a:rPr>
              <a:t>Technology knowledge in education means the knowledge about all the standard </a:t>
            </a:r>
            <a:r>
              <a:rPr lang="en-US" sz="2800" b="1" dirty="0" smtClean="0">
                <a:latin typeface="Times New Roman" pitchFamily="18" charset="0"/>
                <a:cs typeface="Times New Roman" pitchFamily="18" charset="0"/>
              </a:rPr>
              <a:t>teaching technologies from books to blackboard and the recent advanced technologies such as internet and digital videos</a:t>
            </a:r>
            <a:r>
              <a:rPr lang="en-US" sz="2800" dirty="0" smtClean="0">
                <a:latin typeface="Times New Roman" pitchFamily="18" charset="0"/>
                <a:cs typeface="Times New Roman" pitchFamily="18" charset="0"/>
              </a:rPr>
              <a:t>. The </a:t>
            </a:r>
            <a:r>
              <a:rPr lang="en-US" sz="2800" b="1" dirty="0" smtClean="0">
                <a:latin typeface="Times New Roman" pitchFamily="18" charset="0"/>
                <a:cs typeface="Times New Roman" pitchFamily="18" charset="0"/>
              </a:rPr>
              <a:t>skills to operate these </a:t>
            </a:r>
            <a:r>
              <a:rPr lang="en-US" sz="2800" dirty="0" smtClean="0">
                <a:latin typeface="Times New Roman" pitchFamily="18" charset="0"/>
                <a:cs typeface="Times New Roman" pitchFamily="18" charset="0"/>
              </a:rPr>
              <a:t>technologies are inevitable for today’s higher education teachers including teacher educators. </a:t>
            </a:r>
            <a:r>
              <a:rPr lang="en-US" sz="2800" dirty="0" smtClean="0">
                <a:solidFill>
                  <a:srgbClr val="FF0000"/>
                </a:solidFill>
                <a:latin typeface="Times New Roman" pitchFamily="18" charset="0"/>
                <a:cs typeface="Times New Roman" pitchFamily="18" charset="0"/>
              </a:rPr>
              <a:t>The technology knowledge includes the knowledge about the hardware of computer and to use the software like word processor, power point, e-mail, excel spread sheets etc.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304800"/>
            <a:ext cx="8577072" cy="5794248"/>
          </a:xfrm>
        </p:spPr>
        <p:txBody>
          <a:bodyPr>
            <a:normAutofit/>
          </a:bodyPr>
          <a:lstStyle/>
          <a:p>
            <a:pPr algn="just"/>
            <a:r>
              <a:rPr lang="en-US" sz="3200" b="1" i="1"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Pedagogic knowledge</a:t>
            </a:r>
            <a:r>
              <a:rPr lang="en-US" sz="3200" b="1" i="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Pedagogic knowledge is the profound knowledge about the procedures and practices of </a:t>
            </a:r>
            <a:r>
              <a:rPr lang="en-US" sz="3200" dirty="0" smtClean="0">
                <a:solidFill>
                  <a:srgbClr val="FF0000"/>
                </a:solidFill>
                <a:latin typeface="Times New Roman" pitchFamily="18" charset="0"/>
                <a:cs typeface="Times New Roman" pitchFamily="18" charset="0"/>
              </a:rPr>
              <a:t>methods of teaching and learning.</a:t>
            </a:r>
            <a:r>
              <a:rPr lang="en-US" sz="3200" dirty="0" smtClean="0">
                <a:latin typeface="Times New Roman" pitchFamily="18" charset="0"/>
                <a:cs typeface="Times New Roman" pitchFamily="18" charset="0"/>
              </a:rPr>
              <a:t> It also includes the knowledge of overall purposes, aims and values of education. </a:t>
            </a:r>
          </a:p>
          <a:p>
            <a:pPr algn="just">
              <a:buNone/>
            </a:pPr>
            <a:r>
              <a:rPr lang="en-US" sz="3200"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Pedagogic knowledge </a:t>
            </a:r>
            <a:r>
              <a:rPr lang="en-US" sz="3200" dirty="0" smtClean="0">
                <a:latin typeface="Times New Roman" pitchFamily="18" charset="0"/>
                <a:cs typeface="Times New Roman" pitchFamily="18" charset="0"/>
              </a:rPr>
              <a:t>means the </a:t>
            </a:r>
            <a:r>
              <a:rPr lang="en-US" sz="3200" b="1" dirty="0" smtClean="0">
                <a:latin typeface="Times New Roman" pitchFamily="18" charset="0"/>
                <a:cs typeface="Times New Roman" pitchFamily="18" charset="0"/>
              </a:rPr>
              <a:t>“how” of teaching</a:t>
            </a:r>
            <a:r>
              <a:rPr lang="en-US" sz="3200" dirty="0" smtClean="0">
                <a:latin typeface="Times New Roman" pitchFamily="18" charset="0"/>
                <a:cs typeface="Times New Roman" pitchFamily="18" charset="0"/>
              </a:rPr>
              <a:t>, generally acquired through education coursework and personal experiences. </a:t>
            </a:r>
          </a:p>
          <a:p>
            <a:pPr algn="just">
              <a:buNone/>
            </a:pPr>
            <a:endParaRPr lang="en-US" sz="3200" b="1" dirty="0" smtClean="0">
              <a:latin typeface="Times New Roman" pitchFamily="18" charset="0"/>
              <a:cs typeface="Times New Roman" pitchFamily="18" charset="0"/>
            </a:endParaRPr>
          </a:p>
          <a:p>
            <a:pPr algn="just"/>
            <a:r>
              <a:rPr lang="en-US" sz="3200" b="1" dirty="0" smtClean="0">
                <a:latin typeface="Times New Roman" pitchFamily="18" charset="0"/>
                <a:cs typeface="Times New Roman" pitchFamily="18" charset="0"/>
              </a:rPr>
              <a:t> Content knowledge</a:t>
            </a:r>
            <a:r>
              <a:rPr lang="en-US" sz="3200" dirty="0" smtClean="0">
                <a:latin typeface="Times New Roman" pitchFamily="18" charset="0"/>
                <a:cs typeface="Times New Roman" pitchFamily="18" charset="0"/>
              </a:rPr>
              <a:t>, on the other hand, is the </a:t>
            </a:r>
            <a:r>
              <a:rPr lang="en-US" sz="3200" b="1" dirty="0" smtClean="0">
                <a:latin typeface="Times New Roman" pitchFamily="18" charset="0"/>
                <a:cs typeface="Times New Roman" pitchFamily="18" charset="0"/>
              </a:rPr>
              <a:t>“what” of teaching. </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533400"/>
            <a:ext cx="8839200" cy="5565648"/>
          </a:xfrm>
        </p:spPr>
        <p:txBody>
          <a:bodyPr>
            <a:normAutofit lnSpcReduction="10000"/>
          </a:bodyPr>
          <a:lstStyle/>
          <a:p>
            <a:pPr algn="just">
              <a:buNone/>
            </a:pPr>
            <a:r>
              <a:rPr lang="en-US" sz="3200" dirty="0" smtClean="0">
                <a:latin typeface="Times New Roman" pitchFamily="18" charset="0"/>
                <a:cs typeface="Times New Roman" pitchFamily="18" charset="0"/>
              </a:rPr>
              <a:t>  </a:t>
            </a:r>
            <a:r>
              <a:rPr lang="en-US" sz="4000" dirty="0" smtClean="0">
                <a:latin typeface="Times New Roman" pitchFamily="18" charset="0"/>
                <a:cs typeface="Times New Roman" pitchFamily="18" charset="0"/>
              </a:rPr>
              <a:t>The techno-pedagogical competency/skills is the </a:t>
            </a:r>
            <a:r>
              <a:rPr lang="en-US" sz="4000" b="1" dirty="0" smtClean="0">
                <a:latin typeface="Times New Roman" pitchFamily="18" charset="0"/>
                <a:cs typeface="Times New Roman" pitchFamily="18" charset="0"/>
              </a:rPr>
              <a:t>ability of the teachers to make use of technology effectively in teaching</a:t>
            </a:r>
            <a:r>
              <a:rPr lang="en-US" sz="4000" dirty="0" smtClean="0">
                <a:latin typeface="Times New Roman" pitchFamily="18" charset="0"/>
                <a:cs typeface="Times New Roman" pitchFamily="18" charset="0"/>
              </a:rPr>
              <a:t>. The teachers develop techno-pedagogical competencies then they make use of this often in teaching and it will in turn make the learning process simple and effective. </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Grp="1" noChangeAspect="1" noChangeArrowheads="1"/>
          </p:cNvPicPr>
          <p:nvPr>
            <p:ph sz="quarter"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295400"/>
          </a:xfrm>
        </p:spPr>
        <p:txBody>
          <a:bodyPr>
            <a:noAutofit/>
          </a:bodyPr>
          <a:lstStyle/>
          <a:p>
            <a:r>
              <a:rPr lang="en-US" sz="4000" b="1" dirty="0" smtClean="0">
                <a:solidFill>
                  <a:srgbClr val="FF0000"/>
                </a:solidFill>
                <a:latin typeface="Times New Roman" pitchFamily="18" charset="0"/>
                <a:cs typeface="Times New Roman" pitchFamily="18" charset="0"/>
              </a:rPr>
              <a:t>Role/Scope of Techno-pedagogy(T-P) In Education</a:t>
            </a:r>
            <a:endParaRPr lang="en-US" sz="4000"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152400" y="1447800"/>
            <a:ext cx="8763000" cy="4876800"/>
          </a:xfrm>
        </p:spPr>
        <p:txBody>
          <a:bodyPr>
            <a:normAutofit fontScale="77500" lnSpcReduction="20000"/>
          </a:bodyPr>
          <a:lstStyle/>
          <a:p>
            <a:pPr algn="just">
              <a:buNone/>
            </a:pPr>
            <a:r>
              <a:rPr lang="en-US" sz="4100" b="1" dirty="0" smtClean="0">
                <a:latin typeface="Times New Roman" pitchFamily="18" charset="0"/>
                <a:cs typeface="Times New Roman" pitchFamily="18" charset="0"/>
              </a:rPr>
              <a:t>    Techno-pedagogy helps to </a:t>
            </a:r>
          </a:p>
          <a:p>
            <a:pPr algn="just"/>
            <a:r>
              <a:rPr lang="en-US" sz="3100" b="1" dirty="0" smtClean="0">
                <a:latin typeface="Times New Roman" pitchFamily="18" charset="0"/>
                <a:cs typeface="Times New Roman" pitchFamily="18" charset="0"/>
              </a:rPr>
              <a:t>Enhance Linguistic abilities</a:t>
            </a:r>
            <a:r>
              <a:rPr lang="en-US" sz="3100" dirty="0" smtClean="0">
                <a:latin typeface="Times New Roman" pitchFamily="18" charset="0"/>
                <a:cs typeface="Times New Roman" pitchFamily="18" charset="0"/>
              </a:rPr>
              <a:t>: Linguistic ability means proficiency  of speaking and writing skills in a learner. Techno pedagogy provides opportunity the use of technology in lesson planning through teaching aids like computer, internet, PowerPoint presentation etc. Technology based teaching subject makes a </a:t>
            </a:r>
            <a:r>
              <a:rPr lang="en-US" sz="3100" dirty="0" smtClean="0">
                <a:solidFill>
                  <a:srgbClr val="FF0000"/>
                </a:solidFill>
                <a:latin typeface="Times New Roman" pitchFamily="18" charset="0"/>
                <a:cs typeface="Times New Roman" pitchFamily="18" charset="0"/>
              </a:rPr>
              <a:t>positive impact on the memory of the learner </a:t>
            </a:r>
            <a:r>
              <a:rPr lang="en-US" sz="3100" dirty="0" smtClean="0">
                <a:latin typeface="Times New Roman" pitchFamily="18" charset="0"/>
                <a:cs typeface="Times New Roman" pitchFamily="18" charset="0"/>
              </a:rPr>
              <a:t>and he or she understands every concept in better form. It makes a learner proficient in writing and speaking skills.</a:t>
            </a:r>
          </a:p>
          <a:p>
            <a:pPr algn="just"/>
            <a:endParaRPr lang="en-US" sz="3100" dirty="0" smtClean="0">
              <a:latin typeface="Times New Roman" pitchFamily="18" charset="0"/>
              <a:cs typeface="Times New Roman" pitchFamily="18" charset="0"/>
            </a:endParaRPr>
          </a:p>
          <a:p>
            <a:pPr algn="just"/>
            <a:r>
              <a:rPr lang="en-US" sz="3100" dirty="0" smtClean="0">
                <a:latin typeface="Times New Roman" pitchFamily="18" charset="0"/>
                <a:cs typeface="Times New Roman" pitchFamily="18" charset="0"/>
              </a:rPr>
              <a:t> </a:t>
            </a:r>
            <a:r>
              <a:rPr lang="en-US" sz="3100" b="1" dirty="0" smtClean="0">
                <a:latin typeface="Times New Roman" pitchFamily="18" charset="0"/>
                <a:cs typeface="Times New Roman" pitchFamily="18" charset="0"/>
              </a:rPr>
              <a:t>Development of Teaching Learning Process </a:t>
            </a:r>
            <a:r>
              <a:rPr lang="en-US" sz="3100" dirty="0" smtClean="0">
                <a:latin typeface="Times New Roman" pitchFamily="18" charset="0"/>
                <a:cs typeface="Times New Roman" pitchFamily="18" charset="0"/>
              </a:rPr>
              <a:t>:  It makes  the teaching learning process </a:t>
            </a:r>
            <a:r>
              <a:rPr lang="en-US" sz="3100" dirty="0" smtClean="0">
                <a:solidFill>
                  <a:srgbClr val="FF0000"/>
                </a:solidFill>
                <a:latin typeface="Times New Roman" pitchFamily="18" charset="0"/>
                <a:cs typeface="Times New Roman" pitchFamily="18" charset="0"/>
              </a:rPr>
              <a:t>possible without a classroom environment.</a:t>
            </a:r>
            <a:r>
              <a:rPr lang="en-US" sz="3100" dirty="0" smtClean="0">
                <a:latin typeface="Times New Roman" pitchFamily="18" charset="0"/>
                <a:cs typeface="Times New Roman" pitchFamily="18" charset="0"/>
              </a:rPr>
              <a:t> It </a:t>
            </a:r>
            <a:r>
              <a:rPr lang="en-US" sz="3100" dirty="0" smtClean="0">
                <a:solidFill>
                  <a:srgbClr val="FF0000"/>
                </a:solidFill>
                <a:latin typeface="Times New Roman" pitchFamily="18" charset="0"/>
                <a:cs typeface="Times New Roman" pitchFamily="18" charset="0"/>
              </a:rPr>
              <a:t>saves time of learner and also makes learning process interesting</a:t>
            </a:r>
            <a:r>
              <a:rPr lang="en-US" sz="3100" dirty="0" smtClean="0">
                <a:latin typeface="Times New Roman" pitchFamily="18" charset="0"/>
                <a:cs typeface="Times New Roman" pitchFamily="18" charset="0"/>
              </a:rPr>
              <a:t> as content is presented through a projector/computer to the learners.</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152400"/>
            <a:ext cx="8503920" cy="5946648"/>
          </a:xfrm>
        </p:spPr>
        <p:txBody>
          <a:bodyPr>
            <a:normAutofit lnSpcReduction="10000"/>
          </a:bodyPr>
          <a:lstStyle/>
          <a:p>
            <a:pPr algn="just"/>
            <a:r>
              <a:rPr lang="en-US" b="1" dirty="0" smtClean="0"/>
              <a:t>Ease in preparation of study materials </a:t>
            </a:r>
            <a:r>
              <a:rPr lang="en-US" dirty="0" smtClean="0"/>
              <a:t>: Study material is prepared and saved digitally to make teaching learning process easy and accessible. It can be edited without any paperwork.</a:t>
            </a:r>
          </a:p>
          <a:p>
            <a:pPr algn="just"/>
            <a:r>
              <a:rPr lang="en-US" b="1" dirty="0" smtClean="0"/>
              <a:t>Support in Distance Education through e-learning</a:t>
            </a:r>
            <a:r>
              <a:rPr lang="en-US" dirty="0" smtClean="0"/>
              <a:t>: Techno pedagogy also provides e-learning support in distance education mode. This process saves time and wealth. E-content notes are available as mobile application through mobile app of IGNOU and e-</a:t>
            </a:r>
            <a:r>
              <a:rPr lang="en-US" dirty="0" err="1" smtClean="0"/>
              <a:t>pathshala</a:t>
            </a:r>
            <a:r>
              <a:rPr lang="en-US" dirty="0" smtClean="0"/>
              <a:t> APP of NCERT.</a:t>
            </a:r>
          </a:p>
          <a:p>
            <a:pPr algn="just"/>
            <a:r>
              <a:rPr lang="en-US" b="1" dirty="0" smtClean="0"/>
              <a:t>Choice of career through Guidance and Counseling</a:t>
            </a:r>
            <a:r>
              <a:rPr lang="en-US" dirty="0" smtClean="0"/>
              <a:t>: It provides a </a:t>
            </a:r>
            <a:r>
              <a:rPr lang="en-US" b="1" dirty="0" smtClean="0"/>
              <a:t>website based </a:t>
            </a:r>
            <a:r>
              <a:rPr lang="en-US" dirty="0" smtClean="0"/>
              <a:t>career guidance and counseling assistance to learners through audio-video and animation.</a:t>
            </a:r>
          </a:p>
          <a:p>
            <a:pPr algn="just"/>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324600"/>
          </a:xfrm>
        </p:spPr>
        <p:txBody>
          <a:bodyPr>
            <a:normAutofit fontScale="92500" lnSpcReduction="10000"/>
          </a:bodyPr>
          <a:lstStyle/>
          <a:p>
            <a:pPr algn="just">
              <a:buNone/>
            </a:pPr>
            <a:endParaRPr lang="en-US" b="1" dirty="0" smtClean="0">
              <a:latin typeface="Times New Roman" pitchFamily="18" charset="0"/>
              <a:cs typeface="Times New Roman" pitchFamily="18" charset="0"/>
            </a:endParaRPr>
          </a:p>
          <a:p>
            <a:pPr algn="just"/>
            <a:r>
              <a:rPr lang="en-US" b="1" dirty="0" smtClean="0">
                <a:latin typeface="Comic Sans MS" pitchFamily="66" charset="0"/>
                <a:cs typeface="Times New Roman" pitchFamily="18" charset="0"/>
              </a:rPr>
              <a:t>Stimulation of  Self Learning ability </a:t>
            </a:r>
            <a:r>
              <a:rPr lang="en-US" dirty="0" smtClean="0">
                <a:latin typeface="Comic Sans MS" pitchFamily="66" charset="0"/>
                <a:cs typeface="Times New Roman" pitchFamily="18" charset="0"/>
              </a:rPr>
              <a:t>: Techno-pedagogy provides </a:t>
            </a:r>
            <a:r>
              <a:rPr lang="en-US" b="1" dirty="0" smtClean="0">
                <a:solidFill>
                  <a:srgbClr val="FF0000"/>
                </a:solidFill>
                <a:latin typeface="Comic Sans MS" pitchFamily="66" charset="0"/>
                <a:cs typeface="Times New Roman" pitchFamily="18" charset="0"/>
              </a:rPr>
              <a:t>self-learning opportunity </a:t>
            </a:r>
            <a:r>
              <a:rPr lang="en-US" dirty="0" smtClean="0">
                <a:latin typeface="Comic Sans MS" pitchFamily="66" charset="0"/>
                <a:cs typeface="Times New Roman" pitchFamily="18" charset="0"/>
              </a:rPr>
              <a:t>to a learner through a website or video link for a particular subject. A learner is able to learn without guidance of a teacher.</a:t>
            </a:r>
          </a:p>
          <a:p>
            <a:pPr algn="just"/>
            <a:r>
              <a:rPr lang="en-US" b="1" dirty="0" smtClean="0">
                <a:latin typeface="Comic Sans MS" pitchFamily="66" charset="0"/>
                <a:cs typeface="Times New Roman" pitchFamily="18" charset="0"/>
              </a:rPr>
              <a:t>Enhance enrolment and examination process</a:t>
            </a:r>
            <a:r>
              <a:rPr lang="en-US" dirty="0" smtClean="0">
                <a:latin typeface="Comic Sans MS" pitchFamily="66" charset="0"/>
                <a:cs typeface="Times New Roman" pitchFamily="18" charset="0"/>
              </a:rPr>
              <a:t>: T-P  assist a learner in enrollment and examination. The learner can prepare his examinations in such a way that he could get good grades and marks in his examinations. </a:t>
            </a:r>
          </a:p>
          <a:p>
            <a:pPr algn="just"/>
            <a:r>
              <a:rPr lang="en-US" b="1" dirty="0" smtClean="0">
                <a:latin typeface="Comic Sans MS" pitchFamily="66" charset="0"/>
                <a:cs typeface="Times New Roman" pitchFamily="18" charset="0"/>
              </a:rPr>
              <a:t>Assist in research activities</a:t>
            </a:r>
            <a:r>
              <a:rPr lang="en-US" dirty="0" smtClean="0">
                <a:latin typeface="Comic Sans MS" pitchFamily="66" charset="0"/>
                <a:cs typeface="Times New Roman" pitchFamily="18" charset="0"/>
              </a:rPr>
              <a:t>: T-P based research engines, online libraries, blogs and other sources are available for learners for research work. </a:t>
            </a:r>
          </a:p>
          <a:p>
            <a:pPr algn="just"/>
            <a:r>
              <a:rPr lang="en-US" b="1" dirty="0" smtClean="0">
                <a:latin typeface="Comic Sans MS" pitchFamily="66" charset="0"/>
                <a:cs typeface="Times New Roman" pitchFamily="18" charset="0"/>
              </a:rPr>
              <a:t>Development of Life Skills</a:t>
            </a:r>
            <a:r>
              <a:rPr lang="en-US" dirty="0" smtClean="0">
                <a:latin typeface="Comic Sans MS" pitchFamily="66" charset="0"/>
                <a:cs typeface="Times New Roman" pitchFamily="18" charset="0"/>
              </a:rPr>
              <a:t>: T-P helps to develop life skills among the learner to learn computer, internet and other technical sources to make them </a:t>
            </a:r>
            <a:r>
              <a:rPr lang="en-US" dirty="0" smtClean="0">
                <a:solidFill>
                  <a:srgbClr val="FF0000"/>
                </a:solidFill>
                <a:latin typeface="Comic Sans MS" pitchFamily="66" charset="0"/>
                <a:cs typeface="Times New Roman" pitchFamily="18" charset="0"/>
              </a:rPr>
              <a:t>confident, sincere and able to learn better</a:t>
            </a:r>
            <a:r>
              <a:rPr lang="en-US" dirty="0" smtClean="0">
                <a:latin typeface="Comic Sans MS" pitchFamily="66" charset="0"/>
                <a:cs typeface="Times New Roman" pitchFamily="18" charset="0"/>
              </a:rPr>
              <a:t>. The learner </a:t>
            </a:r>
            <a:r>
              <a:rPr lang="en-US" dirty="0" smtClean="0">
                <a:solidFill>
                  <a:srgbClr val="FF0000"/>
                </a:solidFill>
                <a:latin typeface="Comic Sans MS" pitchFamily="66" charset="0"/>
                <a:cs typeface="Times New Roman" pitchFamily="18" charset="0"/>
              </a:rPr>
              <a:t>can solve their problems themselves</a:t>
            </a:r>
            <a:r>
              <a:rPr lang="en-US" dirty="0" smtClean="0">
                <a:latin typeface="Comic Sans MS" pitchFamily="66" charset="0"/>
                <a:cs typeface="Times New Roman" pitchFamily="18" charset="0"/>
              </a:rPr>
              <a:t>. </a:t>
            </a:r>
          </a:p>
          <a:p>
            <a:pPr algn="just"/>
            <a:endParaRPr lang="en-US"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5946648"/>
          </a:xfrm>
        </p:spPr>
        <p:txBody>
          <a:bodyPr/>
          <a:lstStyle/>
          <a:p>
            <a:pPr algn="just"/>
            <a:r>
              <a:rPr lang="en-US" b="1" dirty="0" smtClean="0">
                <a:latin typeface="Comic Sans MS" pitchFamily="66" charset="0"/>
              </a:rPr>
              <a:t>Formation of educational </a:t>
            </a:r>
            <a:r>
              <a:rPr lang="en-US" b="1" dirty="0" err="1" smtClean="0">
                <a:latin typeface="Comic Sans MS" pitchFamily="66" charset="0"/>
              </a:rPr>
              <a:t>programme</a:t>
            </a:r>
            <a:r>
              <a:rPr lang="en-US" b="1" dirty="0" smtClean="0">
                <a:latin typeface="Comic Sans MS" pitchFamily="66" charset="0"/>
              </a:rPr>
              <a:t> and policies </a:t>
            </a:r>
            <a:r>
              <a:rPr lang="en-US" dirty="0" smtClean="0">
                <a:latin typeface="Comic Sans MS" pitchFamily="66" charset="0"/>
              </a:rPr>
              <a:t>: The educational field is very fast and it requires new techniques and methods from time to time. It provides a </a:t>
            </a:r>
            <a:r>
              <a:rPr lang="en-US" dirty="0" smtClean="0">
                <a:solidFill>
                  <a:srgbClr val="FF0000"/>
                </a:solidFill>
                <a:latin typeface="Comic Sans MS" pitchFamily="66" charset="0"/>
              </a:rPr>
              <a:t>platform to the educational organizations and board </a:t>
            </a:r>
            <a:r>
              <a:rPr lang="en-US" dirty="0" smtClean="0">
                <a:latin typeface="Comic Sans MS" pitchFamily="66" charset="0"/>
              </a:rPr>
              <a:t>in formation of educational </a:t>
            </a:r>
            <a:r>
              <a:rPr lang="en-US" dirty="0" err="1" smtClean="0">
                <a:latin typeface="Comic Sans MS" pitchFamily="66" charset="0"/>
              </a:rPr>
              <a:t>programmes</a:t>
            </a:r>
            <a:r>
              <a:rPr lang="en-US" dirty="0" smtClean="0">
                <a:latin typeface="Comic Sans MS" pitchFamily="66" charset="0"/>
              </a:rPr>
              <a:t> and policies and also to cultivate values of education.</a:t>
            </a:r>
          </a:p>
          <a:p>
            <a:pPr algn="just">
              <a:buNone/>
            </a:pPr>
            <a:r>
              <a:rPr lang="en-US" dirty="0" smtClean="0">
                <a:latin typeface="Comic Sans MS" pitchFamily="66" charset="0"/>
              </a:rPr>
              <a:t>  </a:t>
            </a:r>
          </a:p>
          <a:p>
            <a:pPr algn="just"/>
            <a:r>
              <a:rPr lang="en-US" dirty="0" smtClean="0">
                <a:latin typeface="Comic Sans MS" pitchFamily="66" charset="0"/>
                <a:cs typeface="Times New Roman" pitchFamily="18" charset="0"/>
              </a:rPr>
              <a:t>Techno-pedagogy can helps in </a:t>
            </a:r>
            <a:r>
              <a:rPr lang="en-US" b="1" dirty="0" smtClean="0">
                <a:latin typeface="Comic Sans MS" pitchFamily="66" charset="0"/>
                <a:cs typeface="Times New Roman" pitchFamily="18" charset="0"/>
              </a:rPr>
              <a:t>promoting universal access to education</a:t>
            </a:r>
            <a:r>
              <a:rPr lang="en-US" dirty="0" smtClean="0">
                <a:latin typeface="Comic Sans MS" pitchFamily="66" charset="0"/>
                <a:cs typeface="Times New Roman" pitchFamily="18" charset="0"/>
              </a:rPr>
              <a:t>, supporting the delivery of </a:t>
            </a:r>
            <a:r>
              <a:rPr lang="en-US" b="1" dirty="0" smtClean="0">
                <a:latin typeface="Comic Sans MS" pitchFamily="66" charset="0"/>
                <a:cs typeface="Times New Roman" pitchFamily="18" charset="0"/>
              </a:rPr>
              <a:t>quality and variety in learning and teaching</a:t>
            </a:r>
            <a:r>
              <a:rPr lang="en-US" dirty="0" smtClean="0">
                <a:latin typeface="Comic Sans MS" pitchFamily="66" charset="0"/>
                <a:cs typeface="Times New Roman" pitchFamily="18" charset="0"/>
              </a:rPr>
              <a:t>, </a:t>
            </a:r>
            <a:r>
              <a:rPr lang="en-US" b="1" dirty="0" smtClean="0">
                <a:latin typeface="Comic Sans MS" pitchFamily="66" charset="0"/>
                <a:cs typeface="Times New Roman" pitchFamily="18" charset="0"/>
              </a:rPr>
              <a:t>teachers’ professional development</a:t>
            </a:r>
            <a:r>
              <a:rPr lang="en-US" dirty="0" smtClean="0">
                <a:latin typeface="Comic Sans MS" pitchFamily="66" charset="0"/>
                <a:cs typeface="Times New Roman" pitchFamily="18" charset="0"/>
              </a:rPr>
              <a:t> and more </a:t>
            </a:r>
            <a:r>
              <a:rPr lang="en-US" b="1" dirty="0" smtClean="0">
                <a:latin typeface="Comic Sans MS" pitchFamily="66" charset="0"/>
                <a:cs typeface="Times New Roman" pitchFamily="18" charset="0"/>
              </a:rPr>
              <a:t>efficient education management</a:t>
            </a:r>
            <a:r>
              <a:rPr lang="en-US" dirty="0" smtClean="0">
                <a:latin typeface="Comic Sans MS" pitchFamily="66" charset="0"/>
                <a:cs typeface="Times New Roman" pitchFamily="18" charset="0"/>
              </a:rPr>
              <a:t>, governance and administration</a:t>
            </a:r>
            <a:r>
              <a:rPr lang="en-US" dirty="0" smtClean="0">
                <a:latin typeface="Times New Roman" pitchFamily="18" charset="0"/>
                <a:cs typeface="Times New Roman" pitchFamily="18" charset="0"/>
              </a:rPr>
              <a:t>.</a:t>
            </a:r>
          </a:p>
          <a:p>
            <a:pPr algn="just"/>
            <a:endParaRPr lang="en-US" dirty="0" smtClean="0"/>
          </a:p>
          <a:p>
            <a:pPr algn="just">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0"/>
            <a:ext cx="8534400" cy="1143000"/>
          </a:xfrm>
        </p:spPr>
        <p:txBody>
          <a:bodyPr>
            <a:normAutofit/>
          </a:bodyPr>
          <a:lstStyle/>
          <a:p>
            <a:r>
              <a:rPr lang="en-US" b="1" dirty="0" smtClean="0">
                <a:solidFill>
                  <a:schemeClr val="tx1"/>
                </a:solidFill>
              </a:rPr>
              <a:t>Development of techno-pedagogical Competency and skills</a:t>
            </a:r>
            <a:endParaRPr lang="en-US" b="1" dirty="0">
              <a:solidFill>
                <a:schemeClr val="tx1"/>
              </a:solidFill>
            </a:endParaRPr>
          </a:p>
        </p:txBody>
      </p:sp>
      <p:sp>
        <p:nvSpPr>
          <p:cNvPr id="3" name="Content Placeholder 2"/>
          <p:cNvSpPr>
            <a:spLocks noGrp="1"/>
          </p:cNvSpPr>
          <p:nvPr>
            <p:ph sz="quarter" idx="1"/>
          </p:nvPr>
        </p:nvSpPr>
        <p:spPr>
          <a:xfrm>
            <a:off x="0" y="1219200"/>
            <a:ext cx="9144000" cy="4879848"/>
          </a:xfrm>
        </p:spPr>
        <p:txBody>
          <a:bodyPr>
            <a:noAutofit/>
          </a:bodyPr>
          <a:lstStyle/>
          <a:p>
            <a:pPr algn="just">
              <a:buNone/>
            </a:pPr>
            <a:r>
              <a:rPr lang="en-US" sz="3600" dirty="0" smtClean="0">
                <a:latin typeface="Times New Roman" pitchFamily="18" charset="0"/>
                <a:cs typeface="Times New Roman" pitchFamily="18" charset="0"/>
              </a:rPr>
              <a:t>    “The techno-pedagogical competency is the ability and the expertise of the teachers to make use of necessary technology appropriately and effectively in teaching”. </a:t>
            </a:r>
          </a:p>
          <a:p>
            <a:pPr algn="just">
              <a:buNone/>
            </a:pPr>
            <a:r>
              <a:rPr lang="en-US" sz="3600" dirty="0" smtClean="0">
                <a:latin typeface="Times New Roman" pitchFamily="18" charset="0"/>
                <a:cs typeface="Times New Roman" pitchFamily="18" charset="0"/>
              </a:rPr>
              <a:t>    T-P  skills are those skills needed to use technology for pedagogical reasons and the competence to integrate technology into teaching.  It makes quality education accessible and affordable to all students. </a:t>
            </a:r>
          </a:p>
          <a:p>
            <a:pPr algn="just">
              <a:buNone/>
            </a:pPr>
            <a:endParaRPr lang="en-US" sz="3600" dirty="0" smtClean="0">
              <a:latin typeface="Times New Roman" pitchFamily="18" charset="0"/>
              <a:cs typeface="Times New Roman" pitchFamily="18" charset="0"/>
            </a:endParaRPr>
          </a:p>
          <a:p>
            <a:pPr algn="just">
              <a:buNone/>
            </a:pPr>
            <a:r>
              <a:rPr lang="en-US" sz="3600" dirty="0" smtClean="0">
                <a:latin typeface="Times New Roman" pitchFamily="18" charset="0"/>
                <a:cs typeface="Times New Roman" pitchFamily="18" charset="0"/>
              </a:rPr>
              <a:t>   </a:t>
            </a:r>
          </a:p>
          <a:p>
            <a:pPr algn="just">
              <a:buNone/>
            </a:pPr>
            <a:endParaRPr lang="en-US" sz="32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58952"/>
          </a:xfrm>
        </p:spPr>
        <p:txBody>
          <a:bodyPr>
            <a:noAutofit/>
          </a:bodyPr>
          <a:lstStyle/>
          <a:p>
            <a:r>
              <a:rPr lang="en-US" sz="3600" b="1" dirty="0" smtClean="0">
                <a:solidFill>
                  <a:schemeClr val="tx1"/>
                </a:solidFill>
                <a:latin typeface="Times New Roman" pitchFamily="18" charset="0"/>
                <a:cs typeface="Times New Roman" pitchFamily="18" charset="0"/>
              </a:rPr>
              <a:t>Following T-P skills are required by teachers:</a:t>
            </a:r>
            <a:endParaRPr lang="en-US" sz="3200" b="1" dirty="0">
              <a:solidFill>
                <a:schemeClr val="tx1"/>
              </a:solidFill>
            </a:endParaRPr>
          </a:p>
        </p:txBody>
      </p:sp>
      <p:sp>
        <p:nvSpPr>
          <p:cNvPr id="3" name="Content Placeholder 2"/>
          <p:cNvSpPr>
            <a:spLocks noGrp="1"/>
          </p:cNvSpPr>
          <p:nvPr>
            <p:ph sz="quarter" idx="1"/>
          </p:nvPr>
        </p:nvSpPr>
        <p:spPr/>
        <p:txBody>
          <a:bodyPr>
            <a:normAutofit lnSpcReduction="10000"/>
          </a:bodyPr>
          <a:lstStyle/>
          <a:p>
            <a:pPr marL="514350" indent="-514350" algn="just">
              <a:buFont typeface="+mj-lt"/>
              <a:buAutoNum type="arabicPeriod"/>
            </a:pPr>
            <a:r>
              <a:rPr lang="en-US" b="1" dirty="0" smtClean="0">
                <a:latin typeface="Times New Roman" pitchFamily="18" charset="0"/>
                <a:cs typeface="Times New Roman" pitchFamily="18" charset="0"/>
              </a:rPr>
              <a:t>Typing</a:t>
            </a:r>
            <a:r>
              <a:rPr lang="en-US" dirty="0" smtClean="0">
                <a:latin typeface="Times New Roman" pitchFamily="18" charset="0"/>
                <a:cs typeface="Times New Roman" pitchFamily="18" charset="0"/>
              </a:rPr>
              <a:t>:  Technology is prepared through a computer so many subject and content need in multi-language typing.</a:t>
            </a:r>
          </a:p>
          <a:p>
            <a:pPr marL="514350" indent="-514350" algn="just">
              <a:buFont typeface="+mj-lt"/>
              <a:buAutoNum type="arabicPeriod"/>
            </a:pPr>
            <a:r>
              <a:rPr lang="en-US" b="1" dirty="0" smtClean="0">
                <a:latin typeface="Times New Roman" pitchFamily="18" charset="0"/>
                <a:cs typeface="Times New Roman" pitchFamily="18" charset="0"/>
              </a:rPr>
              <a:t>Computer knowledge</a:t>
            </a:r>
            <a:r>
              <a:rPr lang="en-US" dirty="0" smtClean="0">
                <a:latin typeface="Times New Roman" pitchFamily="18" charset="0"/>
                <a:cs typeface="Times New Roman" pitchFamily="18" charset="0"/>
              </a:rPr>
              <a:t>: The teacher should know how to operate computer and use different application software's (Ms. Word , Ms PPT) to create study material, assignments for them.</a:t>
            </a:r>
          </a:p>
          <a:p>
            <a:pPr marL="514350" indent="-514350" algn="just">
              <a:buFont typeface="+mj-lt"/>
              <a:buAutoNum type="arabicPeriod"/>
            </a:pPr>
            <a:r>
              <a:rPr lang="en-US" b="1" dirty="0" smtClean="0">
                <a:latin typeface="Times New Roman" pitchFamily="18" charset="0"/>
                <a:cs typeface="Times New Roman" pitchFamily="18" charset="0"/>
              </a:rPr>
              <a:t>Control panel</a:t>
            </a:r>
            <a:r>
              <a:rPr lang="en-US" dirty="0" smtClean="0">
                <a:latin typeface="Times New Roman" pitchFamily="18" charset="0"/>
                <a:cs typeface="Times New Roman" pitchFamily="18" charset="0"/>
              </a:rPr>
              <a:t>: Control panel has large number of </a:t>
            </a:r>
            <a:r>
              <a:rPr lang="en-US" b="1" dirty="0" smtClean="0">
                <a:latin typeface="Times New Roman" pitchFamily="18" charset="0"/>
                <a:cs typeface="Times New Roman" pitchFamily="18" charset="0"/>
              </a:rPr>
              <a:t>technical setting such as printer, font, setting, software, internet. </a:t>
            </a:r>
            <a:r>
              <a:rPr lang="en-US" dirty="0" smtClean="0">
                <a:latin typeface="Times New Roman" pitchFamily="18" charset="0"/>
                <a:cs typeface="Times New Roman" pitchFamily="18" charset="0"/>
              </a:rPr>
              <a:t>So many errors can be edited and rectified without the support of any expert through techno-pedagogy.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324600"/>
          </a:xfrm>
        </p:spPr>
        <p:txBody>
          <a:bodyPr>
            <a:normAutofit fontScale="92500"/>
          </a:bodyPr>
          <a:lstStyle/>
          <a:p>
            <a:pPr marL="514350" indent="-514350" algn="just">
              <a:buNone/>
            </a:pPr>
            <a:r>
              <a:rPr lang="en-US" b="1" dirty="0" smtClean="0">
                <a:latin typeface="Times New Roman" pitchFamily="18" charset="0"/>
                <a:cs typeface="Times New Roman" pitchFamily="18" charset="0"/>
              </a:rPr>
              <a:t>4. Basic Hardware skills</a:t>
            </a:r>
            <a:r>
              <a:rPr lang="en-US" dirty="0" smtClean="0">
                <a:latin typeface="Times New Roman" pitchFamily="18" charset="0"/>
                <a:cs typeface="Times New Roman" pitchFamily="18" charset="0"/>
              </a:rPr>
              <a:t>:  Hands on experience in operating </a:t>
            </a:r>
            <a:r>
              <a:rPr lang="en-US" dirty="0" smtClean="0">
                <a:solidFill>
                  <a:srgbClr val="FF0000"/>
                </a:solidFill>
                <a:latin typeface="Times New Roman" pitchFamily="18" charset="0"/>
                <a:cs typeface="Times New Roman" pitchFamily="18" charset="0"/>
              </a:rPr>
              <a:t>1. the PC and laptops- switching on, shutting down and networking</a:t>
            </a:r>
            <a:r>
              <a:rPr lang="en-US" dirty="0" smtClean="0">
                <a:latin typeface="Times New Roman" pitchFamily="18" charset="0"/>
                <a:cs typeface="Times New Roman" pitchFamily="18" charset="0"/>
              </a:rPr>
              <a:t> 2. </a:t>
            </a:r>
            <a:r>
              <a:rPr lang="en-US" dirty="0" smtClean="0">
                <a:solidFill>
                  <a:srgbClr val="C00000"/>
                </a:solidFill>
                <a:latin typeface="Times New Roman" pitchFamily="18" charset="0"/>
                <a:cs typeface="Times New Roman" pitchFamily="18" charset="0"/>
              </a:rPr>
              <a:t>storage devices – using CD/DVD, pen drive </a:t>
            </a:r>
            <a:r>
              <a:rPr lang="en-US" dirty="0" smtClean="0">
                <a:latin typeface="Times New Roman" pitchFamily="18" charset="0"/>
                <a:cs typeface="Times New Roman" pitchFamily="18" charset="0"/>
              </a:rPr>
              <a:t>3. output devices –</a:t>
            </a:r>
            <a:r>
              <a:rPr lang="en-US" dirty="0" smtClean="0">
                <a:solidFill>
                  <a:srgbClr val="C00000"/>
                </a:solidFill>
                <a:latin typeface="Times New Roman" pitchFamily="18" charset="0"/>
                <a:cs typeface="Times New Roman" pitchFamily="18" charset="0"/>
              </a:rPr>
              <a:t>using printers and speakers </a:t>
            </a:r>
            <a:r>
              <a:rPr lang="en-US" dirty="0" smtClean="0">
                <a:latin typeface="Times New Roman" pitchFamily="18" charset="0"/>
                <a:cs typeface="Times New Roman" pitchFamily="18" charset="0"/>
              </a:rPr>
              <a:t>4. input devices – using keyboard, mouse, scanners etc. 5. Display devices like projectors, smart boards, interactive white boards.</a:t>
            </a:r>
          </a:p>
          <a:p>
            <a:pPr algn="just">
              <a:buNone/>
            </a:pPr>
            <a:r>
              <a:rPr lang="en-US" b="1" dirty="0" smtClean="0">
                <a:latin typeface="Times New Roman" pitchFamily="18" charset="0"/>
                <a:cs typeface="Times New Roman" pitchFamily="18" charset="0"/>
              </a:rPr>
              <a:t>5. Using Multimedia </a:t>
            </a:r>
            <a:r>
              <a:rPr lang="en-US" dirty="0" smtClean="0">
                <a:latin typeface="Times New Roman" pitchFamily="18" charset="0"/>
                <a:cs typeface="Times New Roman" pitchFamily="18" charset="0"/>
              </a:rPr>
              <a:t>: Exposure to multimedia CD ROMs in </a:t>
            </a:r>
            <a:r>
              <a:rPr lang="en-US" dirty="0" smtClean="0">
                <a:solidFill>
                  <a:srgbClr val="C00000"/>
                </a:solidFill>
                <a:latin typeface="Times New Roman" pitchFamily="18" charset="0"/>
                <a:cs typeface="Times New Roman" pitchFamily="18" charset="0"/>
              </a:rPr>
              <a:t>different subjects</a:t>
            </a:r>
            <a:r>
              <a:rPr lang="en-US" dirty="0" smtClean="0">
                <a:latin typeface="Times New Roman" pitchFamily="18" charset="0"/>
                <a:cs typeface="Times New Roman" pitchFamily="18" charset="0"/>
              </a:rPr>
              <a:t>, installing programs, evaluating CD ROMs, approaches to using CD ROMs, creating multimedia presentations.</a:t>
            </a:r>
            <a:r>
              <a:rPr lang="en-US" b="1" dirty="0" smtClean="0">
                <a:latin typeface="Times New Roman" pitchFamily="18" charset="0"/>
                <a:cs typeface="Times New Roman" pitchFamily="18" charset="0"/>
              </a:rPr>
              <a:t> </a:t>
            </a:r>
          </a:p>
          <a:p>
            <a:pPr algn="just">
              <a:buNone/>
            </a:pPr>
            <a:r>
              <a:rPr lang="en-US" b="1" dirty="0" smtClean="0">
                <a:latin typeface="Times New Roman" pitchFamily="18" charset="0"/>
                <a:cs typeface="Times New Roman" pitchFamily="18" charset="0"/>
              </a:rPr>
              <a:t>6.Understanding System Software </a:t>
            </a:r>
            <a:r>
              <a:rPr lang="en-US" dirty="0" smtClean="0">
                <a:latin typeface="Times New Roman" pitchFamily="18" charset="0"/>
                <a:cs typeface="Times New Roman" pitchFamily="18" charset="0"/>
              </a:rPr>
              <a:t>: Features of desktop, starting an application, resizing windows, organizing files (creating, editing, saving ,renaming), switching between programs, copying etc.</a:t>
            </a:r>
          </a:p>
          <a:p>
            <a:pPr algn="just">
              <a:buNone/>
            </a:pPr>
            <a:r>
              <a:rPr lang="en-US" b="1" dirty="0" smtClean="0">
                <a:latin typeface="Times New Roman" pitchFamily="18" charset="0"/>
                <a:cs typeface="Times New Roman" pitchFamily="18" charset="0"/>
              </a:rPr>
              <a:t>7. Using Application Software</a:t>
            </a:r>
            <a:r>
              <a:rPr lang="en-US" dirty="0" smtClean="0">
                <a:latin typeface="Times New Roman" pitchFamily="18" charset="0"/>
                <a:cs typeface="Times New Roman" pitchFamily="18" charset="0"/>
              </a:rPr>
              <a:t>: Word processing, spreadsheet,  database, creation of PDF(Portable document format) files, image processing etc.</a:t>
            </a:r>
          </a:p>
          <a:p>
            <a:pPr marL="514350" indent="-514350" algn="just">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228600"/>
            <a:ext cx="8503920" cy="5870448"/>
          </a:xfrm>
        </p:spPr>
        <p:txBody>
          <a:bodyPr>
            <a:normAutofit fontScale="92500"/>
          </a:bodyPr>
          <a:lstStyle/>
          <a:p>
            <a:pPr marL="514350" indent="-514350" algn="just">
              <a:buNone/>
            </a:pPr>
            <a:r>
              <a:rPr lang="en-US" b="1" dirty="0" smtClean="0">
                <a:latin typeface="Times New Roman" pitchFamily="18" charset="0"/>
                <a:cs typeface="Times New Roman" pitchFamily="18" charset="0"/>
              </a:rPr>
              <a:t>8.Use of Internet </a:t>
            </a:r>
            <a:r>
              <a:rPr lang="en-US" dirty="0" smtClean="0">
                <a:latin typeface="Times New Roman" pitchFamily="18" charset="0"/>
                <a:cs typeface="Times New Roman" pitchFamily="18" charset="0"/>
              </a:rPr>
              <a:t>: Teachers should know how to search information using different web browsers, how to download a particular file or PPT, create web blogs, send e-mails etc.</a:t>
            </a:r>
          </a:p>
          <a:p>
            <a:pPr marL="514350" indent="-514350" algn="just">
              <a:buNone/>
            </a:pPr>
            <a:r>
              <a:rPr lang="en-US" b="1" dirty="0" smtClean="0">
                <a:latin typeface="Times New Roman" pitchFamily="18" charset="0"/>
                <a:cs typeface="Times New Roman" pitchFamily="18" charset="0"/>
              </a:rPr>
              <a:t>9. File conversion </a:t>
            </a:r>
            <a:r>
              <a:rPr lang="en-US" dirty="0" smtClean="0">
                <a:latin typeface="Times New Roman" pitchFamily="18" charset="0"/>
                <a:cs typeface="Times New Roman" pitchFamily="18" charset="0"/>
              </a:rPr>
              <a:t>: File conversion means converting word file to PDF or vice versa , conversion from GIF to JPEG. Teacher should have knowledge of this.</a:t>
            </a:r>
          </a:p>
          <a:p>
            <a:pPr marL="514350" indent="-514350" algn="just">
              <a:buNone/>
            </a:pPr>
            <a:r>
              <a:rPr lang="en-US" b="1" dirty="0" smtClean="0">
                <a:latin typeface="Times New Roman" pitchFamily="18" charset="0"/>
                <a:cs typeface="Times New Roman" pitchFamily="18" charset="0"/>
              </a:rPr>
              <a:t>10. Formation of CD/DVD</a:t>
            </a:r>
            <a:r>
              <a:rPr lang="en-US" dirty="0" smtClean="0">
                <a:latin typeface="Times New Roman" pitchFamily="18" charset="0"/>
                <a:cs typeface="Times New Roman" pitchFamily="18" charset="0"/>
              </a:rPr>
              <a:t>: Teachers should know how to store data in CD/DVD or pen drive as these are the economical method to take back up of large files.</a:t>
            </a:r>
          </a:p>
          <a:p>
            <a:pPr marL="514350" indent="-514350" algn="just">
              <a:buNone/>
            </a:pPr>
            <a:r>
              <a:rPr lang="en-US" dirty="0" smtClean="0">
                <a:latin typeface="Times New Roman" pitchFamily="18" charset="0"/>
                <a:cs typeface="Times New Roman" pitchFamily="18" charset="0"/>
              </a:rPr>
              <a:t>11. </a:t>
            </a:r>
            <a:r>
              <a:rPr lang="en-US" b="1" dirty="0" smtClean="0"/>
              <a:t>Social media connectivity</a:t>
            </a:r>
            <a:r>
              <a:rPr lang="en-US" dirty="0" smtClean="0"/>
              <a:t>: </a:t>
            </a:r>
            <a:r>
              <a:rPr lang="en-US" dirty="0" err="1" smtClean="0"/>
              <a:t>Facebook</a:t>
            </a:r>
            <a:r>
              <a:rPr lang="en-US" dirty="0" smtClean="0"/>
              <a:t>, twitter, </a:t>
            </a:r>
            <a:r>
              <a:rPr lang="en-US" dirty="0" err="1" smtClean="0"/>
              <a:t>whatsApp</a:t>
            </a:r>
            <a:r>
              <a:rPr lang="en-US" dirty="0" smtClean="0"/>
              <a:t> and other modes of communication  are the easy mode of teaching and learning. The right use of these modes provide large amount of information to the learners.</a:t>
            </a:r>
          </a:p>
          <a:p>
            <a:pPr marL="514350" indent="-514350" algn="just">
              <a:buNone/>
            </a:pP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lgn="just">
              <a:buNone/>
            </a:pPr>
            <a:r>
              <a:rPr lang="en-US" dirty="0" smtClean="0">
                <a:latin typeface="Times New Roman" pitchFamily="18" charset="0"/>
                <a:cs typeface="Times New Roman" pitchFamily="18" charset="0"/>
              </a:rPr>
              <a:t> 12. </a:t>
            </a:r>
            <a:r>
              <a:rPr lang="en-US" b="1" dirty="0" smtClean="0">
                <a:latin typeface="Times New Roman" pitchFamily="18" charset="0"/>
                <a:cs typeface="Times New Roman" pitchFamily="18" charset="0"/>
              </a:rPr>
              <a:t>ICT for professional and personal productivity</a:t>
            </a:r>
            <a:r>
              <a:rPr lang="en-US" dirty="0" smtClean="0">
                <a:latin typeface="Times New Roman" pitchFamily="18" charset="0"/>
                <a:cs typeface="Times New Roman" pitchFamily="18" charset="0"/>
              </a:rPr>
              <a:t>: ICT for </a:t>
            </a:r>
            <a:r>
              <a:rPr lang="en-US" b="1" dirty="0" smtClean="0">
                <a:latin typeface="Times New Roman" pitchFamily="18" charset="0"/>
                <a:cs typeface="Times New Roman" pitchFamily="18" charset="0"/>
              </a:rPr>
              <a:t>administration, record keeping, reporting and transfer of information, attendance</a:t>
            </a:r>
            <a:r>
              <a:rPr lang="en-US" dirty="0" smtClean="0">
                <a:latin typeface="Times New Roman" pitchFamily="18" charset="0"/>
                <a:cs typeface="Times New Roman" pitchFamily="18" charset="0"/>
              </a:rPr>
              <a:t>, research, professional development opportunities. </a:t>
            </a:r>
          </a:p>
          <a:p>
            <a:pPr algn="just">
              <a:buNone/>
            </a:pPr>
            <a:r>
              <a:rPr lang="en-US" dirty="0" smtClean="0">
                <a:latin typeface="Times New Roman" pitchFamily="18" charset="0"/>
                <a:cs typeface="Times New Roman" pitchFamily="18" charset="0"/>
              </a:rPr>
              <a:t>13. </a:t>
            </a:r>
            <a:r>
              <a:rPr lang="en-US" b="1" dirty="0" smtClean="0">
                <a:latin typeface="Times New Roman" pitchFamily="18" charset="0"/>
                <a:cs typeface="Times New Roman" pitchFamily="18" charset="0"/>
              </a:rPr>
              <a:t>Social, legal, ethical and health issues: </a:t>
            </a:r>
            <a:r>
              <a:rPr lang="en-US" dirty="0" smtClean="0">
                <a:latin typeface="Times New Roman" pitchFamily="18" charset="0"/>
                <a:cs typeface="Times New Roman" pitchFamily="18" charset="0"/>
              </a:rPr>
              <a:t>Advantages and disadvantages of computer use, privacy violations. Copyright, plagiarism, computer security(hacking, virus, misuse, abuse), healthy use (seating, light, sound, radiation)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1"/>
                </a:solidFill>
              </a:rPr>
              <a:t>CHALLENGES OF USING TECHNO-PEDAGOGY</a:t>
            </a:r>
            <a:endParaRPr lang="en-US" dirty="0">
              <a:solidFill>
                <a:schemeClr val="tx1"/>
              </a:solidFill>
            </a:endParaRPr>
          </a:p>
        </p:txBody>
      </p:sp>
      <p:sp>
        <p:nvSpPr>
          <p:cNvPr id="3" name="Content Placeholder 2"/>
          <p:cNvSpPr>
            <a:spLocks noGrp="1"/>
          </p:cNvSpPr>
          <p:nvPr>
            <p:ph sz="quarter" idx="1"/>
          </p:nvPr>
        </p:nvSpPr>
        <p:spPr>
          <a:xfrm>
            <a:off x="301752" y="1219200"/>
            <a:ext cx="8503920" cy="4879848"/>
          </a:xfrm>
        </p:spPr>
        <p:txBody>
          <a:bodyPr>
            <a:normAutofit/>
          </a:bodyPr>
          <a:lstStyle/>
          <a:p>
            <a:pPr lvl="0" algn="just">
              <a:buNone/>
            </a:pPr>
            <a:r>
              <a:rPr lang="en-US" b="1" i="1" dirty="0" smtClean="0"/>
              <a:t>1. Destitute infrastructure of ICT for using Techno-pedagogical skills :</a:t>
            </a:r>
            <a:r>
              <a:rPr lang="en-US" dirty="0" smtClean="0"/>
              <a:t>Several colleges do </a:t>
            </a:r>
            <a:r>
              <a:rPr lang="en-US" dirty="0" smtClean="0">
                <a:solidFill>
                  <a:srgbClr val="FF0000"/>
                </a:solidFill>
              </a:rPr>
              <a:t>not have proper rooms or buildings so as to accommodate the technology</a:t>
            </a:r>
            <a:r>
              <a:rPr lang="en-US" dirty="0" smtClean="0"/>
              <a:t>. Pitiable ICT lab having hardly ever used web based instruction, electronic machine such as telephone, cellular phones, fax, radio, television, video, computer, poor cable network with internet, e-mail, hardware and software, poor satellite systems, injure videoconferencing etc. create the challenges to use techno-pedagogical skills in higher education.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457200"/>
            <a:ext cx="8503920" cy="5641848"/>
          </a:xfrm>
        </p:spPr>
        <p:txBody>
          <a:bodyPr>
            <a:normAutofit/>
          </a:bodyPr>
          <a:lstStyle/>
          <a:p>
            <a:pPr lvl="0" algn="just">
              <a:buNone/>
            </a:pPr>
            <a:r>
              <a:rPr lang="en-US" b="1" i="1" dirty="0" smtClean="0"/>
              <a:t>2. Scarce competence on English language and online content :</a:t>
            </a:r>
            <a:r>
              <a:rPr lang="en-US" dirty="0" smtClean="0"/>
              <a:t>E</a:t>
            </a:r>
            <a:r>
              <a:rPr lang="en-US" dirty="0" smtClean="0">
                <a:solidFill>
                  <a:srgbClr val="FF0000"/>
                </a:solidFill>
              </a:rPr>
              <a:t>nglish is the dominant language of internet. </a:t>
            </a:r>
            <a:r>
              <a:rPr lang="en-US" dirty="0" smtClean="0"/>
              <a:t>In our country English language proficiency is not high, especially outside of town areas. This represents a serious barrier in maximizing the educational benefits of the World Wide Web. </a:t>
            </a:r>
          </a:p>
          <a:p>
            <a:pPr lvl="0" algn="just">
              <a:buNone/>
            </a:pPr>
            <a:r>
              <a:rPr lang="en-US" b="1" i="1" dirty="0" smtClean="0"/>
              <a:t>3. Calamity of Teachers with Techno-pedagogical skills :</a:t>
            </a:r>
            <a:r>
              <a:rPr lang="en-US" dirty="0" smtClean="0"/>
              <a:t>A Techno-pedagogical skill in Teacher Education is a challenging task because mediated communication demands more of perfection on the part of teacher educators with ICT skills.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381000"/>
            <a:ext cx="8805672" cy="6096000"/>
          </a:xfrm>
        </p:spPr>
        <p:txBody>
          <a:bodyPr>
            <a:normAutofit fontScale="92500"/>
          </a:bodyPr>
          <a:lstStyle/>
          <a:p>
            <a:pPr marL="342900" indent="-342900" algn="just">
              <a:buFont typeface="Arial" pitchFamily="34" charset="0"/>
              <a:buChar char="•"/>
            </a:pPr>
            <a:r>
              <a:rPr lang="en-US" b="1" i="1" dirty="0" smtClean="0"/>
              <a:t>4</a:t>
            </a:r>
            <a:r>
              <a:rPr lang="en-US" sz="3200" b="1" i="1" dirty="0" smtClean="0"/>
              <a:t>. </a:t>
            </a:r>
            <a:r>
              <a:rPr lang="en-US" sz="3200" b="1" dirty="0" smtClean="0">
                <a:latin typeface="Comic Sans MS" pitchFamily="66" charset="0"/>
              </a:rPr>
              <a:t>Insufficient finance: </a:t>
            </a:r>
            <a:r>
              <a:rPr lang="en-US" sz="3200" dirty="0" smtClean="0"/>
              <a:t>ICT in education require </a:t>
            </a:r>
            <a:r>
              <a:rPr lang="en-US" sz="3200" dirty="0" smtClean="0">
                <a:solidFill>
                  <a:srgbClr val="FF0000"/>
                </a:solidFill>
              </a:rPr>
              <a:t>large capital investment</a:t>
            </a:r>
            <a:r>
              <a:rPr lang="en-US" sz="3200" dirty="0" smtClean="0"/>
              <a:t>. Govt. gave priority in making buildings and for teacher welfare </a:t>
            </a:r>
            <a:r>
              <a:rPr lang="en-US" sz="3200" dirty="0" err="1" smtClean="0"/>
              <a:t>programmes</a:t>
            </a:r>
            <a:r>
              <a:rPr lang="en-US" sz="3200" dirty="0" smtClean="0"/>
              <a:t>. ICT in  education has not yet been considered as a priority. </a:t>
            </a:r>
          </a:p>
          <a:p>
            <a:pPr lvl="0" algn="just">
              <a:buNone/>
            </a:pPr>
            <a:endParaRPr lang="en-US" sz="3200" dirty="0" smtClean="0">
              <a:solidFill>
                <a:srgbClr val="FF0000"/>
              </a:solidFill>
              <a:latin typeface="Comic Sans MS" pitchFamily="66" charset="0"/>
            </a:endParaRPr>
          </a:p>
          <a:p>
            <a:pPr algn="just">
              <a:buNone/>
            </a:pPr>
            <a:r>
              <a:rPr lang="en-US" sz="3200" b="1" dirty="0" smtClean="0">
                <a:latin typeface="Comic Sans MS" pitchFamily="66" charset="0"/>
              </a:rPr>
              <a:t>5. Lack of vision on part of management: </a:t>
            </a:r>
            <a:r>
              <a:rPr lang="en-IN" sz="3600" dirty="0" smtClean="0">
                <a:latin typeface="Comic Sans MS" pitchFamily="66" charset="0"/>
              </a:rPr>
              <a:t>The principal is often occupied with administration and managerial issues or </a:t>
            </a:r>
            <a:r>
              <a:rPr lang="en-IN" sz="3600" dirty="0" smtClean="0">
                <a:solidFill>
                  <a:srgbClr val="FF0000"/>
                </a:solidFill>
                <a:latin typeface="Comic Sans MS" pitchFamily="66" charset="0"/>
              </a:rPr>
              <a:t>lacks interest or vision </a:t>
            </a:r>
            <a:r>
              <a:rPr lang="en-IN" sz="3600" dirty="0" smtClean="0">
                <a:latin typeface="Comic Sans MS" pitchFamily="66" charset="0"/>
              </a:rPr>
              <a:t>in the area of information and communication technology integration into teaching and learning.</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477000"/>
          </a:xfrm>
        </p:spPr>
        <p:txBody>
          <a:bodyPr>
            <a:noAutofit/>
          </a:bodyPr>
          <a:lstStyle/>
          <a:p>
            <a:pPr marL="514350" indent="-514350" algn="just">
              <a:buNone/>
            </a:pPr>
            <a:r>
              <a:rPr lang="en-US" sz="2000" b="1" i="1" dirty="0" smtClean="0"/>
              <a:t>6. </a:t>
            </a:r>
            <a:r>
              <a:rPr lang="en-US" sz="2800" b="1" dirty="0" smtClean="0">
                <a:latin typeface="Comic Sans MS" pitchFamily="66" charset="0"/>
              </a:rPr>
              <a:t>Limited Time</a:t>
            </a:r>
            <a:r>
              <a:rPr lang="en-US" sz="3200" b="1" dirty="0" smtClean="0">
                <a:latin typeface="Comic Sans MS" pitchFamily="66" charset="0"/>
              </a:rPr>
              <a:t>:</a:t>
            </a:r>
            <a:r>
              <a:rPr lang="en-IN" sz="3200" dirty="0" smtClean="0">
                <a:latin typeface="Comic Sans MS" pitchFamily="66" charset="0"/>
              </a:rPr>
              <a:t>Many teachers have competence and confidence in using computers in the classroom, but they still make little use of technologies because of lack of time.</a:t>
            </a:r>
          </a:p>
          <a:p>
            <a:pPr marL="514350" lvl="0" indent="-514350" algn="just">
              <a:buNone/>
            </a:pPr>
            <a:endParaRPr lang="en-US" sz="3200" dirty="0" smtClean="0">
              <a:latin typeface="Comic Sans MS" pitchFamily="66" charset="0"/>
            </a:endParaRPr>
          </a:p>
          <a:p>
            <a:pPr marL="514350" lvl="0" indent="-514350" algn="just">
              <a:buNone/>
            </a:pPr>
            <a:r>
              <a:rPr lang="en-US" sz="3200" dirty="0" smtClean="0">
                <a:latin typeface="Comic Sans MS" pitchFamily="66" charset="0"/>
              </a:rPr>
              <a:t>7. </a:t>
            </a:r>
            <a:r>
              <a:rPr lang="en-US" sz="3200" b="1" dirty="0" smtClean="0">
                <a:latin typeface="Comic Sans MS" pitchFamily="66" charset="0"/>
              </a:rPr>
              <a:t>Frequent power fluctuations </a:t>
            </a:r>
            <a:r>
              <a:rPr lang="en-US" sz="3200" dirty="0" smtClean="0">
                <a:latin typeface="Comic Sans MS" pitchFamily="66" charset="0"/>
              </a:rPr>
              <a:t>:The power outages and fluctuations dampen the potential impact for the use of techno-pedagogical skill. It became the reason for damage of working computer and other equipments which support the Techno-pedagogical frame.</a:t>
            </a:r>
          </a:p>
          <a:p>
            <a:endParaRPr lang="en-US"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1"/>
                </a:solidFill>
                <a:latin typeface="Times New Roman" pitchFamily="18" charset="0"/>
                <a:cs typeface="Times New Roman" pitchFamily="18" charset="0"/>
              </a:rPr>
              <a:t>Developing Techno-Pedagogical Competence among Teachers</a:t>
            </a:r>
            <a:endParaRPr lang="en-US" dirty="0"/>
          </a:p>
        </p:txBody>
      </p:sp>
      <p:sp>
        <p:nvSpPr>
          <p:cNvPr id="3" name="Content Placeholder 2"/>
          <p:cNvSpPr>
            <a:spLocks noGrp="1"/>
          </p:cNvSpPr>
          <p:nvPr>
            <p:ph sz="quarter" idx="1"/>
          </p:nvPr>
        </p:nvSpPr>
        <p:spPr/>
        <p:txBody>
          <a:bodyPr>
            <a:normAutofit fontScale="92500" lnSpcReduction="20000"/>
          </a:bodyPr>
          <a:lstStyle/>
          <a:p>
            <a:pPr algn="just">
              <a:buNone/>
            </a:pPr>
            <a:r>
              <a:rPr lang="en-US" dirty="0" smtClean="0"/>
              <a:t>   Preparing teachers to use effective technology has become an important means in today’s world since teacher are the means through which students acquire knowledge. Teachers need to master themselves in every field. Following are the points for developing techno-pedagogical skills in teachers: -</a:t>
            </a:r>
          </a:p>
          <a:p>
            <a:pPr algn="just">
              <a:buNone/>
            </a:pPr>
            <a:r>
              <a:rPr lang="en-US" dirty="0" smtClean="0"/>
              <a:t> 1) </a:t>
            </a:r>
            <a:r>
              <a:rPr lang="en-US" b="1" dirty="0" smtClean="0">
                <a:latin typeface="Times New Roman" pitchFamily="18" charset="0"/>
                <a:cs typeface="Times New Roman" pitchFamily="18" charset="0"/>
              </a:rPr>
              <a:t>Creating an innovative online learning environment</a:t>
            </a:r>
            <a:r>
              <a:rPr lang="en-US" dirty="0" smtClean="0"/>
              <a:t>: - In order to create an innovative learning environment the </a:t>
            </a:r>
            <a:r>
              <a:rPr lang="en-US" dirty="0" smtClean="0">
                <a:solidFill>
                  <a:srgbClr val="FF0000"/>
                </a:solidFill>
              </a:rPr>
              <a:t>teacher should be taught how to make use of various technologies through practical as well as theoretical approach.</a:t>
            </a:r>
            <a:r>
              <a:rPr lang="en-US" dirty="0" smtClean="0"/>
              <a:t> They should be introduced to various kinds of technologies and develop their attitude and ability in implementing those skills in the modern classrooms.</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304800"/>
            <a:ext cx="8503920" cy="5794248"/>
          </a:xfrm>
        </p:spPr>
        <p:txBody>
          <a:bodyPr>
            <a:normAutofit/>
          </a:bodyPr>
          <a:lstStyle/>
          <a:p>
            <a:pPr algn="just">
              <a:buNone/>
            </a:pPr>
            <a:r>
              <a:rPr lang="en-US" dirty="0" smtClean="0">
                <a:latin typeface="Times New Roman" pitchFamily="18" charset="0"/>
                <a:cs typeface="Times New Roman" pitchFamily="18" charset="0"/>
              </a:rPr>
              <a:t>2. </a:t>
            </a:r>
            <a:r>
              <a:rPr lang="en-US" b="1" dirty="0" smtClean="0">
                <a:latin typeface="Times New Roman" pitchFamily="18" charset="0"/>
                <a:cs typeface="Times New Roman" pitchFamily="18" charset="0"/>
              </a:rPr>
              <a:t>Technology exposure: </a:t>
            </a:r>
            <a:r>
              <a:rPr lang="en-US" dirty="0" smtClean="0">
                <a:latin typeface="Times New Roman" pitchFamily="18" charset="0"/>
                <a:cs typeface="Times New Roman" pitchFamily="18" charset="0"/>
              </a:rPr>
              <a:t>- Technology exposure includes collecting materials from the various internet sources, virtual field trips, integration method etc. </a:t>
            </a:r>
            <a:r>
              <a:rPr lang="en-US" dirty="0" smtClean="0">
                <a:solidFill>
                  <a:srgbClr val="FF0000"/>
                </a:solidFill>
                <a:latin typeface="Times New Roman" pitchFamily="18" charset="0"/>
                <a:cs typeface="Times New Roman" pitchFamily="18" charset="0"/>
              </a:rPr>
              <a:t>The teachers should be trained about how to get access to different websites and make them known about the advantages of using those webs in teaching.</a:t>
            </a:r>
            <a:r>
              <a:rPr lang="en-US" dirty="0" smtClean="0">
                <a:latin typeface="Times New Roman" pitchFamily="18" charset="0"/>
                <a:cs typeface="Times New Roman" pitchFamily="18" charset="0"/>
              </a:rPr>
              <a:t> Technology exposure will help the teacher in gathering information about the best use of technology in pedagogy, which will help in widening the information base of students.</a:t>
            </a:r>
          </a:p>
          <a:p>
            <a:pPr algn="just">
              <a:buNone/>
            </a:pPr>
            <a:r>
              <a:rPr lang="en-US" sz="2800" dirty="0" smtClean="0">
                <a:latin typeface="Times New Roman" pitchFamily="18" charset="0"/>
                <a:cs typeface="Times New Roman" pitchFamily="18" charset="0"/>
              </a:rPr>
              <a:t>3.Arrangement of </a:t>
            </a:r>
            <a:r>
              <a:rPr lang="en-US" sz="2800" dirty="0" smtClean="0">
                <a:solidFill>
                  <a:srgbClr val="FF0000"/>
                </a:solidFill>
                <a:latin typeface="Times New Roman" pitchFamily="18" charset="0"/>
                <a:cs typeface="Times New Roman" pitchFamily="18" charset="0"/>
              </a:rPr>
              <a:t>annual workshop </a:t>
            </a:r>
            <a:r>
              <a:rPr lang="en-US" sz="2800" dirty="0" smtClean="0">
                <a:latin typeface="Times New Roman" pitchFamily="18" charset="0"/>
                <a:cs typeface="Times New Roman" pitchFamily="18" charset="0"/>
              </a:rPr>
              <a:t>for teachers techno pedagogical skills development.</a:t>
            </a:r>
          </a:p>
          <a:p>
            <a:pPr algn="just">
              <a:buNone/>
            </a:pPr>
            <a:r>
              <a:rPr lang="en-US" sz="2800" dirty="0" smtClean="0">
                <a:latin typeface="Times New Roman" pitchFamily="18" charset="0"/>
                <a:cs typeface="Times New Roman" pitchFamily="18" charset="0"/>
              </a:rPr>
              <a:t>4.. Increase in salaries of ICT trained skill teacher  so that the other  teachers follow them.</a:t>
            </a:r>
          </a:p>
          <a:p>
            <a:pPr algn="just">
              <a:buNone/>
            </a:pPr>
            <a:endParaRPr lang="en-US"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0"/>
            <a:ext cx="8503920" cy="6099048"/>
          </a:xfrm>
        </p:spPr>
        <p:txBody>
          <a:bodyPr>
            <a:normAutofit/>
          </a:bodyPr>
          <a:lstStyle/>
          <a:p>
            <a:pPr algn="just">
              <a:buNone/>
            </a:pPr>
            <a:r>
              <a:rPr lang="en-US" sz="3200" dirty="0" smtClean="0">
                <a:latin typeface="Times New Roman" pitchFamily="18" charset="0"/>
                <a:cs typeface="Times New Roman" pitchFamily="18" charset="0"/>
              </a:rPr>
              <a:t>5. Provision of ICT tools and devices by government in government and private institutions.</a:t>
            </a:r>
          </a:p>
          <a:p>
            <a:pPr algn="just">
              <a:buNone/>
            </a:pPr>
            <a:r>
              <a:rPr lang="en-US" sz="3200" dirty="0" smtClean="0">
                <a:latin typeface="Times New Roman" pitchFamily="18" charset="0"/>
                <a:cs typeface="Times New Roman" pitchFamily="18" charset="0"/>
              </a:rPr>
              <a:t>6. Head of institutions should take initiatives and motivate teachers to integrate ICT in their teachings.</a:t>
            </a:r>
          </a:p>
          <a:p>
            <a:pPr algn="just">
              <a:buNone/>
            </a:pPr>
            <a:r>
              <a:rPr lang="en-US" sz="3200" dirty="0" smtClean="0">
                <a:latin typeface="Times New Roman" pitchFamily="18" charset="0"/>
                <a:cs typeface="Times New Roman" pitchFamily="18" charset="0"/>
              </a:rPr>
              <a:t>7.The teachers should not be given non- academic work and should be given training to use ICT.</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228600"/>
            <a:ext cx="8763000" cy="6096000"/>
          </a:xfrm>
        </p:spPr>
        <p:txBody>
          <a:bodyPr>
            <a:normAutofit fontScale="92500"/>
          </a:bodyPr>
          <a:lstStyle/>
          <a:p>
            <a:pPr algn="just">
              <a:buNone/>
            </a:pPr>
            <a:r>
              <a:rPr lang="en-US" sz="2800" dirty="0" smtClean="0">
                <a:latin typeface="Times New Roman" pitchFamily="18" charset="0"/>
                <a:cs typeface="Times New Roman" pitchFamily="18" charset="0"/>
              </a:rPr>
              <a:t>   Techno-pedagogical competency of teachers is an important weapon to transform the classroom environment from traditional ‘</a:t>
            </a:r>
            <a:r>
              <a:rPr lang="en-US" sz="2800" b="1" dirty="0" smtClean="0">
                <a:latin typeface="Times New Roman" pitchFamily="18" charset="0"/>
                <a:cs typeface="Times New Roman" pitchFamily="18" charset="0"/>
              </a:rPr>
              <a:t>teacher-</a:t>
            </a:r>
            <a:r>
              <a:rPr lang="en-US" sz="2800" b="1" dirty="0" err="1" smtClean="0">
                <a:latin typeface="Times New Roman" pitchFamily="18" charset="0"/>
                <a:cs typeface="Times New Roman" pitchFamily="18" charset="0"/>
              </a:rPr>
              <a:t>centred</a:t>
            </a:r>
            <a:r>
              <a:rPr lang="en-US" sz="2800" b="1" dirty="0" smtClean="0">
                <a:latin typeface="Times New Roman" pitchFamily="18" charset="0"/>
                <a:cs typeface="Times New Roman" pitchFamily="18" charset="0"/>
              </a:rPr>
              <a:t>’ to ‘learner-</a:t>
            </a:r>
            <a:r>
              <a:rPr lang="en-US" sz="2800" b="1" dirty="0" err="1" smtClean="0">
                <a:latin typeface="Times New Roman" pitchFamily="18" charset="0"/>
                <a:cs typeface="Times New Roman" pitchFamily="18" charset="0"/>
              </a:rPr>
              <a:t>centred</a:t>
            </a:r>
            <a:r>
              <a:rPr lang="en-US" sz="2800" b="1"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With this competency, teachers will be able to </a:t>
            </a:r>
            <a:r>
              <a:rPr lang="en-US" sz="2800" dirty="0" smtClean="0">
                <a:solidFill>
                  <a:srgbClr val="FF0000"/>
                </a:solidFill>
                <a:latin typeface="Times New Roman" pitchFamily="18" charset="0"/>
                <a:cs typeface="Times New Roman" pitchFamily="18" charset="0"/>
              </a:rPr>
              <a:t>integrate technology into the pedagogy that helps to promote the active learning, collaborative learning, creative learning, integrative learning, and evaluative learning </a:t>
            </a:r>
            <a:r>
              <a:rPr lang="en-US" sz="2800" dirty="0" smtClean="0">
                <a:latin typeface="Times New Roman" pitchFamily="18" charset="0"/>
                <a:cs typeface="Times New Roman" pitchFamily="18" charset="0"/>
              </a:rPr>
              <a:t>and also helps to prepare and manage a learner </a:t>
            </a:r>
            <a:r>
              <a:rPr lang="en-US" sz="2800" dirty="0" err="1" smtClean="0">
                <a:latin typeface="Times New Roman" pitchFamily="18" charset="0"/>
                <a:cs typeface="Times New Roman" pitchFamily="18" charset="0"/>
              </a:rPr>
              <a:t>centred</a:t>
            </a:r>
            <a:r>
              <a:rPr lang="en-US" sz="2800" dirty="0" smtClean="0">
                <a:latin typeface="Times New Roman" pitchFamily="18" charset="0"/>
                <a:cs typeface="Times New Roman" pitchFamily="18" charset="0"/>
              </a:rPr>
              <a:t> environment. In the 21st century, students are mostly dependent upon technology in every sphere of their life and it’s become a natural part of their environment. That is why their expectation is that technology will be used in the classroom teaching-learning process to help them learn, </a:t>
            </a:r>
            <a:r>
              <a:rPr lang="en-US" sz="2800" b="1" dirty="0" smtClean="0">
                <a:latin typeface="Times New Roman" pitchFamily="18" charset="0"/>
                <a:cs typeface="Times New Roman" pitchFamily="18" charset="0"/>
              </a:rPr>
              <a:t>develop essential IT skills, and master the technology fluency necessary in their specific subject domain</a:t>
            </a:r>
            <a:r>
              <a:rPr lang="en-US" sz="2800" dirty="0" smtClean="0">
                <a:latin typeface="Times New Roman" pitchFamily="18" charset="0"/>
                <a:cs typeface="Times New Roman" pitchFamily="18" charset="0"/>
              </a:rPr>
              <a:t>.</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lgn="just">
              <a:buNone/>
            </a:pPr>
            <a:r>
              <a:rPr lang="en-US" sz="3600" dirty="0" smtClean="0">
                <a:latin typeface="Times New Roman" pitchFamily="18" charset="0"/>
                <a:cs typeface="Times New Roman" pitchFamily="18" charset="0"/>
              </a:rPr>
              <a:t>   Computer engages the students in different interactive collaboration and improves student level of understanding and knowledge. It brings to the student a world of joyful learning. So teachers of this era should focus on learning and instructional design, theories as well as integrating computer into the curriculum.</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sz="quarter" idx="1"/>
          </p:nvPr>
        </p:nvPicPr>
        <p:blipFill>
          <a:blip r:embed="rId2"/>
          <a:srcRect/>
          <a:stretch>
            <a:fillRect/>
          </a:stretch>
        </p:blipFill>
        <p:spPr bwMode="auto">
          <a:xfrm>
            <a:off x="0" y="0"/>
            <a:ext cx="9143999"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12635</TotalTime>
  <Words>2252</Words>
  <Application>Microsoft Office PowerPoint</Application>
  <PresentationFormat>On-screen Show (4:3)</PresentationFormat>
  <Paragraphs>82</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Civic</vt:lpstr>
      <vt:lpstr>Developing Techno-Pedagogic Skills</vt:lpstr>
      <vt:lpstr>Slide 2</vt:lpstr>
      <vt:lpstr>         Techno-Pedagogy  </vt:lpstr>
      <vt:lpstr>Slide 4</vt:lpstr>
      <vt:lpstr>Techno-Pedagogy: 3 Areas of knowledge</vt:lpstr>
      <vt:lpstr>Slide 6</vt:lpstr>
      <vt:lpstr>Slide 7</vt:lpstr>
      <vt:lpstr>Slide 8</vt:lpstr>
      <vt:lpstr>Slide 9</vt:lpstr>
      <vt:lpstr>Role/Scope of Techno-pedagogy(T-P) In Education</vt:lpstr>
      <vt:lpstr>Slide 11</vt:lpstr>
      <vt:lpstr>Slide 12</vt:lpstr>
      <vt:lpstr>Slide 13</vt:lpstr>
      <vt:lpstr>Development of techno-pedagogical Competency and skills</vt:lpstr>
      <vt:lpstr>Following T-P skills are required by teachers:</vt:lpstr>
      <vt:lpstr>Slide 16</vt:lpstr>
      <vt:lpstr>Slide 17</vt:lpstr>
      <vt:lpstr>Slide 18</vt:lpstr>
      <vt:lpstr>CHALLENGES OF USING TECHNO-PEDAGOGY</vt:lpstr>
      <vt:lpstr>Slide 20</vt:lpstr>
      <vt:lpstr>Slide 21</vt:lpstr>
      <vt:lpstr>Slide 22</vt:lpstr>
      <vt:lpstr>Developing Techno-Pedagogical Competence among Teachers</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Pedagogic skill</dc:title>
  <dc:creator>Sabhya</dc:creator>
  <cp:lastModifiedBy>Sabhya</cp:lastModifiedBy>
  <cp:revision>42</cp:revision>
  <dcterms:created xsi:type="dcterms:W3CDTF">2020-02-13T08:01:23Z</dcterms:created>
  <dcterms:modified xsi:type="dcterms:W3CDTF">2022-08-03T08:06:57Z</dcterms:modified>
</cp:coreProperties>
</file>