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64" r:id="rId5"/>
    <p:sldId id="259" r:id="rId6"/>
    <p:sldId id="260" r:id="rId7"/>
    <p:sldId id="261" r:id="rId8"/>
    <p:sldId id="262" r:id="rId9"/>
    <p:sldId id="263"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E6AAA2-2B5C-4A29-88A9-9FADE39FCA9F}" type="datetimeFigureOut">
              <a:rPr lang="en-US" smtClean="0"/>
              <a:pPr/>
              <a:t>2/17/2020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031284-0338-4910-8E8D-B92AAA5EE8E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C031284-0338-4910-8E8D-B92AAA5EE8EB}"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3C01389-889B-4B62-98B7-16863235C08A}" type="datetimeFigureOut">
              <a:rPr lang="en-US" smtClean="0"/>
              <a:pPr/>
              <a:t>2/17/2020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804AAC86-E7A7-4E7D-9B7F-B3A469D09054}"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3C01389-889B-4B62-98B7-16863235C08A}" type="datetimeFigureOut">
              <a:rPr lang="en-US" smtClean="0"/>
              <a:pPr/>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AAC86-E7A7-4E7D-9B7F-B3A469D09054}"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3C01389-889B-4B62-98B7-16863235C08A}" type="datetimeFigureOut">
              <a:rPr lang="en-US" smtClean="0"/>
              <a:pPr/>
              <a:t>2/17/2020</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04AAC86-E7A7-4E7D-9B7F-B3A469D0905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3C01389-889B-4B62-98B7-16863235C08A}" type="datetimeFigureOut">
              <a:rPr lang="en-US" smtClean="0"/>
              <a:pPr/>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4AAC86-E7A7-4E7D-9B7F-B3A469D09054}"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3C01389-889B-4B62-98B7-16863235C08A}" type="datetimeFigureOut">
              <a:rPr lang="en-US" smtClean="0"/>
              <a:pPr/>
              <a:t>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4AAC86-E7A7-4E7D-9B7F-B3A469D09054}"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3C01389-889B-4B62-98B7-16863235C08A}" type="datetimeFigureOut">
              <a:rPr lang="en-US" smtClean="0"/>
              <a:pPr/>
              <a:t>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4AAC86-E7A7-4E7D-9B7F-B3A469D090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01389-889B-4B62-98B7-16863235C08A}" type="datetimeFigureOut">
              <a:rPr lang="en-US" smtClean="0"/>
              <a:pPr/>
              <a:t>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4AAC86-E7A7-4E7D-9B7F-B3A469D090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3C01389-889B-4B62-98B7-16863235C08A}" type="datetimeFigureOut">
              <a:rPr lang="en-US" smtClean="0"/>
              <a:pPr/>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4AAC86-E7A7-4E7D-9B7F-B3A469D09054}"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3C01389-889B-4B62-98B7-16863235C08A}" type="datetimeFigureOut">
              <a:rPr lang="en-US" smtClean="0"/>
              <a:pPr/>
              <a:t>2/17/2020</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804AAC86-E7A7-4E7D-9B7F-B3A469D09054}"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3C01389-889B-4B62-98B7-16863235C08A}" type="datetimeFigureOut">
              <a:rPr lang="en-US" smtClean="0"/>
              <a:pPr/>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AAC86-E7A7-4E7D-9B7F-B3A469D090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3C01389-889B-4B62-98B7-16863235C08A}" type="datetimeFigureOut">
              <a:rPr lang="en-US" smtClean="0"/>
              <a:pPr/>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AAC86-E7A7-4E7D-9B7F-B3A469D090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3C01389-889B-4B62-98B7-16863235C08A}" type="datetimeFigureOut">
              <a:rPr lang="en-US" smtClean="0"/>
              <a:pPr/>
              <a:t>2/17/2020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04AAC86-E7A7-4E7D-9B7F-B3A469D090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33400"/>
            <a:ext cx="8229600" cy="3581400"/>
          </a:xfrm>
        </p:spPr>
        <p:txBody>
          <a:bodyPr>
            <a:noAutofit/>
          </a:bodyPr>
          <a:lstStyle/>
          <a:p>
            <a:r>
              <a:rPr lang="en-US" sz="5400" b="1" dirty="0" smtClean="0">
                <a:latin typeface="Comic Sans MS" pitchFamily="66" charset="0"/>
              </a:rPr>
              <a:t>A</a:t>
            </a:r>
            <a:r>
              <a:rPr sz="5400" b="1" smtClean="0">
                <a:latin typeface="Comic Sans MS" pitchFamily="66" charset="0"/>
              </a:rPr>
              <a:t>dvantages  and Disadvantages of ICT</a:t>
            </a:r>
            <a:endParaRPr lang="en-US" sz="5400" b="1" dirty="0">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a:bodyPr>
          <a:lstStyle/>
          <a:p>
            <a:pPr algn="ctr"/>
            <a:r>
              <a:rPr lang="en-US" sz="6000" b="1" dirty="0" smtClean="0">
                <a:solidFill>
                  <a:srgbClr val="FF0000"/>
                </a:solidFill>
              </a:rPr>
              <a:t>Advantages of ICT</a:t>
            </a:r>
            <a:endParaRPr lang="en-US" sz="6000" b="1" dirty="0">
              <a:solidFill>
                <a:srgbClr val="FF0000"/>
              </a:solidFill>
            </a:endParaRPr>
          </a:p>
        </p:txBody>
      </p:sp>
      <p:sp>
        <p:nvSpPr>
          <p:cNvPr id="3" name="Content Placeholder 2"/>
          <p:cNvSpPr>
            <a:spLocks noGrp="1"/>
          </p:cNvSpPr>
          <p:nvPr>
            <p:ph sz="quarter" idx="1"/>
          </p:nvPr>
        </p:nvSpPr>
        <p:spPr>
          <a:xfrm>
            <a:off x="228600" y="1447800"/>
            <a:ext cx="8763000" cy="5029200"/>
          </a:xfrm>
        </p:spPr>
        <p:txBody>
          <a:bodyPr>
            <a:normAutofit fontScale="92500" lnSpcReduction="10000"/>
          </a:bodyPr>
          <a:lstStyle/>
          <a:p>
            <a:pPr algn="just"/>
            <a:r>
              <a:rPr lang="en-IN" sz="3200" b="1" dirty="0" smtClean="0"/>
              <a:t>Distance and climate independent </a:t>
            </a:r>
            <a:r>
              <a:rPr lang="en-IN" sz="3200" dirty="0" smtClean="0"/>
              <a:t>(</a:t>
            </a:r>
            <a:r>
              <a:rPr lang="en-IN" sz="3200" dirty="0" smtClean="0">
                <a:solidFill>
                  <a:srgbClr val="FF0000"/>
                </a:solidFill>
              </a:rPr>
              <a:t>borderless environment</a:t>
            </a:r>
            <a:r>
              <a:rPr lang="en-IN" sz="3200" dirty="0" smtClean="0"/>
              <a:t>)</a:t>
            </a:r>
          </a:p>
          <a:p>
            <a:pPr algn="just"/>
            <a:r>
              <a:rPr lang="en-IN" sz="3200" b="1" dirty="0" smtClean="0"/>
              <a:t>Communication</a:t>
            </a:r>
            <a:r>
              <a:rPr lang="en-IN" sz="3200" dirty="0" smtClean="0"/>
              <a:t> - </a:t>
            </a:r>
            <a:r>
              <a:rPr lang="en-IN" sz="3200" b="1" dirty="0" smtClean="0"/>
              <a:t>Speed / time </a:t>
            </a:r>
            <a:r>
              <a:rPr lang="en-IN" sz="3200" dirty="0" smtClean="0"/>
              <a:t>– money can be saved because it’s much quicker to move information around. (</a:t>
            </a:r>
            <a:r>
              <a:rPr lang="en-IN" sz="3200" dirty="0" smtClean="0">
                <a:solidFill>
                  <a:srgbClr val="FF0000"/>
                </a:solidFill>
              </a:rPr>
              <a:t>faster communication speed</a:t>
            </a:r>
            <a:r>
              <a:rPr lang="en-IN" sz="3200" dirty="0" smtClean="0"/>
              <a:t>)</a:t>
            </a:r>
          </a:p>
          <a:p>
            <a:pPr algn="just"/>
            <a:r>
              <a:rPr lang="en-IN" sz="3200" b="1" dirty="0" smtClean="0"/>
              <a:t>Cost effectiveness </a:t>
            </a:r>
            <a:r>
              <a:rPr lang="en-IN" sz="3200" dirty="0" smtClean="0"/>
              <a:t>- It feels free to send an email , it’s without doubt cheaper than phone calls. (</a:t>
            </a:r>
            <a:r>
              <a:rPr lang="en-IN" sz="3200" dirty="0" smtClean="0">
                <a:solidFill>
                  <a:srgbClr val="FF0000"/>
                </a:solidFill>
              </a:rPr>
              <a:t>lower communication cost)</a:t>
            </a:r>
          </a:p>
          <a:p>
            <a:pPr algn="just"/>
            <a:r>
              <a:rPr lang="en-IN" sz="3200" b="1" dirty="0" smtClean="0"/>
              <a:t>Greater Availability </a:t>
            </a:r>
            <a:r>
              <a:rPr lang="en-IN" sz="3200" dirty="0" smtClean="0"/>
              <a:t>- ICT has made it possible for businesses to be automated giving clients access to a website or voicemail </a:t>
            </a:r>
            <a:r>
              <a:rPr lang="en-IN" sz="3200" dirty="0" smtClean="0">
                <a:solidFill>
                  <a:srgbClr val="FF0000"/>
                </a:solidFill>
              </a:rPr>
              <a:t>24 hours a day, 7 days a week</a:t>
            </a:r>
            <a:r>
              <a:rPr lang="en-IN" sz="3200" dirty="0" smtClean="0"/>
              <a: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4800"/>
            <a:ext cx="8686800" cy="6248400"/>
          </a:xfrm>
        </p:spPr>
        <p:txBody>
          <a:bodyPr>
            <a:normAutofit fontScale="85000" lnSpcReduction="10000"/>
          </a:bodyPr>
          <a:lstStyle/>
          <a:p>
            <a:pPr algn="just"/>
            <a:r>
              <a:rPr lang="en-IN" sz="3200" b="1" dirty="0" smtClean="0">
                <a:solidFill>
                  <a:srgbClr val="FF0000"/>
                </a:solidFill>
              </a:rPr>
              <a:t>Reliable mode of communication.</a:t>
            </a:r>
          </a:p>
          <a:p>
            <a:pPr algn="just"/>
            <a:r>
              <a:rPr lang="en-IN" sz="3200" b="1" dirty="0" smtClean="0">
                <a:solidFill>
                  <a:srgbClr val="FF0000"/>
                </a:solidFill>
              </a:rPr>
              <a:t>Paper less environment.</a:t>
            </a:r>
          </a:p>
          <a:p>
            <a:pPr algn="just"/>
            <a:r>
              <a:rPr lang="en-IN" sz="3200" b="1" i="1" dirty="0" smtClean="0">
                <a:solidFill>
                  <a:srgbClr val="FF0000"/>
                </a:solidFill>
              </a:rPr>
              <a:t>Access to remote learning  resources</a:t>
            </a:r>
            <a:r>
              <a:rPr lang="en-IN" sz="3200" dirty="0" smtClean="0"/>
              <a:t>: Teachers and learners </a:t>
            </a:r>
            <a:r>
              <a:rPr lang="en-IN" sz="3200" b="1" dirty="0" smtClean="0"/>
              <a:t>no longer have to rely solely on printed books </a:t>
            </a:r>
            <a:r>
              <a:rPr lang="en-IN" sz="3200" dirty="0" smtClean="0"/>
              <a:t>and other materials in physical media housed in libraries (and available in limited quantities) for their educational needs.</a:t>
            </a:r>
          </a:p>
          <a:p>
            <a:pPr algn="just"/>
            <a:r>
              <a:rPr lang="en-IN" sz="3200" b="1" dirty="0" smtClean="0">
                <a:solidFill>
                  <a:srgbClr val="FF0000"/>
                </a:solidFill>
              </a:rPr>
              <a:t>Creation of new jobs </a:t>
            </a:r>
            <a:r>
              <a:rPr lang="en-IN" sz="3200" dirty="0" smtClean="0"/>
              <a:t>- Probably, the best advantage of ICT has been the creation of new and interesting jobs. </a:t>
            </a:r>
            <a:r>
              <a:rPr lang="en-IN" sz="3200" b="1" dirty="0" smtClean="0">
                <a:solidFill>
                  <a:srgbClr val="FF0000"/>
                </a:solidFill>
              </a:rPr>
              <a:t>Computer programmers, Systems analysts, Hardware and Software developers, and Web designers</a:t>
            </a:r>
            <a:r>
              <a:rPr lang="en-IN" sz="3200" dirty="0" smtClean="0">
                <a:solidFill>
                  <a:srgbClr val="FF0000"/>
                </a:solidFill>
              </a:rPr>
              <a:t> </a:t>
            </a:r>
            <a:r>
              <a:rPr lang="en-IN" sz="3200" dirty="0" smtClean="0"/>
              <a:t>are just some of the many new employment opportunities created with the help of ICT.</a:t>
            </a:r>
          </a:p>
          <a:p>
            <a:pPr algn="just"/>
            <a:r>
              <a:rPr lang="en-IN" sz="3200" b="1" dirty="0" smtClean="0">
                <a:solidFill>
                  <a:srgbClr val="FF0000"/>
                </a:solidFill>
              </a:rPr>
              <a:t>Education </a:t>
            </a:r>
            <a:r>
              <a:rPr lang="en-IN" sz="3200" dirty="0" smtClean="0"/>
              <a:t>– Computer’s along with their programs and the Internet have </a:t>
            </a:r>
            <a:r>
              <a:rPr lang="en-IN" sz="3200" b="1" dirty="0" smtClean="0"/>
              <a:t>created educational opportunities </a:t>
            </a:r>
            <a:r>
              <a:rPr lang="en-IN" sz="3200" dirty="0" smtClean="0"/>
              <a:t>. </a:t>
            </a:r>
            <a:r>
              <a:rPr lang="en-IN" sz="3200" dirty="0" smtClean="0">
                <a:solidFill>
                  <a:srgbClr val="FF0000"/>
                </a:solidFill>
              </a:rPr>
              <a:t>Information is freely available </a:t>
            </a:r>
            <a:r>
              <a:rPr lang="en-IN" sz="3200" dirty="0" smtClean="0"/>
              <a:t>to any and all with an internet connection. </a:t>
            </a:r>
            <a:r>
              <a:rPr lang="en-IN" sz="2800" dirty="0" smtClean="0"/>
              <a:t>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52400"/>
            <a:ext cx="8763000" cy="6705600"/>
          </a:xfrm>
        </p:spPr>
        <p:txBody>
          <a:bodyPr>
            <a:normAutofit fontScale="77500" lnSpcReduction="20000"/>
          </a:bodyPr>
          <a:lstStyle/>
          <a:p>
            <a:pPr algn="just"/>
            <a:r>
              <a:rPr lang="en-US" sz="3600" b="1" dirty="0" smtClean="0"/>
              <a:t>More involved learning: </a:t>
            </a:r>
            <a:r>
              <a:rPr lang="en-US" sz="3600" b="1" dirty="0" smtClean="0">
                <a:solidFill>
                  <a:srgbClr val="FF0000"/>
                </a:solidFill>
              </a:rPr>
              <a:t>Complex concepts make easy </a:t>
            </a:r>
            <a:r>
              <a:rPr lang="en-US" sz="3600" b="1" dirty="0" smtClean="0"/>
              <a:t>using videos, animations etc.</a:t>
            </a:r>
          </a:p>
          <a:p>
            <a:pPr algn="just"/>
            <a:r>
              <a:rPr lang="en-US" sz="3600" b="1" dirty="0" smtClean="0"/>
              <a:t>Measurable outcome: We can </a:t>
            </a:r>
            <a:r>
              <a:rPr lang="en-US" sz="3600" b="1" dirty="0" smtClean="0">
                <a:solidFill>
                  <a:srgbClr val="FF0000"/>
                </a:solidFill>
              </a:rPr>
              <a:t>communicate with students, parents, management </a:t>
            </a:r>
            <a:r>
              <a:rPr lang="en-US" sz="3600" b="1" dirty="0" smtClean="0"/>
              <a:t>etc.</a:t>
            </a:r>
          </a:p>
          <a:p>
            <a:pPr algn="just"/>
            <a:r>
              <a:rPr lang="en-US" sz="3600" b="1" dirty="0" smtClean="0"/>
              <a:t>Greater </a:t>
            </a:r>
            <a:r>
              <a:rPr lang="en-US" sz="3600" b="1" dirty="0" smtClean="0">
                <a:solidFill>
                  <a:srgbClr val="FF0000"/>
                </a:solidFill>
              </a:rPr>
              <a:t>community involvement</a:t>
            </a:r>
            <a:r>
              <a:rPr lang="en-US" sz="3600" b="1" dirty="0" smtClean="0"/>
              <a:t>: It involve parents through chat messages, e-mail, blogs, school </a:t>
            </a:r>
            <a:r>
              <a:rPr lang="en-US" sz="3600" b="1" dirty="0" smtClean="0"/>
              <a:t>websites.</a:t>
            </a:r>
            <a:endParaRPr lang="en-US" sz="3600" b="1" dirty="0" smtClean="0"/>
          </a:p>
          <a:p>
            <a:pPr algn="just"/>
            <a:r>
              <a:rPr lang="en-US" sz="3600" b="1" dirty="0" smtClean="0"/>
              <a:t>Increased global collaboration: Using ICT tools </a:t>
            </a:r>
            <a:r>
              <a:rPr lang="en-US" sz="3600" b="1" dirty="0" smtClean="0">
                <a:solidFill>
                  <a:srgbClr val="FF0000"/>
                </a:solidFill>
              </a:rPr>
              <a:t>students can communicate with classrooms all over the world</a:t>
            </a:r>
            <a:r>
              <a:rPr lang="en-US" sz="3600" b="1" dirty="0" smtClean="0"/>
              <a:t>.</a:t>
            </a:r>
          </a:p>
          <a:p>
            <a:pPr algn="just"/>
            <a:r>
              <a:rPr lang="en-US" sz="3600" b="1" dirty="0" smtClean="0"/>
              <a:t>Enabled </a:t>
            </a:r>
            <a:r>
              <a:rPr lang="en-US" sz="3600" b="1" dirty="0" smtClean="0">
                <a:solidFill>
                  <a:srgbClr val="FF0000"/>
                </a:solidFill>
              </a:rPr>
              <a:t>personalized learning</a:t>
            </a:r>
            <a:r>
              <a:rPr lang="en-US" sz="3600" b="1" dirty="0" smtClean="0"/>
              <a:t>: According to user pace, liking and learning style.</a:t>
            </a:r>
          </a:p>
          <a:p>
            <a:pPr algn="just"/>
            <a:r>
              <a:rPr lang="en-US" sz="3600" b="1" dirty="0" smtClean="0"/>
              <a:t>Faster learning.</a:t>
            </a:r>
          </a:p>
          <a:p>
            <a:pPr algn="just"/>
            <a:r>
              <a:rPr lang="en-US" sz="3600" b="1" dirty="0" smtClean="0"/>
              <a:t>Higher level of retention.</a:t>
            </a:r>
          </a:p>
          <a:p>
            <a:pPr algn="just"/>
            <a:r>
              <a:rPr lang="en-US" sz="3600" b="1" dirty="0" smtClean="0"/>
              <a:t>Up-to-date knowledge.</a:t>
            </a:r>
          </a:p>
          <a:p>
            <a:pPr algn="just"/>
            <a:r>
              <a:rPr lang="en-US" sz="3600" b="1" dirty="0" smtClean="0"/>
              <a:t>Save time and energy. </a:t>
            </a:r>
          </a:p>
          <a:p>
            <a:pPr algn="just"/>
            <a:r>
              <a:rPr lang="en-US" sz="3600" b="1" dirty="0" smtClean="0"/>
              <a:t>Useful in distance education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143000"/>
          </a:xfrm>
        </p:spPr>
        <p:txBody>
          <a:bodyPr>
            <a:normAutofit/>
          </a:bodyPr>
          <a:lstStyle/>
          <a:p>
            <a:pPr algn="ctr"/>
            <a:r>
              <a:rPr lang="en-US" sz="4800" b="1" dirty="0" smtClean="0">
                <a:latin typeface="Comic Sans MS" pitchFamily="66" charset="0"/>
              </a:rPr>
              <a:t>Disadvantages of ICT</a:t>
            </a:r>
            <a:endParaRPr lang="en-US" sz="4800" b="1" dirty="0">
              <a:latin typeface="Comic Sans MS" pitchFamily="66" charset="0"/>
            </a:endParaRPr>
          </a:p>
        </p:txBody>
      </p:sp>
      <p:sp>
        <p:nvSpPr>
          <p:cNvPr id="3" name="Content Placeholder 2"/>
          <p:cNvSpPr>
            <a:spLocks noGrp="1"/>
          </p:cNvSpPr>
          <p:nvPr>
            <p:ph sz="quarter" idx="1"/>
          </p:nvPr>
        </p:nvSpPr>
        <p:spPr>
          <a:xfrm>
            <a:off x="304800" y="1447800"/>
            <a:ext cx="8610600" cy="5105400"/>
          </a:xfrm>
        </p:spPr>
        <p:txBody>
          <a:bodyPr>
            <a:normAutofit/>
          </a:bodyPr>
          <a:lstStyle/>
          <a:p>
            <a:pPr algn="just"/>
            <a:r>
              <a:rPr lang="en-IN" sz="3200" b="1" dirty="0" smtClean="0">
                <a:solidFill>
                  <a:srgbClr val="FF0000"/>
                </a:solidFill>
              </a:rPr>
              <a:t>High infrastructure </a:t>
            </a:r>
            <a:r>
              <a:rPr lang="en-IN" sz="3200" dirty="0" smtClean="0"/>
              <a:t>and start up costs : There are large costs involved. (Expensive)</a:t>
            </a:r>
          </a:p>
          <a:p>
            <a:pPr algn="just"/>
            <a:r>
              <a:rPr lang="en-IN" sz="3200" b="1" dirty="0" smtClean="0">
                <a:solidFill>
                  <a:srgbClr val="FF0000"/>
                </a:solidFill>
              </a:rPr>
              <a:t>Problems of reach, access</a:t>
            </a:r>
            <a:r>
              <a:rPr lang="en-IN" sz="3200" dirty="0" smtClean="0"/>
              <a:t>: Not everyone has equal    access; so </a:t>
            </a:r>
            <a:r>
              <a:rPr lang="en-IN" sz="3200" b="1" dirty="0" smtClean="0"/>
              <a:t>not everyone benefits equally from the use of ICTs.</a:t>
            </a:r>
          </a:p>
          <a:p>
            <a:pPr algn="just"/>
            <a:r>
              <a:rPr lang="en-IN" sz="3200" dirty="0" smtClean="0"/>
              <a:t>Students, and sometimes teachers, can get </a:t>
            </a:r>
            <a:r>
              <a:rPr lang="en-IN" sz="3200" b="1" dirty="0" smtClean="0">
                <a:solidFill>
                  <a:srgbClr val="FF0000"/>
                </a:solidFill>
              </a:rPr>
              <a:t>engaged in the technology aspect</a:t>
            </a:r>
            <a:r>
              <a:rPr lang="en-IN" sz="3200" dirty="0" smtClean="0">
                <a:solidFill>
                  <a:srgbClr val="FF0000"/>
                </a:solidFill>
              </a:rPr>
              <a:t> </a:t>
            </a:r>
            <a:r>
              <a:rPr lang="en-IN" sz="3200" dirty="0" smtClean="0"/>
              <a:t>rather than subject content.</a:t>
            </a:r>
          </a:p>
          <a:p>
            <a:pPr algn="just"/>
            <a:r>
              <a:rPr lang="en-IN" sz="3200" dirty="0" smtClean="0"/>
              <a:t>A child’s imagination power decreases i.e. </a:t>
            </a:r>
            <a:r>
              <a:rPr lang="en-IN" sz="3200" b="1" dirty="0" smtClean="0">
                <a:solidFill>
                  <a:srgbClr val="FF0000"/>
                </a:solidFill>
              </a:rPr>
              <a:t>the ability to imagine vanishes.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457200"/>
            <a:ext cx="8458200" cy="5562600"/>
          </a:xfrm>
        </p:spPr>
        <p:txBody>
          <a:bodyPr>
            <a:normAutofit fontScale="85000" lnSpcReduction="20000"/>
          </a:bodyPr>
          <a:lstStyle/>
          <a:p>
            <a:pPr algn="just"/>
            <a:r>
              <a:rPr lang="en-IN" sz="3600" b="1" dirty="0" smtClean="0">
                <a:solidFill>
                  <a:srgbClr val="FF0000"/>
                </a:solidFill>
              </a:rPr>
              <a:t>Privacy</a:t>
            </a:r>
            <a:r>
              <a:rPr lang="en-IN" sz="3600" dirty="0" smtClean="0"/>
              <a:t> - Though information technology may have made communication quicker, easier, and more convenient, it has also brought along privacy issues. Due to </a:t>
            </a:r>
            <a:r>
              <a:rPr lang="en-IN" sz="3600" dirty="0" smtClean="0">
                <a:solidFill>
                  <a:srgbClr val="FF0000"/>
                </a:solidFill>
              </a:rPr>
              <a:t>e-mail hacking, </a:t>
            </a:r>
            <a:r>
              <a:rPr lang="en-IN" sz="3600" dirty="0" smtClean="0"/>
              <a:t>people are now worried about their </a:t>
            </a:r>
            <a:r>
              <a:rPr lang="en-IN" sz="3600" b="1" dirty="0" smtClean="0">
                <a:solidFill>
                  <a:srgbClr val="FF0000"/>
                </a:solidFill>
              </a:rPr>
              <a:t>once private information becoming public knowledge.</a:t>
            </a:r>
          </a:p>
          <a:p>
            <a:pPr marL="0" indent="0" algn="just">
              <a:buNone/>
            </a:pPr>
            <a:endParaRPr lang="en-IN" sz="3600" dirty="0" smtClean="0"/>
          </a:p>
          <a:p>
            <a:pPr algn="just"/>
            <a:r>
              <a:rPr lang="en-IN" sz="3600" b="1" dirty="0" smtClean="0">
                <a:solidFill>
                  <a:srgbClr val="FF0000"/>
                </a:solidFill>
              </a:rPr>
              <a:t>Lack of job security </a:t>
            </a:r>
            <a:r>
              <a:rPr lang="en-IN" sz="3600" dirty="0" smtClean="0"/>
              <a:t>– Experts in a wide variety of fields believe that ICT has made job security a big issue, since technology keeps on changing nearly every day. This means that individuals need to be constantly studying or at least keeping up with changes in their profession, if they want to feel secure in their jobs . </a:t>
            </a:r>
            <a:r>
              <a:rPr lang="en-IN" sz="3600" dirty="0" smtClean="0">
                <a:solidFill>
                  <a:srgbClr val="FF0000"/>
                </a:solidFill>
              </a:rPr>
              <a:t>(professionals need to update them with technology)</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4800"/>
            <a:ext cx="8610600" cy="5715000"/>
          </a:xfrm>
        </p:spPr>
        <p:txBody>
          <a:bodyPr>
            <a:normAutofit fontScale="92500"/>
          </a:bodyPr>
          <a:lstStyle/>
          <a:p>
            <a:pPr algn="just"/>
            <a:r>
              <a:rPr lang="en-IN" sz="3200" b="1" dirty="0" smtClean="0">
                <a:solidFill>
                  <a:srgbClr val="FF0000"/>
                </a:solidFill>
              </a:rPr>
              <a:t>Reliance on Technology </a:t>
            </a:r>
            <a:r>
              <a:rPr lang="en-IN" sz="3200" dirty="0" smtClean="0"/>
              <a:t>– “People have more to remember these days, and they are relying on technology for their memory but the </a:t>
            </a:r>
            <a:r>
              <a:rPr lang="en-IN" sz="3200" b="1" dirty="0" smtClean="0">
                <a:solidFill>
                  <a:srgbClr val="FF0000"/>
                </a:solidFill>
              </a:rPr>
              <a:t>less you use of your memory</a:t>
            </a:r>
            <a:r>
              <a:rPr lang="en-IN" sz="3200" dirty="0" smtClean="0">
                <a:solidFill>
                  <a:srgbClr val="FF0000"/>
                </a:solidFill>
              </a:rPr>
              <a:t>, </a:t>
            </a:r>
            <a:r>
              <a:rPr lang="en-IN" sz="3200" dirty="0" smtClean="0"/>
              <a:t>the poorer it becomes. </a:t>
            </a:r>
          </a:p>
          <a:p>
            <a:pPr algn="just"/>
            <a:r>
              <a:rPr lang="en-IN" sz="3200" b="1" dirty="0" smtClean="0">
                <a:solidFill>
                  <a:srgbClr val="FF0000"/>
                </a:solidFill>
              </a:rPr>
              <a:t>Reliability of Information </a:t>
            </a:r>
            <a:r>
              <a:rPr lang="en-IN" sz="3200" dirty="0" smtClean="0"/>
              <a:t>– Anyone with access to a computer and an internet connection internet can start a blog or post something up on a website, so </a:t>
            </a:r>
            <a:r>
              <a:rPr lang="en-IN" sz="3200" dirty="0" smtClean="0">
                <a:solidFill>
                  <a:srgbClr val="FF0000"/>
                </a:solidFill>
              </a:rPr>
              <a:t>just because something’s on the web doesn't mean it’s reliable. A prime example of this is  the open source  encyclopaedia </a:t>
            </a:r>
            <a:r>
              <a:rPr lang="en-IN" sz="3200" dirty="0" err="1" smtClean="0">
                <a:solidFill>
                  <a:srgbClr val="FF0000"/>
                </a:solidFill>
              </a:rPr>
              <a:t>i.e</a:t>
            </a:r>
            <a:r>
              <a:rPr lang="en-IN" sz="3200" dirty="0" smtClean="0">
                <a:solidFill>
                  <a:srgbClr val="FF0000"/>
                </a:solidFill>
              </a:rPr>
              <a:t> Wikipedia</a:t>
            </a:r>
            <a:r>
              <a:rPr lang="en-IN" sz="3200" dirty="0" smtClean="0"/>
              <a:t>, although considered a good source of information it is not recognized by academic institutions  as a trustworthy reference.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533400"/>
            <a:ext cx="8458200" cy="5486400"/>
          </a:xfrm>
        </p:spPr>
        <p:txBody>
          <a:bodyPr>
            <a:normAutofit fontScale="92500" lnSpcReduction="10000"/>
          </a:bodyPr>
          <a:lstStyle/>
          <a:p>
            <a:pPr algn="just"/>
            <a:r>
              <a:rPr lang="en-IN" sz="3200" b="1" dirty="0" smtClean="0">
                <a:solidFill>
                  <a:srgbClr val="FF0000"/>
                </a:solidFill>
              </a:rPr>
              <a:t>Computer viruses</a:t>
            </a:r>
            <a:r>
              <a:rPr lang="en-IN" sz="3200" dirty="0" smtClean="0"/>
              <a:t>, worms- any or all can cause chaos and disrupt our daily lives .</a:t>
            </a:r>
          </a:p>
          <a:p>
            <a:pPr algn="just">
              <a:buNone/>
            </a:pPr>
            <a:endParaRPr lang="en-IN" sz="3200" dirty="0" smtClean="0"/>
          </a:p>
          <a:p>
            <a:pPr algn="just"/>
            <a:r>
              <a:rPr lang="en-IN" sz="3200" b="1" dirty="0" smtClean="0">
                <a:solidFill>
                  <a:srgbClr val="FF0000"/>
                </a:solidFill>
              </a:rPr>
              <a:t>Hard to assess impact</a:t>
            </a:r>
            <a:r>
              <a:rPr lang="en-IN" sz="3200" dirty="0" smtClean="0"/>
              <a:t>: Learning from ICT delivered</a:t>
            </a:r>
          </a:p>
          <a:p>
            <a:pPr marL="0" indent="0" algn="just">
              <a:buNone/>
            </a:pPr>
            <a:r>
              <a:rPr lang="en-IN" sz="3200" dirty="0" smtClean="0"/>
              <a:t>content is difficult to assess rather than from immediate learning assessment as in a classroom test.</a:t>
            </a:r>
          </a:p>
          <a:p>
            <a:pPr algn="just"/>
            <a:endParaRPr lang="en-IN" sz="3200" dirty="0" smtClean="0"/>
          </a:p>
          <a:p>
            <a:pPr algn="just"/>
            <a:r>
              <a:rPr lang="en-IN" sz="3200" b="1" dirty="0" smtClean="0">
                <a:solidFill>
                  <a:srgbClr val="FF0000"/>
                </a:solidFill>
              </a:rPr>
              <a:t>Poor substitute for face-to-face Communication </a:t>
            </a:r>
          </a:p>
          <a:p>
            <a:pPr marL="0" indent="0" algn="just">
              <a:buNone/>
            </a:pPr>
            <a:r>
              <a:rPr lang="en-IN" sz="3200" b="1" dirty="0" smtClean="0">
                <a:solidFill>
                  <a:srgbClr val="FF0000"/>
                </a:solidFill>
              </a:rPr>
              <a:t> </a:t>
            </a:r>
            <a:r>
              <a:rPr lang="en-IN" sz="3200" dirty="0" smtClean="0"/>
              <a:t>  Since employees are using machines to communicate,      </a:t>
            </a:r>
          </a:p>
          <a:p>
            <a:pPr marL="0" indent="0" algn="just">
              <a:buNone/>
            </a:pPr>
            <a:r>
              <a:rPr lang="en-IN" sz="3200" dirty="0" smtClean="0"/>
              <a:t>   they get less time to talk to each other and know each    </a:t>
            </a:r>
          </a:p>
          <a:p>
            <a:pPr marL="0" indent="0" algn="just">
              <a:buNone/>
            </a:pPr>
            <a:r>
              <a:rPr lang="en-IN" sz="3200" dirty="0" smtClean="0"/>
              <a:t>   other better. (</a:t>
            </a:r>
            <a:r>
              <a:rPr lang="en-US" sz="2800" b="1" dirty="0" smtClean="0">
                <a:solidFill>
                  <a:srgbClr val="FF0000"/>
                </a:solidFill>
              </a:rPr>
              <a:t>Less social interaction)</a:t>
            </a:r>
          </a:p>
          <a:p>
            <a:pPr marL="0" indent="0" algn="just">
              <a:buNone/>
            </a:pPr>
            <a:endParaRPr lang="en-IN" sz="3200"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457200"/>
            <a:ext cx="8610600" cy="6019800"/>
          </a:xfrm>
        </p:spPr>
        <p:txBody>
          <a:bodyPr>
            <a:normAutofit lnSpcReduction="10000"/>
          </a:bodyPr>
          <a:lstStyle/>
          <a:p>
            <a:pPr algn="just"/>
            <a:r>
              <a:rPr lang="en-US" sz="3200" b="1" dirty="0" smtClean="0"/>
              <a:t>Over reliance of ICT limits students critical thinking.</a:t>
            </a:r>
          </a:p>
          <a:p>
            <a:pPr algn="just"/>
            <a:r>
              <a:rPr lang="en-US" sz="3200" b="1" dirty="0" smtClean="0"/>
              <a:t>Physical side effects like vision problem.</a:t>
            </a:r>
          </a:p>
          <a:p>
            <a:pPr algn="just"/>
            <a:r>
              <a:rPr lang="en-US" sz="3200" b="1" dirty="0" smtClean="0"/>
              <a:t>Students get distracted from their learning and may visit other sites.</a:t>
            </a:r>
          </a:p>
          <a:p>
            <a:pPr algn="just"/>
            <a:r>
              <a:rPr lang="en-US" sz="3200" b="1" dirty="0" smtClean="0"/>
              <a:t>Students get less opportunity to use oral skills and hand writing.</a:t>
            </a:r>
          </a:p>
          <a:p>
            <a:pPr algn="just"/>
            <a:r>
              <a:rPr lang="en-US" sz="3200" b="1" dirty="0" smtClean="0"/>
              <a:t>Difficult for weaker students , they need teacher support as not independent of using ICT.</a:t>
            </a:r>
          </a:p>
          <a:p>
            <a:pPr algn="just"/>
            <a:r>
              <a:rPr lang="en-US" sz="3200" b="1" dirty="0" smtClean="0"/>
              <a:t>Data crash.</a:t>
            </a:r>
          </a:p>
          <a:p>
            <a:pPr algn="just"/>
            <a:r>
              <a:rPr lang="en-US" sz="3200" b="1" dirty="0" smtClean="0"/>
              <a:t>Technology Require more care.</a:t>
            </a:r>
          </a:p>
          <a:p>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noAutofit/>
          </a:bodyPr>
          <a:lstStyle/>
          <a:p>
            <a:pPr algn="ctr"/>
            <a:r>
              <a:rPr lang="en-US" sz="4400" b="1" dirty="0" smtClean="0"/>
              <a:t>BENEFITS OF ICT FOR STUDENTS</a:t>
            </a:r>
            <a:endParaRPr lang="en-US" sz="4400" b="1" dirty="0"/>
          </a:p>
        </p:txBody>
      </p:sp>
      <p:sp>
        <p:nvSpPr>
          <p:cNvPr id="3" name="Content Placeholder 2"/>
          <p:cNvSpPr>
            <a:spLocks noGrp="1"/>
          </p:cNvSpPr>
          <p:nvPr>
            <p:ph sz="quarter" idx="1"/>
          </p:nvPr>
        </p:nvSpPr>
        <p:spPr>
          <a:xfrm>
            <a:off x="304800" y="1447800"/>
            <a:ext cx="8610600" cy="5181600"/>
          </a:xfrm>
        </p:spPr>
        <p:txBody>
          <a:bodyPr>
            <a:normAutofit fontScale="92500" lnSpcReduction="10000"/>
          </a:bodyPr>
          <a:lstStyle/>
          <a:p>
            <a:pPr algn="just"/>
            <a:r>
              <a:rPr lang="en-US" sz="3200" b="1" dirty="0" smtClean="0"/>
              <a:t>Access </a:t>
            </a:r>
            <a:r>
              <a:rPr lang="en-US" sz="3200" b="1" dirty="0" smtClean="0">
                <a:solidFill>
                  <a:srgbClr val="FF0000"/>
                </a:solidFill>
              </a:rPr>
              <a:t>independently.</a:t>
            </a:r>
          </a:p>
          <a:p>
            <a:pPr algn="just"/>
            <a:r>
              <a:rPr lang="en-US" sz="3200" b="1" dirty="0" smtClean="0"/>
              <a:t>Students especially special students can learn </a:t>
            </a:r>
            <a:r>
              <a:rPr lang="en-US" sz="3200" b="1" dirty="0" smtClean="0">
                <a:solidFill>
                  <a:srgbClr val="FF0000"/>
                </a:solidFill>
              </a:rPr>
              <a:t>according to their own pace.</a:t>
            </a:r>
          </a:p>
          <a:p>
            <a:pPr algn="just"/>
            <a:r>
              <a:rPr lang="en-US" sz="3200" b="1" dirty="0" smtClean="0"/>
              <a:t>More </a:t>
            </a:r>
            <a:r>
              <a:rPr lang="en-US" sz="3200" b="1" dirty="0" smtClean="0">
                <a:solidFill>
                  <a:srgbClr val="FF0000"/>
                </a:solidFill>
              </a:rPr>
              <a:t>focused and interesting </a:t>
            </a:r>
            <a:r>
              <a:rPr lang="en-US" sz="3200" b="1" dirty="0" smtClean="0"/>
              <a:t>learning.</a:t>
            </a:r>
          </a:p>
          <a:p>
            <a:pPr algn="just"/>
            <a:r>
              <a:rPr lang="en-US" sz="3200" b="1" dirty="0" smtClean="0"/>
              <a:t>Saves </a:t>
            </a:r>
            <a:r>
              <a:rPr lang="en-US" sz="3200" b="1" dirty="0" smtClean="0">
                <a:solidFill>
                  <a:srgbClr val="FF0000"/>
                </a:solidFill>
              </a:rPr>
              <a:t>times and cost</a:t>
            </a:r>
          </a:p>
          <a:p>
            <a:pPr algn="just"/>
            <a:r>
              <a:rPr lang="en-US" sz="3200" b="1" dirty="0" smtClean="0"/>
              <a:t>Can </a:t>
            </a:r>
            <a:r>
              <a:rPr lang="en-US" sz="3200" b="1" dirty="0" smtClean="0">
                <a:solidFill>
                  <a:srgbClr val="FF0000"/>
                </a:solidFill>
              </a:rPr>
              <a:t>interact and communicate </a:t>
            </a:r>
            <a:r>
              <a:rPr lang="en-US" sz="3200" b="1" dirty="0" smtClean="0"/>
              <a:t>with others.</a:t>
            </a:r>
          </a:p>
          <a:p>
            <a:pPr algn="just"/>
            <a:r>
              <a:rPr lang="en-US" sz="3200" b="1" dirty="0" smtClean="0"/>
              <a:t>Special facilities for </a:t>
            </a:r>
            <a:r>
              <a:rPr lang="en-US" sz="3200" b="1" dirty="0" smtClean="0">
                <a:solidFill>
                  <a:srgbClr val="FF0000"/>
                </a:solidFill>
              </a:rPr>
              <a:t>slow and disabled children.</a:t>
            </a:r>
          </a:p>
          <a:p>
            <a:pPr algn="just"/>
            <a:r>
              <a:rPr lang="en-US" sz="3200" b="1" dirty="0" smtClean="0"/>
              <a:t>Encouragement of </a:t>
            </a:r>
            <a:r>
              <a:rPr lang="en-US" sz="3200" b="1" dirty="0" smtClean="0">
                <a:solidFill>
                  <a:srgbClr val="FF0000"/>
                </a:solidFill>
              </a:rPr>
              <a:t>independent learning.</a:t>
            </a:r>
          </a:p>
          <a:p>
            <a:pPr algn="just"/>
            <a:r>
              <a:rPr lang="en-US" sz="3200" b="1" dirty="0" smtClean="0">
                <a:solidFill>
                  <a:srgbClr val="FF0000"/>
                </a:solidFill>
              </a:rPr>
              <a:t>Download anything</a:t>
            </a:r>
            <a:r>
              <a:rPr lang="en-US" sz="3200" b="1" dirty="0" smtClean="0"/>
              <a:t>.</a:t>
            </a:r>
          </a:p>
          <a:p>
            <a:pPr algn="just"/>
            <a:r>
              <a:rPr lang="en-US" sz="3200" b="1" dirty="0" smtClean="0"/>
              <a:t>Satisfy their </a:t>
            </a:r>
            <a:r>
              <a:rPr lang="en-US" sz="3200" b="1" dirty="0" smtClean="0">
                <a:solidFill>
                  <a:srgbClr val="FF0000"/>
                </a:solidFill>
              </a:rPr>
              <a:t>urges of curiosity.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1417638"/>
          </a:xfrm>
        </p:spPr>
        <p:txBody>
          <a:bodyPr>
            <a:noAutofit/>
          </a:bodyPr>
          <a:lstStyle/>
          <a:p>
            <a:pPr algn="ctr"/>
            <a:r>
              <a:rPr lang="en-US" sz="4800" b="1" dirty="0" smtClean="0">
                <a:solidFill>
                  <a:srgbClr val="FF0000"/>
                </a:solidFill>
              </a:rPr>
              <a:t/>
            </a:r>
            <a:br>
              <a:rPr lang="en-US" sz="4800" b="1" dirty="0" smtClean="0">
                <a:solidFill>
                  <a:srgbClr val="FF0000"/>
                </a:solidFill>
              </a:rPr>
            </a:br>
            <a:r>
              <a:rPr lang="en-US" sz="4800" b="1" dirty="0" smtClean="0">
                <a:solidFill>
                  <a:srgbClr val="FF0000"/>
                </a:solidFill>
              </a:rPr>
              <a:t/>
            </a:r>
            <a:br>
              <a:rPr lang="en-US" sz="4800" b="1" dirty="0" smtClean="0">
                <a:solidFill>
                  <a:srgbClr val="FF0000"/>
                </a:solidFill>
              </a:rPr>
            </a:br>
            <a:r>
              <a:rPr lang="en-US" sz="4800" b="1" dirty="0" smtClean="0">
                <a:solidFill>
                  <a:srgbClr val="FF0000"/>
                </a:solidFill>
              </a:rPr>
              <a:t>BENEFITS OF ICT FOR TEACHERS</a:t>
            </a:r>
            <a:endParaRPr lang="en-US" sz="4800" b="1" dirty="0">
              <a:solidFill>
                <a:srgbClr val="FF0000"/>
              </a:solidFill>
            </a:endParaRPr>
          </a:p>
        </p:txBody>
      </p:sp>
      <p:sp>
        <p:nvSpPr>
          <p:cNvPr id="3" name="Content Placeholder 2"/>
          <p:cNvSpPr>
            <a:spLocks noGrp="1"/>
          </p:cNvSpPr>
          <p:nvPr>
            <p:ph sz="quarter" idx="1"/>
          </p:nvPr>
        </p:nvSpPr>
        <p:spPr>
          <a:xfrm>
            <a:off x="152400" y="1447800"/>
            <a:ext cx="8763000" cy="4572000"/>
          </a:xfrm>
        </p:spPr>
        <p:txBody>
          <a:bodyPr>
            <a:normAutofit fontScale="40000" lnSpcReduction="20000"/>
          </a:bodyPr>
          <a:lstStyle/>
          <a:p>
            <a:pPr algn="just"/>
            <a:r>
              <a:rPr lang="en-US" sz="9600" b="1" dirty="0" smtClean="0">
                <a:solidFill>
                  <a:srgbClr val="FF0000"/>
                </a:solidFill>
              </a:rPr>
              <a:t>Share</a:t>
            </a:r>
            <a:r>
              <a:rPr lang="en-US" sz="9600" b="1" dirty="0" smtClean="0"/>
              <a:t> information and communicate </a:t>
            </a:r>
            <a:r>
              <a:rPr lang="en-US" sz="9600" b="1" dirty="0" smtClean="0">
                <a:solidFill>
                  <a:srgbClr val="FF0000"/>
                </a:solidFill>
              </a:rPr>
              <a:t>online.</a:t>
            </a:r>
          </a:p>
          <a:p>
            <a:pPr algn="just"/>
            <a:r>
              <a:rPr lang="en-US" sz="9600" b="1" dirty="0" smtClean="0"/>
              <a:t>Greater Flexibility (anytime , anywhere)</a:t>
            </a:r>
          </a:p>
          <a:p>
            <a:pPr algn="just"/>
            <a:r>
              <a:rPr lang="en-IN" sz="9600" b="1" dirty="0" smtClean="0"/>
              <a:t>ICT </a:t>
            </a:r>
            <a:r>
              <a:rPr lang="en-IN" sz="9600" b="1" dirty="0" smtClean="0">
                <a:solidFill>
                  <a:srgbClr val="FF0000"/>
                </a:solidFill>
              </a:rPr>
              <a:t>facilitates sharing of resources</a:t>
            </a:r>
            <a:r>
              <a:rPr lang="en-IN" sz="9600" b="1" dirty="0" smtClean="0"/>
              <a:t>, expertise and advice.</a:t>
            </a:r>
          </a:p>
          <a:p>
            <a:pPr algn="just"/>
            <a:r>
              <a:rPr lang="en-IN" sz="9600" b="1" dirty="0" smtClean="0">
                <a:solidFill>
                  <a:srgbClr val="FF0000"/>
                </a:solidFill>
              </a:rPr>
              <a:t>Gains</a:t>
            </a:r>
            <a:r>
              <a:rPr lang="en-IN" sz="9600" b="1" dirty="0" smtClean="0"/>
              <a:t> in ICT literacy skills, </a:t>
            </a:r>
            <a:r>
              <a:rPr lang="en-IN" sz="9600" b="1" dirty="0" smtClean="0">
                <a:solidFill>
                  <a:srgbClr val="FF0000"/>
                </a:solidFill>
              </a:rPr>
              <a:t>confidence</a:t>
            </a:r>
            <a:r>
              <a:rPr lang="en-IN" sz="9600" b="1" dirty="0" smtClean="0"/>
              <a:t>  build up.</a:t>
            </a:r>
          </a:p>
          <a:p>
            <a:pPr algn="just"/>
            <a:r>
              <a:rPr lang="en-IN" sz="9600" b="1" dirty="0" smtClean="0"/>
              <a:t>Saves time and cost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4800"/>
            <a:ext cx="8458200" cy="5715000"/>
          </a:xfrm>
        </p:spPr>
        <p:txBody>
          <a:bodyPr/>
          <a:lstStyle/>
          <a:p>
            <a:pPr algn="just"/>
            <a:r>
              <a:rPr lang="en-IN" sz="4000" b="1" dirty="0" smtClean="0">
                <a:solidFill>
                  <a:srgbClr val="FF0000"/>
                </a:solidFill>
              </a:rPr>
              <a:t>Easier</a:t>
            </a:r>
            <a:r>
              <a:rPr lang="en-IN" sz="4000" b="1" dirty="0" smtClean="0"/>
              <a:t> planning and </a:t>
            </a:r>
            <a:r>
              <a:rPr lang="en-IN" sz="4000" b="1" dirty="0" smtClean="0">
                <a:solidFill>
                  <a:srgbClr val="FF0000"/>
                </a:solidFill>
              </a:rPr>
              <a:t>preparation of lessons</a:t>
            </a:r>
            <a:r>
              <a:rPr lang="en-IN" sz="4000" b="1" dirty="0" smtClean="0"/>
              <a:t> and designing materials</a:t>
            </a:r>
          </a:p>
          <a:p>
            <a:pPr algn="just"/>
            <a:r>
              <a:rPr lang="en-IN" sz="4000" b="1" dirty="0" smtClean="0"/>
              <a:t>Access to </a:t>
            </a:r>
            <a:r>
              <a:rPr lang="en-IN" sz="4000" b="1" dirty="0" smtClean="0">
                <a:solidFill>
                  <a:srgbClr val="FF0000"/>
                </a:solidFill>
              </a:rPr>
              <a:t>up-to-date pupil and school data</a:t>
            </a:r>
            <a:r>
              <a:rPr lang="en-IN" sz="4000" b="1" dirty="0" smtClean="0"/>
              <a:t>, any time and anywhere.</a:t>
            </a:r>
          </a:p>
          <a:p>
            <a:pPr algn="just"/>
            <a:r>
              <a:rPr lang="en-IN" sz="4000" b="1" dirty="0" smtClean="0">
                <a:solidFill>
                  <a:srgbClr val="FF0000"/>
                </a:solidFill>
              </a:rPr>
              <a:t>Effective teaching with ICT.</a:t>
            </a:r>
          </a:p>
          <a:p>
            <a:pPr algn="just"/>
            <a:r>
              <a:rPr lang="en-IN" sz="4000" b="1" dirty="0" smtClean="0">
                <a:solidFill>
                  <a:srgbClr val="FF0000"/>
                </a:solidFill>
              </a:rPr>
              <a:t>Enhancement of professional image </a:t>
            </a:r>
            <a:r>
              <a:rPr lang="en-IN" sz="4000" b="1" dirty="0" smtClean="0"/>
              <a:t>projected to colleagues.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6143</TotalTime>
  <Words>822</Words>
  <Application>Microsoft Office PowerPoint</Application>
  <PresentationFormat>On-screen Show (4:3)</PresentationFormat>
  <Paragraphs>68</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Equity</vt:lpstr>
      <vt:lpstr>Advantages  and Disadvantages of ICT</vt:lpstr>
      <vt:lpstr>Advantages of ICT</vt:lpstr>
      <vt:lpstr>Slide 3</vt:lpstr>
      <vt:lpstr>Slide 4</vt:lpstr>
      <vt:lpstr>Disadvantages of ICT</vt:lpstr>
      <vt:lpstr>Slide 6</vt:lpstr>
      <vt:lpstr>Slide 7</vt:lpstr>
      <vt:lpstr>Slide 8</vt:lpstr>
      <vt:lpstr>Slide 9</vt:lpstr>
      <vt:lpstr>BENEFITS OF ICT FOR STUDENTS</vt:lpstr>
      <vt:lpstr>  BENEFITS OF ICT FOR TEACHERS</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Advantages  and Disadvantages of ICT</dc:title>
  <dc:creator>Sabhya</dc:creator>
  <cp:lastModifiedBy>Sabhya</cp:lastModifiedBy>
  <cp:revision>10</cp:revision>
  <dcterms:created xsi:type="dcterms:W3CDTF">2020-02-02T16:05:21Z</dcterms:created>
  <dcterms:modified xsi:type="dcterms:W3CDTF">2020-02-17T05:46:58Z</dcterms:modified>
</cp:coreProperties>
</file>