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95" r:id="rId3"/>
    <p:sldId id="288" r:id="rId4"/>
    <p:sldId id="292" r:id="rId5"/>
    <p:sldId id="297" r:id="rId6"/>
    <p:sldId id="298" r:id="rId7"/>
    <p:sldId id="289" r:id="rId8"/>
    <p:sldId id="299" r:id="rId9"/>
    <p:sldId id="300" r:id="rId10"/>
    <p:sldId id="301" r:id="rId11"/>
    <p:sldId id="302" r:id="rId12"/>
    <p:sldId id="277" r:id="rId13"/>
    <p:sldId id="274" r:id="rId14"/>
    <p:sldId id="275" r:id="rId15"/>
    <p:sldId id="273" r:id="rId16"/>
    <p:sldId id="276" r:id="rId17"/>
    <p:sldId id="306" r:id="rId18"/>
    <p:sldId id="296" r:id="rId19"/>
    <p:sldId id="278" r:id="rId20"/>
    <p:sldId id="279" r:id="rId21"/>
    <p:sldId id="303" r:id="rId22"/>
    <p:sldId id="280" r:id="rId23"/>
    <p:sldId id="304" r:id="rId24"/>
    <p:sldId id="281" r:id="rId25"/>
    <p:sldId id="258" r:id="rId26"/>
    <p:sldId id="259" r:id="rId27"/>
    <p:sldId id="260" r:id="rId28"/>
    <p:sldId id="282" r:id="rId29"/>
    <p:sldId id="265" r:id="rId30"/>
    <p:sldId id="264" r:id="rId31"/>
    <p:sldId id="266" r:id="rId32"/>
    <p:sldId id="283" r:id="rId33"/>
    <p:sldId id="294" r:id="rId34"/>
    <p:sldId id="29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8"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54" y="1998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7EB4D5-14AE-4029-B0A2-35C69D449328}" type="datetimeFigureOut">
              <a:rPr lang="en-IN" smtClean="0"/>
              <a:pPr/>
              <a:t>13-05-2020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6841F5-EBEC-4D1D-A434-49FAE35AC48E}" type="slidenum">
              <a:rPr lang="en-IN" smtClean="0"/>
              <a:pPr/>
              <a:t>‹#›</a:t>
            </a:fld>
            <a:endParaRPr lang="en-IN"/>
          </a:p>
        </p:txBody>
      </p:sp>
    </p:spTree>
    <p:extLst>
      <p:ext uri="{BB962C8B-B14F-4D97-AF65-F5344CB8AC3E}">
        <p14:creationId xmlns:p14="http://schemas.microsoft.com/office/powerpoint/2010/main" xmlns="" val="565210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F6841F5-EBEC-4D1D-A434-49FAE35AC48E}" type="slidenum">
              <a:rPr lang="en-IN" smtClean="0"/>
              <a:pPr/>
              <a:t>26</a:t>
            </a:fld>
            <a:endParaRPr lang="en-IN" dirty="0"/>
          </a:p>
        </p:txBody>
      </p:sp>
    </p:spTree>
    <p:extLst>
      <p:ext uri="{BB962C8B-B14F-4D97-AF65-F5344CB8AC3E}">
        <p14:creationId xmlns:p14="http://schemas.microsoft.com/office/powerpoint/2010/main" xmlns="" val="820847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01580F6-D03C-4EC3-BA35-AD6A96D9C30E}" type="slidenum">
              <a:rPr lang="en-IN" smtClean="0"/>
              <a:pPr/>
              <a:t>‹#›</a:t>
            </a:fld>
            <a:endParaRPr lang="en-IN"/>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1026372"/>
            <a:ext cx="457200" cy="441325"/>
          </a:xfrm>
        </p:spPr>
        <p:txBody>
          <a:bodyPr/>
          <a:lstStyle/>
          <a:p>
            <a:fld id="{101580F6-D03C-4EC3-BA35-AD6A96D9C30E}" type="slidenum">
              <a:rPr lang="en-IN" smtClean="0"/>
              <a:pPr/>
              <a:t>‹#›</a:t>
            </a:fld>
            <a:endParaRPr lang="en-IN"/>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01580F6-D03C-4EC3-BA35-AD6A96D9C30E}" type="slidenum">
              <a:rPr lang="en-IN" smtClean="0"/>
              <a:pPr/>
              <a:t>‹#›</a:t>
            </a:fld>
            <a:endParaRPr lang="en-IN"/>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F363D81-E22C-41BE-9BEC-87D8F199D8C3}" type="datetimeFigureOut">
              <a:rPr lang="en-IN" smtClean="0"/>
              <a:pPr/>
              <a:t>13-05-2020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1580F6-D03C-4EC3-BA35-AD6A96D9C30E}" type="slidenum">
              <a:rPr lang="en-IN" smtClean="0"/>
              <a:pPr/>
              <a:t>‹#›</a:t>
            </a:fld>
            <a:endParaRPr lang="en-IN"/>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8" name="Footer Placeholder 7"/>
          <p:cNvSpPr>
            <a:spLocks noGrp="1"/>
          </p:cNvSpPr>
          <p:nvPr>
            <p:ph type="ftr" sz="quarter" idx="11"/>
          </p:nvPr>
        </p:nvSpPr>
        <p:spPr>
          <a:xfrm>
            <a:off x="304800" y="6409944"/>
            <a:ext cx="3581400" cy="365760"/>
          </a:xfrm>
        </p:spPr>
        <p:txBody>
          <a:bodyPr/>
          <a:lstStyle/>
          <a:p>
            <a:endParaRPr lang="en-IN"/>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01580F6-D03C-4EC3-BA35-AD6A96D9C30E}" type="slidenum">
              <a:rPr lang="en-IN" smtClean="0"/>
              <a:pPr/>
              <a:t>‹#›</a:t>
            </a:fld>
            <a:endParaRPr lang="en-IN"/>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1036020"/>
            <a:ext cx="457200" cy="441325"/>
          </a:xfrm>
        </p:spPr>
        <p:txBody>
          <a:bodyPr/>
          <a:lstStyle/>
          <a:p>
            <a:fld id="{101580F6-D03C-4EC3-BA35-AD6A96D9C30E}"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01580F6-D03C-4EC3-BA35-AD6A96D9C30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01580F6-D03C-4EC3-BA35-AD6A96D9C30E}" type="slidenum">
              <a:rPr lang="en-IN" smtClean="0"/>
              <a:pPr/>
              <a:t>‹#›</a:t>
            </a:fld>
            <a:endParaRPr lang="en-IN"/>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6" name="Footer Placeholder 5"/>
          <p:cNvSpPr>
            <a:spLocks noGrp="1"/>
          </p:cNvSpPr>
          <p:nvPr>
            <p:ph type="ftr" sz="quarter" idx="11"/>
          </p:nvPr>
        </p:nvSpPr>
        <p:spPr>
          <a:xfrm>
            <a:off x="301752" y="6410848"/>
            <a:ext cx="3383280" cy="36576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01580F6-D03C-4EC3-BA35-AD6A96D9C30E}" type="slidenum">
              <a:rPr lang="en-IN" smtClean="0"/>
              <a:pPr/>
              <a:t>‹#›</a:t>
            </a:fld>
            <a:endParaRPr lang="en-IN"/>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F363D81-E22C-41BE-9BEC-87D8F199D8C3}" type="datetimeFigureOut">
              <a:rPr lang="en-IN" smtClean="0"/>
              <a:pPr/>
              <a:t>13-05-2020</a:t>
            </a:fld>
            <a:endParaRPr lang="en-IN"/>
          </a:p>
        </p:txBody>
      </p:sp>
      <p:sp>
        <p:nvSpPr>
          <p:cNvPr id="6" name="Footer Placeholder 5"/>
          <p:cNvSpPr>
            <a:spLocks noGrp="1"/>
          </p:cNvSpPr>
          <p:nvPr>
            <p:ph type="ftr" sz="quarter" idx="11"/>
          </p:nvPr>
        </p:nvSpPr>
        <p:spPr>
          <a:xfrm>
            <a:off x="301752" y="6410848"/>
            <a:ext cx="3584448" cy="36576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1580F6-D03C-4EC3-BA35-AD6A96D9C30E}"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01580F6-D03C-4EC3-BA35-AD6A96D9C30E}" type="slidenum">
              <a:rPr lang="en-IN" smtClean="0"/>
              <a:pPr/>
              <a:t>‹#›</a:t>
            </a:fld>
            <a:endParaRPr lang="en-IN"/>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363D81-E22C-41BE-9BEC-87D8F199D8C3}" type="datetimeFigureOut">
              <a:rPr lang="en-IN" smtClean="0"/>
              <a:pPr/>
              <a:t>13-05-2020</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F363D81-E22C-41BE-9BEC-87D8F199D8C3}" type="datetimeFigureOut">
              <a:rPr lang="en-IN" smtClean="0"/>
              <a:pPr/>
              <a:t>13-05-2020</a:t>
            </a:fld>
            <a:endParaRPr lang="en-IN"/>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01580F6-D03C-4EC3-BA35-AD6A96D9C30E}" type="slidenum">
              <a:rPr lang="en-IN" smtClean="0"/>
              <a:pPr/>
              <a:t>‹#›</a:t>
            </a:fld>
            <a:endParaRPr lang="en-IN"/>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en.wikibooks.org/wiki/Chess" TargetMode="External"/><Relationship Id="rId3" Type="http://schemas.openxmlformats.org/officeDocument/2006/relationships/hyperlink" Target="http://wikitravel.org/en/Main_Page" TargetMode="External"/><Relationship Id="rId7" Type="http://schemas.openxmlformats.org/officeDocument/2006/relationships/hyperlink" Target="http://en.wikibooks.org/wiki/Main_Page" TargetMode="External"/><Relationship Id="rId2" Type="http://schemas.openxmlformats.org/officeDocument/2006/relationships/hyperlink" Target="http://wikipedia.org/" TargetMode="External"/><Relationship Id="rId1" Type="http://schemas.openxmlformats.org/officeDocument/2006/relationships/slideLayout" Target="../slideLayouts/slideLayout2.xml"/><Relationship Id="rId6" Type="http://schemas.openxmlformats.org/officeDocument/2006/relationships/hyperlink" Target="http://www.wikihow.com/Choose-a-Debt-Management-Program" TargetMode="External"/><Relationship Id="rId5" Type="http://schemas.openxmlformats.org/officeDocument/2006/relationships/hyperlink" Target="http://www.wikihow.com/Hack-a-Coke-Machine" TargetMode="External"/><Relationship Id="rId4" Type="http://schemas.openxmlformats.org/officeDocument/2006/relationships/hyperlink" Target="http://www.wikihow.com/Main-Page" TargetMode="External"/><Relationship Id="rId9" Type="http://schemas.openxmlformats.org/officeDocument/2006/relationships/hyperlink" Target="http://en.wikibooks.org/wiki/French"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odhganga.inflibnet.ac.i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smtClean="0">
                <a:solidFill>
                  <a:srgbClr val="C00000"/>
                </a:solidFill>
                <a:latin typeface="Comic Sans MS" pitchFamily="66" charset="0"/>
              </a:rPr>
              <a:t>Integrating ICT in Teaching and Learning</a:t>
            </a:r>
            <a:endParaRPr lang="en-IN" sz="5400" b="1" dirty="0">
              <a:solidFill>
                <a:srgbClr val="C00000"/>
              </a:solidFill>
              <a:latin typeface="Comic Sans MS" pitchFamily="66" charset="0"/>
            </a:endParaRPr>
          </a:p>
        </p:txBody>
      </p:sp>
      <p:sp>
        <p:nvSpPr>
          <p:cNvPr id="4" name="AutoShape 2" descr="Image result for ict in teaching and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5" name="AutoShape 4" descr="Image result for ict in teaching and learn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2054" name="Picture 6" descr="Image result for ict in teaching and learni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5575" y="3501009"/>
            <a:ext cx="2544217" cy="273543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28184" y="3501010"/>
            <a:ext cx="2736304" cy="2735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45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59832" y="2780928"/>
            <a:ext cx="2880320" cy="25202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7282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90600"/>
          </a:xfrm>
        </p:spPr>
        <p:txBody>
          <a:bodyPr>
            <a:noAutofit/>
          </a:bodyPr>
          <a:lstStyle/>
          <a:p>
            <a:r>
              <a:rPr lang="en-US" sz="6000" dirty="0" smtClean="0">
                <a:solidFill>
                  <a:schemeClr val="tx1"/>
                </a:solidFill>
              </a:rPr>
              <a:t>ICT…</a:t>
            </a:r>
            <a:endParaRPr lang="en-US" sz="6000" dirty="0">
              <a:solidFill>
                <a:schemeClr val="tx1"/>
              </a:solidFill>
            </a:endParaRPr>
          </a:p>
        </p:txBody>
      </p:sp>
      <p:sp>
        <p:nvSpPr>
          <p:cNvPr id="3" name="Content Placeholder 2"/>
          <p:cNvSpPr>
            <a:spLocks noGrp="1"/>
          </p:cNvSpPr>
          <p:nvPr>
            <p:ph sz="quarter" idx="1"/>
          </p:nvPr>
        </p:nvSpPr>
        <p:spPr/>
        <p:txBody>
          <a:bodyPr>
            <a:noAutofit/>
          </a:bodyPr>
          <a:lstStyle/>
          <a:p>
            <a:pPr algn="just">
              <a:buNone/>
            </a:pPr>
            <a:r>
              <a:rPr lang="en-US" sz="4400" dirty="0" smtClean="0">
                <a:latin typeface="Comic Sans MS" pitchFamily="66" charset="0"/>
              </a:rPr>
              <a:t> “ICTs are the computing and communication facilities that  support teaching, learning and a range of activities in   education.”</a:t>
            </a:r>
            <a:endParaRPr lang="en-US" sz="4400" dirty="0">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680120"/>
          </a:xfrm>
        </p:spPr>
        <p:txBody>
          <a:bodyPr>
            <a:noAutofit/>
          </a:bodyPr>
          <a:lstStyle/>
          <a:p>
            <a:r>
              <a:rPr lang="en-IN" sz="4400" b="1" dirty="0">
                <a:solidFill>
                  <a:srgbClr val="C00000"/>
                </a:solidFill>
              </a:rPr>
              <a:t>TEACHING</a:t>
            </a:r>
          </a:p>
        </p:txBody>
      </p:sp>
      <p:sp>
        <p:nvSpPr>
          <p:cNvPr id="3" name="Content Placeholder 2"/>
          <p:cNvSpPr>
            <a:spLocks noGrp="1"/>
          </p:cNvSpPr>
          <p:nvPr>
            <p:ph sz="half" idx="1"/>
          </p:nvPr>
        </p:nvSpPr>
        <p:spPr>
          <a:xfrm>
            <a:off x="179512" y="1371600"/>
            <a:ext cx="4160840" cy="5181600"/>
          </a:xfrm>
        </p:spPr>
        <p:txBody>
          <a:bodyPr>
            <a:normAutofit fontScale="92500" lnSpcReduction="20000"/>
          </a:bodyPr>
          <a:lstStyle/>
          <a:p>
            <a:pPr algn="just"/>
            <a:r>
              <a:rPr lang="en-IN" sz="2600" b="1" dirty="0"/>
              <a:t>Teaching is the act of imparting instructions to the learners in the classroom. </a:t>
            </a:r>
            <a:endParaRPr lang="en-IN" sz="2600" b="1" dirty="0" smtClean="0"/>
          </a:p>
          <a:p>
            <a:pPr algn="just"/>
            <a:endParaRPr lang="en-IN" dirty="0"/>
          </a:p>
          <a:p>
            <a:pPr marL="457200" indent="-457200" algn="just">
              <a:buFont typeface="+mj-lt"/>
              <a:buAutoNum type="arabicPeriod"/>
            </a:pPr>
            <a:r>
              <a:rPr lang="en-IN" dirty="0">
                <a:solidFill>
                  <a:srgbClr val="C00000"/>
                </a:solidFill>
              </a:rPr>
              <a:t>Traditional teaching</a:t>
            </a:r>
            <a:r>
              <a:rPr lang="en-IN" dirty="0"/>
              <a:t>: Student silently listen</a:t>
            </a:r>
          </a:p>
          <a:p>
            <a:pPr marL="457200" indent="-457200" algn="just">
              <a:buFont typeface="+mj-lt"/>
              <a:buAutoNum type="arabicPeriod"/>
            </a:pPr>
            <a:r>
              <a:rPr lang="en-IN" dirty="0">
                <a:solidFill>
                  <a:srgbClr val="C00000"/>
                </a:solidFill>
              </a:rPr>
              <a:t>Technology driven teaching</a:t>
            </a:r>
            <a:r>
              <a:rPr lang="en-IN" dirty="0"/>
              <a:t>: Child </a:t>
            </a:r>
            <a:r>
              <a:rPr lang="en-IN" dirty="0" smtClean="0"/>
              <a:t>centred </a:t>
            </a:r>
            <a:r>
              <a:rPr lang="en-IN" dirty="0"/>
              <a:t>teaching </a:t>
            </a:r>
            <a:endParaRPr lang="en-IN" dirty="0" smtClean="0"/>
          </a:p>
          <a:p>
            <a:pPr marL="0" indent="0" algn="just">
              <a:buNone/>
            </a:pPr>
            <a:endParaRPr lang="en-IN" dirty="0"/>
          </a:p>
          <a:p>
            <a:pPr algn="just"/>
            <a:r>
              <a:rPr lang="en-IN" dirty="0"/>
              <a:t>Teaching is the act of imparting instructions to the learner in the classroom.   </a:t>
            </a:r>
            <a:r>
              <a:rPr lang="en-IN" dirty="0" smtClean="0"/>
              <a:t>              </a:t>
            </a:r>
          </a:p>
          <a:p>
            <a:pPr marL="0" indent="0" algn="just">
              <a:buNone/>
            </a:pPr>
            <a:r>
              <a:rPr lang="en-IN" b="1" dirty="0" smtClean="0">
                <a:solidFill>
                  <a:srgbClr val="C00000"/>
                </a:solidFill>
              </a:rPr>
              <a:t>                             B.O</a:t>
            </a:r>
            <a:r>
              <a:rPr lang="en-IN" b="1" dirty="0">
                <a:solidFill>
                  <a:srgbClr val="C00000"/>
                </a:solidFill>
              </a:rPr>
              <a:t>. SMITH</a:t>
            </a:r>
          </a:p>
          <a:p>
            <a:endParaRPr lang="en-IN" dirty="0"/>
          </a:p>
        </p:txBody>
      </p:sp>
      <p:sp>
        <p:nvSpPr>
          <p:cNvPr id="4" name="Content Placeholder 3"/>
          <p:cNvSpPr>
            <a:spLocks noGrp="1"/>
          </p:cNvSpPr>
          <p:nvPr>
            <p:ph sz="half" idx="2"/>
          </p:nvPr>
        </p:nvSpPr>
        <p:spPr>
          <a:xfrm>
            <a:off x="4788024" y="1371600"/>
            <a:ext cx="4051176" cy="4681728"/>
          </a:xfrm>
        </p:spPr>
        <p:txBody>
          <a:bodyPr>
            <a:noAutofit/>
          </a:bodyPr>
          <a:lstStyle/>
          <a:p>
            <a:pPr marL="0" indent="0">
              <a:buNone/>
            </a:pPr>
            <a:r>
              <a:rPr lang="en-US" sz="2400" b="1" dirty="0" smtClean="0">
                <a:solidFill>
                  <a:srgbClr val="C00000"/>
                </a:solidFill>
              </a:rPr>
              <a:t>NATURE OF TEACHING</a:t>
            </a:r>
          </a:p>
          <a:p>
            <a:pPr marL="0" indent="0">
              <a:buNone/>
            </a:pPr>
            <a:endParaRPr lang="en-US" sz="2400" dirty="0" smtClean="0"/>
          </a:p>
          <a:p>
            <a:pPr algn="just"/>
            <a:r>
              <a:rPr lang="en-US" sz="2400" dirty="0" smtClean="0"/>
              <a:t>Interactive process</a:t>
            </a:r>
          </a:p>
          <a:p>
            <a:pPr algn="just"/>
            <a:r>
              <a:rPr lang="en-US" sz="2400" dirty="0" smtClean="0"/>
              <a:t>Cause change in behavior</a:t>
            </a:r>
          </a:p>
          <a:p>
            <a:pPr algn="just"/>
            <a:r>
              <a:rPr lang="en-US" sz="2400" dirty="0" smtClean="0"/>
              <a:t>Motivates learning</a:t>
            </a:r>
          </a:p>
          <a:p>
            <a:pPr algn="just"/>
            <a:r>
              <a:rPr lang="en-US" sz="2400" dirty="0" smtClean="0"/>
              <a:t>Giving guidance</a:t>
            </a:r>
          </a:p>
          <a:p>
            <a:pPr algn="just"/>
            <a:r>
              <a:rPr lang="en-US" sz="2400" dirty="0" smtClean="0"/>
              <a:t>Leads to child development</a:t>
            </a:r>
          </a:p>
          <a:p>
            <a:pPr algn="just"/>
            <a:r>
              <a:rPr lang="en-US" sz="2400" dirty="0" smtClean="0"/>
              <a:t>Imparting information</a:t>
            </a:r>
          </a:p>
          <a:p>
            <a:pPr algn="just"/>
            <a:r>
              <a:rPr lang="en-US" sz="2400" dirty="0" smtClean="0"/>
              <a:t>Triangular process (student, teacher and content)</a:t>
            </a:r>
            <a:endParaRPr lang="en-IN" sz="2400" dirty="0"/>
          </a:p>
        </p:txBody>
      </p:sp>
    </p:spTree>
    <p:extLst>
      <p:ext uri="{BB962C8B-B14F-4D97-AF65-F5344CB8AC3E}">
        <p14:creationId xmlns:p14="http://schemas.microsoft.com/office/powerpoint/2010/main" xmlns="" val="1852571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rPr>
              <a:t>LEARNING</a:t>
            </a:r>
            <a:endParaRPr lang="en-IN" sz="4000" b="1" dirty="0">
              <a:solidFill>
                <a:srgbClr val="FF0000"/>
              </a:solidFill>
            </a:endParaRPr>
          </a:p>
        </p:txBody>
      </p:sp>
      <p:sp>
        <p:nvSpPr>
          <p:cNvPr id="3" name="Content Placeholder 2"/>
          <p:cNvSpPr>
            <a:spLocks noGrp="1"/>
          </p:cNvSpPr>
          <p:nvPr>
            <p:ph sz="half" idx="1"/>
          </p:nvPr>
        </p:nvSpPr>
        <p:spPr/>
        <p:txBody>
          <a:bodyPr>
            <a:normAutofit fontScale="92500"/>
          </a:bodyPr>
          <a:lstStyle/>
          <a:p>
            <a:pPr algn="just"/>
            <a:r>
              <a:rPr lang="en-US" b="1" dirty="0" smtClean="0"/>
              <a:t>Learning means acquisition of knowledge that leads to change in behavior.</a:t>
            </a:r>
          </a:p>
          <a:p>
            <a:pPr algn="just"/>
            <a:r>
              <a:rPr lang="en-US" dirty="0" smtClean="0"/>
              <a:t>Learning is modification of behavior through experience.</a:t>
            </a:r>
          </a:p>
          <a:p>
            <a:pPr algn="just"/>
            <a:r>
              <a:rPr lang="en-US" dirty="0" smtClean="0"/>
              <a:t>Learning involves the acquisition of knowledge, habits and attitudes. </a:t>
            </a:r>
          </a:p>
          <a:p>
            <a:pPr marL="0" indent="0">
              <a:buNone/>
            </a:pPr>
            <a:r>
              <a:rPr lang="en-US" dirty="0"/>
              <a:t> </a:t>
            </a:r>
            <a:r>
              <a:rPr lang="en-US" dirty="0" smtClean="0"/>
              <a:t>                  </a:t>
            </a:r>
            <a:r>
              <a:rPr lang="en-US" b="1" dirty="0" smtClean="0">
                <a:solidFill>
                  <a:srgbClr val="FF0000"/>
                </a:solidFill>
              </a:rPr>
              <a:t>Crow and Crow </a:t>
            </a:r>
            <a:endParaRPr lang="en-IN" b="1" dirty="0">
              <a:solidFill>
                <a:srgbClr val="FF0000"/>
              </a:solidFill>
            </a:endParaRPr>
          </a:p>
        </p:txBody>
      </p:sp>
      <p:sp>
        <p:nvSpPr>
          <p:cNvPr id="4" name="Content Placeholder 3"/>
          <p:cNvSpPr>
            <a:spLocks noGrp="1"/>
          </p:cNvSpPr>
          <p:nvPr>
            <p:ph sz="half" idx="2"/>
          </p:nvPr>
        </p:nvSpPr>
        <p:spPr/>
        <p:txBody>
          <a:bodyPr>
            <a:normAutofit fontScale="92500"/>
          </a:bodyPr>
          <a:lstStyle/>
          <a:p>
            <a:pPr marL="0" indent="0">
              <a:buNone/>
            </a:pPr>
            <a:r>
              <a:rPr lang="en-US" dirty="0" smtClean="0"/>
              <a:t>    </a:t>
            </a:r>
            <a:r>
              <a:rPr lang="en-US" b="1" dirty="0" smtClean="0">
                <a:solidFill>
                  <a:srgbClr val="FF0000"/>
                </a:solidFill>
              </a:rPr>
              <a:t>Characteristics</a:t>
            </a:r>
          </a:p>
          <a:p>
            <a:pPr algn="just"/>
            <a:r>
              <a:rPr lang="en-US" sz="2800" dirty="0" smtClean="0"/>
              <a:t>Acquisition of knowledge</a:t>
            </a:r>
          </a:p>
          <a:p>
            <a:pPr algn="just"/>
            <a:r>
              <a:rPr lang="en-US" sz="2800" dirty="0" smtClean="0"/>
              <a:t>Modification of behavior</a:t>
            </a:r>
          </a:p>
          <a:p>
            <a:pPr algn="just"/>
            <a:r>
              <a:rPr lang="en-US" sz="2800" dirty="0" smtClean="0"/>
              <a:t>It is purposeful and always help somewhere.</a:t>
            </a:r>
          </a:p>
          <a:p>
            <a:pPr algn="just"/>
            <a:r>
              <a:rPr lang="en-US" sz="2800" dirty="0" smtClean="0"/>
              <a:t>It leads to growth.</a:t>
            </a:r>
          </a:p>
          <a:p>
            <a:pPr algn="just"/>
            <a:r>
              <a:rPr lang="en-US" sz="2800" dirty="0" smtClean="0"/>
              <a:t>Help individual to make better adjustment.</a:t>
            </a:r>
          </a:p>
          <a:p>
            <a:endParaRPr lang="en-IN" dirty="0"/>
          </a:p>
        </p:txBody>
      </p:sp>
    </p:spTree>
    <p:extLst>
      <p:ext uri="{BB962C8B-B14F-4D97-AF65-F5344CB8AC3E}">
        <p14:creationId xmlns:p14="http://schemas.microsoft.com/office/powerpoint/2010/main" xmlns="" val="3468018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Teaching and Learning</a:t>
            </a:r>
            <a:endParaRPr lang="en-US" b="1" dirty="0">
              <a:solidFill>
                <a:srgbClr val="FF0000"/>
              </a:solidFill>
            </a:endParaRPr>
          </a:p>
        </p:txBody>
      </p:sp>
      <p:sp>
        <p:nvSpPr>
          <p:cNvPr id="3" name="Content Placeholder 2"/>
          <p:cNvSpPr>
            <a:spLocks noGrp="1"/>
          </p:cNvSpPr>
          <p:nvPr>
            <p:ph sz="quarter" idx="1"/>
          </p:nvPr>
        </p:nvSpPr>
        <p:spPr/>
        <p:txBody>
          <a:bodyPr/>
          <a:lstStyle/>
          <a:p>
            <a:pPr algn="just"/>
            <a:r>
              <a:rPr lang="en-US" dirty="0" smtClean="0"/>
              <a:t>Teaching and Learning are 2 fundamental aspects of educational process. Both are closely related to each other. </a:t>
            </a:r>
            <a:r>
              <a:rPr lang="en-US" sz="3600" dirty="0" smtClean="0">
                <a:solidFill>
                  <a:srgbClr val="FF0000"/>
                </a:solidFill>
              </a:rPr>
              <a:t>The most important objective of teaching is to facilitate learning.</a:t>
            </a:r>
            <a:endParaRPr lang="en-US" dirty="0" smtClean="0">
              <a:solidFill>
                <a:srgbClr val="FF0000"/>
              </a:solidFill>
            </a:endParaRPr>
          </a:p>
          <a:p>
            <a:pPr marL="0" indent="0" algn="just">
              <a:buNone/>
            </a:pPr>
            <a:endParaRPr lang="en-US" dirty="0" smtClean="0"/>
          </a:p>
          <a:p>
            <a:pPr algn="just"/>
            <a:r>
              <a:rPr lang="en-US" dirty="0" smtClean="0"/>
              <a:t>Whenever there is teaching, there will be learning. Thus the concept of teaching is incomplete without learning.</a:t>
            </a:r>
            <a:endParaRPr lang="en-IN"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762000"/>
            <a:ext cx="9144000" cy="5337048"/>
          </a:xfrm>
        </p:spPr>
        <p:txBody>
          <a:bodyPr>
            <a:noAutofit/>
          </a:bodyPr>
          <a:lstStyle/>
          <a:p>
            <a:pPr algn="just"/>
            <a:r>
              <a:rPr lang="en-US" sz="3600" dirty="0" smtClean="0">
                <a:latin typeface="Comic Sans MS" pitchFamily="66" charset="0"/>
              </a:rPr>
              <a:t>ICT has become an important educational technique in the field of education today. ICT tools are effectively used in the field of education. These tools like computer, internet, projector, computer I/O devices, software, mobile phone, e-book, online  library etc. are helpful in teaching learning process. ICT can be used in many ways during the teaching learning process.</a:t>
            </a:r>
            <a:endParaRPr lang="en-US" sz="3600" dirty="0">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332656"/>
            <a:ext cx="8503920" cy="5766392"/>
          </a:xfrm>
        </p:spPr>
        <p:txBody>
          <a:bodyPr>
            <a:normAutofit fontScale="77500" lnSpcReduction="20000"/>
          </a:bodyPr>
          <a:lstStyle/>
          <a:p>
            <a:pPr marL="0" indent="0" algn="just">
              <a:buNone/>
            </a:pPr>
            <a:endParaRPr lang="en-IN" sz="7200" b="1" dirty="0" smtClean="0">
              <a:solidFill>
                <a:srgbClr val="C00000"/>
              </a:solidFill>
            </a:endParaRPr>
          </a:p>
          <a:p>
            <a:pPr marL="0" indent="0" algn="ctr">
              <a:buNone/>
            </a:pPr>
            <a:r>
              <a:rPr lang="en-IN" sz="10400" b="1" dirty="0" smtClean="0">
                <a:solidFill>
                  <a:srgbClr val="C00000"/>
                </a:solidFill>
              </a:rPr>
              <a:t>Integration </a:t>
            </a:r>
          </a:p>
          <a:p>
            <a:pPr marL="0" indent="0" algn="ctr">
              <a:buNone/>
            </a:pPr>
            <a:r>
              <a:rPr lang="en-IN" sz="10400" b="1" dirty="0" smtClean="0">
                <a:solidFill>
                  <a:srgbClr val="C00000"/>
                </a:solidFill>
              </a:rPr>
              <a:t>of  ICT  in     </a:t>
            </a:r>
          </a:p>
          <a:p>
            <a:pPr marL="0" indent="0" algn="ctr">
              <a:buNone/>
            </a:pPr>
            <a:r>
              <a:rPr lang="en-IN" sz="10400" b="1" dirty="0">
                <a:solidFill>
                  <a:srgbClr val="C00000"/>
                </a:solidFill>
              </a:rPr>
              <a:t> </a:t>
            </a:r>
            <a:r>
              <a:rPr lang="en-IN" sz="10400" b="1" dirty="0" smtClean="0">
                <a:solidFill>
                  <a:srgbClr val="C00000"/>
                </a:solidFill>
              </a:rPr>
              <a:t> Teaching &amp; Learning</a:t>
            </a:r>
            <a:endParaRPr lang="en-IN" sz="10400" b="1" dirty="0">
              <a:solidFill>
                <a:srgbClr val="C00000"/>
              </a:solidFill>
            </a:endParaRPr>
          </a:p>
        </p:txBody>
      </p:sp>
    </p:spTree>
    <p:extLst>
      <p:ext uri="{BB962C8B-B14F-4D97-AF65-F5344CB8AC3E}">
        <p14:creationId xmlns:p14="http://schemas.microsoft.com/office/powerpoint/2010/main" xmlns="" val="11315414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smtClean="0">
              <a:solidFill>
                <a:srgbClr val="FF0000"/>
              </a:solidFill>
            </a:endParaRPr>
          </a:p>
          <a:p>
            <a:endParaRPr lang="en-US" dirty="0" smtClean="0">
              <a:solidFill>
                <a:srgbClr val="FF0000"/>
              </a:solidFill>
            </a:endParaRPr>
          </a:p>
          <a:p>
            <a:endParaRPr lang="en-US" dirty="0" smtClean="0">
              <a:solidFill>
                <a:srgbClr val="FF0000"/>
              </a:solidFill>
            </a:endParaRPr>
          </a:p>
          <a:p>
            <a:endParaRPr lang="en-US" dirty="0" smtClean="0">
              <a:solidFill>
                <a:srgbClr val="FF0000"/>
              </a:solidFill>
            </a:endParaRPr>
          </a:p>
          <a:p>
            <a:endParaRPr lang="en-US" dirty="0">
              <a:solidFill>
                <a:srgbClr val="FF0000"/>
              </a:solidFill>
            </a:endParaRPr>
          </a:p>
        </p:txBody>
      </p:sp>
      <p:sp>
        <p:nvSpPr>
          <p:cNvPr id="4" name="Rectangle 3"/>
          <p:cNvSpPr/>
          <p:nvPr/>
        </p:nvSpPr>
        <p:spPr>
          <a:xfrm>
            <a:off x="2819400" y="1447800"/>
            <a:ext cx="2895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Use of ICT in TLP</a:t>
            </a:r>
            <a:endParaRPr lang="en-US" sz="2000" b="1" dirty="0">
              <a:solidFill>
                <a:schemeClr val="tx1"/>
              </a:solidFill>
            </a:endParaRPr>
          </a:p>
        </p:txBody>
      </p:sp>
      <p:sp>
        <p:nvSpPr>
          <p:cNvPr id="5" name="Rectangle 4"/>
          <p:cNvSpPr/>
          <p:nvPr/>
        </p:nvSpPr>
        <p:spPr>
          <a:xfrm>
            <a:off x="381000" y="2971800"/>
            <a:ext cx="2438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To teach ICT as main Subject</a:t>
            </a:r>
            <a:endParaRPr lang="en-US" sz="2000" b="1" dirty="0">
              <a:solidFill>
                <a:schemeClr val="tx1"/>
              </a:solidFill>
            </a:endParaRPr>
          </a:p>
        </p:txBody>
      </p:sp>
      <p:sp>
        <p:nvSpPr>
          <p:cNvPr id="6" name="Rectangle 5"/>
          <p:cNvSpPr/>
          <p:nvPr/>
        </p:nvSpPr>
        <p:spPr>
          <a:xfrm>
            <a:off x="4953000" y="4876800"/>
            <a:ext cx="2438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ICT as a Teaching Method</a:t>
            </a:r>
            <a:endParaRPr lang="en-US" sz="2000" b="1" dirty="0">
              <a:solidFill>
                <a:schemeClr val="tx1"/>
              </a:solidFill>
            </a:endParaRPr>
          </a:p>
        </p:txBody>
      </p:sp>
      <p:sp>
        <p:nvSpPr>
          <p:cNvPr id="7" name="Rectangle 6"/>
          <p:cNvSpPr/>
          <p:nvPr/>
        </p:nvSpPr>
        <p:spPr>
          <a:xfrm>
            <a:off x="1752600" y="4876800"/>
            <a:ext cx="2438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ICT as a source for Presentation media</a:t>
            </a:r>
            <a:endParaRPr lang="en-US" sz="2000" b="1" dirty="0">
              <a:solidFill>
                <a:schemeClr val="tx1"/>
              </a:solidFill>
            </a:endParaRPr>
          </a:p>
        </p:txBody>
      </p:sp>
      <p:sp>
        <p:nvSpPr>
          <p:cNvPr id="8" name="Rectangle 7"/>
          <p:cNvSpPr/>
          <p:nvPr/>
        </p:nvSpPr>
        <p:spPr>
          <a:xfrm>
            <a:off x="6324600" y="2971800"/>
            <a:ext cx="24384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ICT as a facility/Network Technology</a:t>
            </a:r>
            <a:endParaRPr lang="en-US" b="1" dirty="0">
              <a:solidFill>
                <a:schemeClr val="tx1"/>
              </a:solidFill>
            </a:endParaRPr>
          </a:p>
        </p:txBody>
      </p:sp>
      <p:cxnSp>
        <p:nvCxnSpPr>
          <p:cNvPr id="10" name="Straight Arrow Connector 9"/>
          <p:cNvCxnSpPr/>
          <p:nvPr/>
        </p:nvCxnSpPr>
        <p:spPr>
          <a:xfrm rot="5400000">
            <a:off x="2361406" y="3581400"/>
            <a:ext cx="2591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4952206" y="2818606"/>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2705894" y="2856706"/>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H="1">
            <a:off x="3848100" y="3543300"/>
            <a:ext cx="2590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5" idx="3"/>
          </p:cNvCxnSpPr>
          <p:nvPr/>
        </p:nvCxnSpPr>
        <p:spPr>
          <a:xfrm rot="10800000">
            <a:off x="2819400" y="34290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562600" y="33528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533400"/>
            <a:ext cx="8503920" cy="5565648"/>
          </a:xfrm>
        </p:spPr>
        <p:txBody>
          <a:bodyPr/>
          <a:lstStyle/>
          <a:p>
            <a:pPr algn="just"/>
            <a:r>
              <a:rPr lang="en-US" dirty="0" smtClean="0"/>
              <a:t>1. </a:t>
            </a:r>
            <a:r>
              <a:rPr lang="en-US" b="1" dirty="0" smtClean="0"/>
              <a:t>ICT as a main Subject</a:t>
            </a:r>
            <a:r>
              <a:rPr lang="en-US" dirty="0" smtClean="0"/>
              <a:t>: ICT or Computer is taught as a main Subject/Discipline in colleges and Universities. A computer lab is required for that purpose that includes desktops, projectors, Speakers etc.</a:t>
            </a:r>
          </a:p>
          <a:p>
            <a:pPr algn="just"/>
            <a:r>
              <a:rPr lang="en-US" dirty="0" smtClean="0"/>
              <a:t>2. </a:t>
            </a:r>
            <a:r>
              <a:rPr lang="en-US" b="1" dirty="0" smtClean="0"/>
              <a:t>ICT as a Teaching Method</a:t>
            </a:r>
            <a:r>
              <a:rPr lang="en-US" dirty="0" smtClean="0"/>
              <a:t>: Different methods are used for teaching like lecture method, discussion method, demonstration method, activity method etc. ICT can be used as one of new method of teaching in the classroom.</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228600"/>
            <a:ext cx="8503920" cy="5870448"/>
          </a:xfrm>
        </p:spPr>
        <p:txBody>
          <a:bodyPr/>
          <a:lstStyle/>
          <a:p>
            <a:pPr algn="just"/>
            <a:r>
              <a:rPr lang="en-US" dirty="0" smtClean="0"/>
              <a:t>3. </a:t>
            </a:r>
            <a:r>
              <a:rPr lang="en-US" b="1" dirty="0" smtClean="0"/>
              <a:t>ICT as Source of presentation Media</a:t>
            </a:r>
            <a:r>
              <a:rPr lang="en-US" dirty="0" smtClean="0"/>
              <a:t>: ICT can be used as a media in any subject to get any information as presentation. ICT can be used as </a:t>
            </a:r>
            <a:r>
              <a:rPr lang="en-US" b="1" dirty="0" smtClean="0"/>
              <a:t>teaching aid </a:t>
            </a:r>
            <a:r>
              <a:rPr lang="en-US" dirty="0" smtClean="0"/>
              <a:t>in the form of audio, video, pictures, cartoons, in the subjects of science, history, mathematics, English and many other subjects. Computer, projector and speaker is used for this purpose. </a:t>
            </a:r>
          </a:p>
          <a:p>
            <a:pPr algn="just"/>
            <a:r>
              <a:rPr lang="en-US" b="1" dirty="0" smtClean="0"/>
              <a:t>4. ICT as a facility or Network Technology</a:t>
            </a:r>
            <a:r>
              <a:rPr lang="en-US" dirty="0" smtClean="0"/>
              <a:t>:  Large numbers of facilities are provided using ICT. Various facilities used by teachers or learners/Researchers  in educational institutions are  Homework SMS, online assignments etc.</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838200"/>
            <a:ext cx="8503920" cy="5260848"/>
          </a:xfrm>
        </p:spPr>
        <p:txBody>
          <a:bodyPr>
            <a:noAutofit/>
          </a:bodyPr>
          <a:lstStyle/>
          <a:p>
            <a:pPr algn="ctr">
              <a:buNone/>
            </a:pPr>
            <a:r>
              <a:rPr lang="en-US" sz="7200" b="1" dirty="0" smtClean="0">
                <a:solidFill>
                  <a:srgbClr val="C00000"/>
                </a:solidFill>
                <a:latin typeface="Comic Sans MS" pitchFamily="66" charset="0"/>
              </a:rPr>
              <a:t>Different ways of Integrating ICT in Teaching Learning Process</a:t>
            </a:r>
            <a:endParaRPr lang="en-US" sz="7200" b="1" dirty="0">
              <a:solidFill>
                <a:srgbClr val="C00000"/>
              </a:solidFill>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USE OF COMPUTERS</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lstStyle/>
          <a:p>
            <a:pPr algn="just"/>
            <a:r>
              <a:rPr lang="en-US" dirty="0" smtClean="0">
                <a:solidFill>
                  <a:schemeClr val="tx1"/>
                </a:solidFill>
                <a:latin typeface="Comic Sans MS" pitchFamily="66" charset="0"/>
              </a:rPr>
              <a:t>Computers can be used to create instructional materials, slide shows, worksheets, tests, rewards and displays.</a:t>
            </a:r>
          </a:p>
          <a:p>
            <a:pPr algn="just"/>
            <a:r>
              <a:rPr lang="en-US" dirty="0" smtClean="0">
                <a:solidFill>
                  <a:schemeClr val="tx1"/>
                </a:solidFill>
                <a:latin typeface="Comic Sans MS" pitchFamily="66" charset="0"/>
              </a:rPr>
              <a:t>These are also use for record keeping purpose in education.</a:t>
            </a:r>
            <a:endParaRPr lang="en-IN" dirty="0">
              <a:solidFill>
                <a:schemeClr val="tx1"/>
              </a:solidFill>
              <a:latin typeface="Comic Sans MS" pitchFamily="66"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27784" y="4077072"/>
            <a:ext cx="3672408" cy="23042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71842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USE OF PPT’S,LCD,OHP, PROJECTORS</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1052736"/>
            <a:ext cx="8503920" cy="5046312"/>
          </a:xfrm>
        </p:spPr>
        <p:txBody>
          <a:bodyPr/>
          <a:lstStyle/>
          <a:p>
            <a:pPr algn="just"/>
            <a:r>
              <a:rPr lang="en-US" dirty="0" smtClean="0">
                <a:solidFill>
                  <a:schemeClr val="tx1"/>
                </a:solidFill>
                <a:latin typeface="Comic Sans MS" pitchFamily="66" charset="0"/>
              </a:rPr>
              <a:t>Old methods of teaching (chalk and talk)are replaced by technology based teaching learning methods(demonstration with the help of technology).</a:t>
            </a:r>
          </a:p>
          <a:p>
            <a:pPr algn="just"/>
            <a:r>
              <a:rPr lang="en-US" dirty="0" smtClean="0">
                <a:solidFill>
                  <a:schemeClr val="tx1"/>
                </a:solidFill>
                <a:latin typeface="Comic Sans MS" pitchFamily="66" charset="0"/>
              </a:rPr>
              <a:t>PPT’s, LCD etc. technology used in classroom for effective teaching.</a:t>
            </a:r>
          </a:p>
          <a:p>
            <a:pPr algn="just"/>
            <a:r>
              <a:rPr lang="en-IN" dirty="0">
                <a:solidFill>
                  <a:schemeClr val="tx1"/>
                </a:solidFill>
                <a:latin typeface="Comic Sans MS" pitchFamily="66" charset="0"/>
              </a:rPr>
              <a:t>LCD projectors can be used for effective training.</a:t>
            </a:r>
          </a:p>
          <a:p>
            <a:endParaRPr lang="en-US" dirty="0" smtClean="0">
              <a:solidFill>
                <a:schemeClr val="tx1"/>
              </a:solidFill>
              <a:latin typeface="Comic Sans MS" pitchFamily="66" charset="0"/>
            </a:endParaRPr>
          </a:p>
          <a:p>
            <a:endParaRPr lang="en-IN" dirty="0">
              <a:solidFill>
                <a:schemeClr val="tx1"/>
              </a:solidFill>
              <a:latin typeface="Comic Sans MS" pitchFamily="66"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4" y="4653136"/>
            <a:ext cx="2733675" cy="2016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8104" y="4653136"/>
            <a:ext cx="2880320" cy="2016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6917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ONLINE  EXAMINATION</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lstStyle/>
          <a:p>
            <a:pPr algn="just"/>
            <a:r>
              <a:rPr lang="en-US" dirty="0" smtClean="0">
                <a:solidFill>
                  <a:schemeClr val="tx1"/>
                </a:solidFill>
                <a:latin typeface="Comic Sans MS" pitchFamily="66" charset="0"/>
              </a:rPr>
              <a:t>It is revolutionary change in the field of education. The traditional exam system is taken place by online exam system. </a:t>
            </a:r>
          </a:p>
          <a:p>
            <a:pPr algn="just"/>
            <a:r>
              <a:rPr lang="en-US" dirty="0" smtClean="0">
                <a:latin typeface="Comic Sans MS" pitchFamily="66" charset="0"/>
              </a:rPr>
              <a:t>Example : NET EXAM, Bank Exam</a:t>
            </a:r>
            <a:endParaRPr lang="en-IN" dirty="0">
              <a:solidFill>
                <a:schemeClr val="tx1"/>
              </a:solidFill>
              <a:latin typeface="Comic Sans MS" pitchFamily="66"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4077072"/>
            <a:ext cx="3240360" cy="1933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292080" y="4077072"/>
            <a:ext cx="3384376" cy="1933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39176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608112"/>
          </a:xfrm>
        </p:spPr>
        <p:txBody>
          <a:bodyPr>
            <a:normAutofit/>
          </a:bodyPr>
          <a:lstStyle/>
          <a:p>
            <a:r>
              <a:rPr lang="en-IN" sz="3200" dirty="0" smtClean="0">
                <a:solidFill>
                  <a:srgbClr val="C00000"/>
                </a:solidFill>
                <a:latin typeface="Comic Sans MS" pitchFamily="66" charset="0"/>
                <a:ea typeface="+mn-ea"/>
                <a:cs typeface="+mn-cs"/>
              </a:rPr>
              <a:t>E- LEARNING/ ONLINE LEARNING</a:t>
            </a:r>
            <a:endParaRPr lang="en-IN" sz="4000" dirty="0">
              <a:solidFill>
                <a:srgbClr val="C00000"/>
              </a:solidFill>
              <a:latin typeface="Comic Sans MS" pitchFamily="66" charset="0"/>
            </a:endParaRPr>
          </a:p>
        </p:txBody>
      </p:sp>
      <p:sp>
        <p:nvSpPr>
          <p:cNvPr id="3" name="Content Placeholder 2"/>
          <p:cNvSpPr>
            <a:spLocks noGrp="1"/>
          </p:cNvSpPr>
          <p:nvPr>
            <p:ph sz="quarter" idx="1"/>
          </p:nvPr>
        </p:nvSpPr>
        <p:spPr>
          <a:xfrm>
            <a:off x="301752" y="908720"/>
            <a:ext cx="8503920" cy="5190328"/>
          </a:xfrm>
        </p:spPr>
        <p:txBody>
          <a:bodyPr/>
          <a:lstStyle/>
          <a:p>
            <a:pPr algn="just"/>
            <a:r>
              <a:rPr lang="en-US" dirty="0" smtClean="0">
                <a:solidFill>
                  <a:schemeClr val="tx1"/>
                </a:solidFill>
                <a:latin typeface="Comic Sans MS" pitchFamily="66" charset="0"/>
              </a:rPr>
              <a:t>It </a:t>
            </a:r>
            <a:r>
              <a:rPr lang="en-IN" dirty="0">
                <a:solidFill>
                  <a:schemeClr val="tx1"/>
                </a:solidFill>
                <a:latin typeface="Comic Sans MS" pitchFamily="66" charset="0"/>
              </a:rPr>
              <a:t>makes use of an information network- such as </a:t>
            </a:r>
            <a:r>
              <a:rPr lang="en-IN" dirty="0" smtClean="0">
                <a:solidFill>
                  <a:schemeClr val="tx1"/>
                </a:solidFill>
                <a:latin typeface="Comic Sans MS" pitchFamily="66" charset="0"/>
              </a:rPr>
              <a:t>LAN ,WAN </a:t>
            </a:r>
            <a:r>
              <a:rPr lang="en-IN" dirty="0">
                <a:solidFill>
                  <a:schemeClr val="tx1"/>
                </a:solidFill>
                <a:latin typeface="Comic Sans MS" pitchFamily="66" charset="0"/>
              </a:rPr>
              <a:t>whether wholly or in part, for </a:t>
            </a:r>
            <a:r>
              <a:rPr lang="en-IN" dirty="0" smtClean="0">
                <a:solidFill>
                  <a:schemeClr val="tx1"/>
                </a:solidFill>
                <a:latin typeface="Comic Sans MS" pitchFamily="66" charset="0"/>
              </a:rPr>
              <a:t>learning, </a:t>
            </a:r>
            <a:r>
              <a:rPr lang="en-IN" dirty="0">
                <a:solidFill>
                  <a:schemeClr val="tx1"/>
                </a:solidFill>
                <a:latin typeface="Comic Sans MS" pitchFamily="66" charset="0"/>
              </a:rPr>
              <a:t>interaction</a:t>
            </a:r>
            <a:r>
              <a:rPr lang="en-US" dirty="0" smtClean="0">
                <a:solidFill>
                  <a:schemeClr val="tx1"/>
                </a:solidFill>
                <a:latin typeface="Comic Sans MS" pitchFamily="66" charset="0"/>
              </a:rPr>
              <a:t> etc. </a:t>
            </a:r>
            <a:r>
              <a:rPr lang="en-US" b="1" dirty="0" smtClean="0">
                <a:solidFill>
                  <a:schemeClr val="tx1"/>
                </a:solidFill>
                <a:latin typeface="Comic Sans MS" pitchFamily="66" charset="0"/>
              </a:rPr>
              <a:t>It </a:t>
            </a:r>
            <a:r>
              <a:rPr lang="en-IN" b="1" dirty="0">
                <a:solidFill>
                  <a:schemeClr val="tx1"/>
                </a:solidFill>
                <a:latin typeface="Comic Sans MS" pitchFamily="66" charset="0"/>
              </a:rPr>
              <a:t>refers to learning using an internet browser </a:t>
            </a:r>
            <a:r>
              <a:rPr lang="en-IN" b="1" dirty="0" smtClean="0">
                <a:solidFill>
                  <a:schemeClr val="tx1"/>
                </a:solidFill>
                <a:latin typeface="Comic Sans MS" pitchFamily="66" charset="0"/>
              </a:rPr>
              <a:t>.</a:t>
            </a:r>
          </a:p>
          <a:p>
            <a:pPr algn="just"/>
            <a:r>
              <a:rPr lang="en-IN" dirty="0">
                <a:solidFill>
                  <a:schemeClr val="tx1"/>
                </a:solidFill>
                <a:latin typeface="Comic Sans MS" pitchFamily="66" charset="0"/>
              </a:rPr>
              <a:t>Self-paced learning, independent of geographic location and time.</a:t>
            </a:r>
            <a:endParaRPr lang="en-IN" dirty="0" smtClean="0">
              <a:solidFill>
                <a:schemeClr val="tx1"/>
              </a:solidFill>
              <a:latin typeface="Comic Sans MS" pitchFamily="66" charset="0"/>
            </a:endParaRPr>
          </a:p>
          <a:p>
            <a:pPr algn="just"/>
            <a:r>
              <a:rPr lang="en-US" dirty="0" smtClean="0">
                <a:solidFill>
                  <a:schemeClr val="tx1"/>
                </a:solidFill>
                <a:latin typeface="Comic Sans MS" pitchFamily="66" charset="0"/>
              </a:rPr>
              <a:t>It is very flexible education.</a:t>
            </a:r>
            <a:endParaRPr lang="en-IN" dirty="0" smtClean="0">
              <a:solidFill>
                <a:schemeClr val="tx1"/>
              </a:solidFill>
              <a:latin typeface="Comic Sans MS" pitchFamily="66"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4279949"/>
            <a:ext cx="3132956" cy="174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57727" y="4316820"/>
            <a:ext cx="3240360" cy="1669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4053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USE OF BLOGS AND WIKIS</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980728"/>
            <a:ext cx="8503920" cy="5118320"/>
          </a:xfrm>
        </p:spPr>
        <p:txBody>
          <a:bodyPr/>
          <a:lstStyle/>
          <a:p>
            <a:pPr algn="just"/>
            <a:r>
              <a:rPr lang="en-US" dirty="0" smtClean="0"/>
              <a:t>A </a:t>
            </a:r>
            <a:r>
              <a:rPr lang="en-US" b="1" dirty="0" smtClean="0"/>
              <a:t>blog is a personal web page or informational website</a:t>
            </a:r>
            <a:r>
              <a:rPr lang="en-US" dirty="0" smtClean="0"/>
              <a:t> displaying information in the reverse chronological order, with the latest posts appearing first. It is a platform where a writer or even a group of writers share their views on an individual subject.</a:t>
            </a:r>
          </a:p>
          <a:p>
            <a:pPr algn="just"/>
            <a:r>
              <a:rPr lang="en-IN" dirty="0" smtClean="0">
                <a:solidFill>
                  <a:schemeClr val="tx1"/>
                </a:solidFill>
                <a:latin typeface="Comic Sans MS" pitchFamily="66" charset="0"/>
              </a:rPr>
              <a:t>A wiki is a </a:t>
            </a:r>
            <a:r>
              <a:rPr lang="en-IN" b="1" dirty="0" smtClean="0">
                <a:solidFill>
                  <a:schemeClr val="tx1"/>
                </a:solidFill>
                <a:latin typeface="Comic Sans MS" pitchFamily="66" charset="0"/>
              </a:rPr>
              <a:t>Web site </a:t>
            </a:r>
            <a:r>
              <a:rPr lang="en-IN" dirty="0" smtClean="0">
                <a:solidFill>
                  <a:schemeClr val="tx1"/>
                </a:solidFill>
                <a:latin typeface="Comic Sans MS" pitchFamily="66" charset="0"/>
              </a:rPr>
              <a:t>that allows users to add and update content on the site using their own Web browser. </a:t>
            </a:r>
            <a:r>
              <a:rPr lang="en-IN" dirty="0" err="1" smtClean="0">
                <a:solidFill>
                  <a:schemeClr val="tx1"/>
                </a:solidFill>
                <a:latin typeface="Comic Sans MS" pitchFamily="66" charset="0"/>
              </a:rPr>
              <a:t>Eg</a:t>
            </a:r>
            <a:r>
              <a:rPr lang="en-IN" dirty="0" smtClean="0">
                <a:solidFill>
                  <a:schemeClr val="tx1"/>
                </a:solidFill>
                <a:latin typeface="Comic Sans MS" pitchFamily="66" charset="0"/>
              </a:rPr>
              <a:t> Wikipedia</a:t>
            </a:r>
            <a:endParaRPr lang="en-IN" dirty="0">
              <a:solidFill>
                <a:schemeClr val="tx1"/>
              </a:solidFill>
              <a:latin typeface="Comic Sans MS" pitchFamily="66"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0" y="4800600"/>
            <a:ext cx="260985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29200" y="4800600"/>
            <a:ext cx="2304256" cy="1755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915879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r>
              <a:rPr lang="en-US" sz="3200" dirty="0" smtClean="0">
                <a:latin typeface="Comic Sans MS" pitchFamily="66" charset="0"/>
              </a:rPr>
              <a:t>These are online collaborative writing tools. These are used for developing  creative writing skills. These tools motivates students for self learning.</a:t>
            </a:r>
          </a:p>
          <a:p>
            <a:endParaRPr lang="en-US" dirty="0" smtClean="0">
              <a:latin typeface="Comic Sans MS" pitchFamily="66" charset="0"/>
            </a:endParaRP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43200" y="3657600"/>
            <a:ext cx="3581399"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81000"/>
            <a:ext cx="8534400" cy="606552"/>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a:t>
            </a:r>
            <a:r>
              <a:rPr lang="en-US" sz="4000" b="1" dirty="0" smtClean="0">
                <a:solidFill>
                  <a:srgbClr val="FF0000"/>
                </a:solidFill>
              </a:rPr>
              <a:t>Popular Wikis</a:t>
            </a:r>
            <a:r>
              <a:rPr lang="en-US" dirty="0" smtClean="0"/>
              <a:t/>
            </a:r>
            <a:br>
              <a:rPr lang="en-US" dirty="0" smtClean="0"/>
            </a:br>
            <a:endParaRPr lang="en-US" dirty="0"/>
          </a:p>
        </p:txBody>
      </p:sp>
      <p:sp>
        <p:nvSpPr>
          <p:cNvPr id="3" name="Content Placeholder 2"/>
          <p:cNvSpPr>
            <a:spLocks noGrp="1"/>
          </p:cNvSpPr>
          <p:nvPr>
            <p:ph sz="quarter" idx="1"/>
          </p:nvPr>
        </p:nvSpPr>
        <p:spPr>
          <a:xfrm>
            <a:off x="301752" y="838200"/>
            <a:ext cx="8503920" cy="5260848"/>
          </a:xfrm>
        </p:spPr>
        <p:txBody>
          <a:bodyPr>
            <a:normAutofit/>
          </a:bodyPr>
          <a:lstStyle/>
          <a:p>
            <a:pPr algn="just">
              <a:buNone/>
            </a:pPr>
            <a:r>
              <a:rPr lang="en-US" b="1" dirty="0" smtClean="0"/>
              <a:t>(1)</a:t>
            </a:r>
            <a:r>
              <a:rPr lang="en-US" dirty="0" smtClean="0"/>
              <a:t> </a:t>
            </a:r>
            <a:r>
              <a:rPr lang="en-US" b="1" dirty="0" smtClean="0">
                <a:hlinkClick r:id="rId2" tooltip="only encyclopedia"/>
              </a:rPr>
              <a:t>Wikipedia</a:t>
            </a:r>
            <a:r>
              <a:rPr lang="en-US" dirty="0" smtClean="0"/>
              <a:t> – all-favorite, biggest online encyclopedia</a:t>
            </a:r>
          </a:p>
          <a:p>
            <a:pPr algn="just">
              <a:buNone/>
            </a:pPr>
            <a:r>
              <a:rPr lang="en-US" b="1" dirty="0" smtClean="0"/>
              <a:t>(2)</a:t>
            </a:r>
            <a:r>
              <a:rPr lang="en-US" dirty="0" smtClean="0"/>
              <a:t> </a:t>
            </a:r>
            <a:r>
              <a:rPr lang="en-US" b="1" dirty="0" err="1" smtClean="0">
                <a:hlinkClick r:id="rId3" tooltip="collaborative travel guide"/>
              </a:rPr>
              <a:t>WikiTravel</a:t>
            </a:r>
            <a:r>
              <a:rPr lang="en-US" dirty="0" smtClean="0"/>
              <a:t> – world-wide travel guide, covers destination guides, hotels and resorts</a:t>
            </a:r>
          </a:p>
          <a:p>
            <a:pPr algn="just">
              <a:buNone/>
            </a:pPr>
            <a:r>
              <a:rPr lang="en-US" b="1" dirty="0" smtClean="0"/>
              <a:t>(3)</a:t>
            </a:r>
            <a:r>
              <a:rPr lang="en-US" dirty="0" smtClean="0"/>
              <a:t> </a:t>
            </a:r>
            <a:r>
              <a:rPr lang="en-US" b="1" dirty="0" err="1" smtClean="0">
                <a:hlinkClick r:id="rId4" tooltip="user-edited 'how to' manuals and guides"/>
              </a:rPr>
              <a:t>WikiHow</a:t>
            </a:r>
            <a:r>
              <a:rPr lang="en-US" dirty="0" smtClean="0"/>
              <a:t> – ‘How-To’ manuals for the problems of everyday life. (</a:t>
            </a:r>
            <a:r>
              <a:rPr lang="en-US" i="1" dirty="0" smtClean="0"/>
              <a:t>‘</a:t>
            </a:r>
            <a:r>
              <a:rPr lang="en-US" i="1" dirty="0" err="1" smtClean="0"/>
              <a:t>HowTo’s</a:t>
            </a:r>
            <a:r>
              <a:rPr lang="en-US" i="1" dirty="0" smtClean="0"/>
              <a:t>:</a:t>
            </a:r>
            <a:r>
              <a:rPr lang="en-US" dirty="0" smtClean="0"/>
              <a:t> </a:t>
            </a:r>
            <a:r>
              <a:rPr lang="en-US" b="1" dirty="0" smtClean="0">
                <a:hlinkClick r:id="rId5" tooltip="how to hack a coke machine"/>
              </a:rPr>
              <a:t>Hack a Coke Machine</a:t>
            </a:r>
            <a:r>
              <a:rPr lang="en-US" dirty="0" smtClean="0"/>
              <a:t>, </a:t>
            </a:r>
            <a:r>
              <a:rPr lang="en-US" b="1" dirty="0" smtClean="0">
                <a:hlinkClick r:id="rId6" tooltip="how to choose a debt-management program"/>
              </a:rPr>
              <a:t>How to choose a Debt Management program</a:t>
            </a:r>
            <a:r>
              <a:rPr lang="en-US" dirty="0" smtClean="0"/>
              <a:t>, etc.)</a:t>
            </a:r>
          </a:p>
          <a:p>
            <a:pPr algn="just">
              <a:buNone/>
            </a:pPr>
            <a:r>
              <a:rPr lang="en-US" b="1" dirty="0" smtClean="0"/>
              <a:t>(4)</a:t>
            </a:r>
            <a:r>
              <a:rPr lang="en-US" dirty="0" smtClean="0"/>
              <a:t> </a:t>
            </a:r>
            <a:r>
              <a:rPr lang="en-US" b="1" dirty="0" err="1" smtClean="0">
                <a:hlinkClick r:id="rId7"/>
              </a:rPr>
              <a:t>WikiBooks</a:t>
            </a:r>
            <a:r>
              <a:rPr lang="en-US" dirty="0" smtClean="0"/>
              <a:t> – huge collection of user-edited, open-content textbooks and guides. (</a:t>
            </a:r>
            <a:r>
              <a:rPr lang="en-US" i="1" dirty="0" smtClean="0"/>
              <a:t>Textbooks:</a:t>
            </a:r>
            <a:r>
              <a:rPr lang="en-US" dirty="0" smtClean="0"/>
              <a:t> </a:t>
            </a:r>
            <a:r>
              <a:rPr lang="en-US" b="1" dirty="0" smtClean="0">
                <a:hlinkClick r:id="rId8" tooltip="chess textbook"/>
              </a:rPr>
              <a:t>Chess guide</a:t>
            </a:r>
            <a:r>
              <a:rPr lang="en-US" dirty="0" smtClean="0"/>
              <a:t>, </a:t>
            </a:r>
            <a:r>
              <a:rPr lang="en-US" b="1" dirty="0" smtClean="0">
                <a:hlinkClick r:id="rId9" tooltip="learn French"/>
              </a:rPr>
              <a:t>Learn French</a:t>
            </a:r>
            <a:r>
              <a:rPr lang="en-US" dirty="0" smtClean="0"/>
              <a:t> …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VIRTUAL CLASSROOM</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23528" y="980728"/>
            <a:ext cx="8626160" cy="5118320"/>
          </a:xfrm>
        </p:spPr>
        <p:txBody>
          <a:bodyPr>
            <a:normAutofit/>
          </a:bodyPr>
          <a:lstStyle/>
          <a:p>
            <a:pPr algn="just"/>
            <a:r>
              <a:rPr lang="en-US" dirty="0" smtClean="0">
                <a:solidFill>
                  <a:schemeClr val="tx1"/>
                </a:solidFill>
                <a:latin typeface="Comic Sans MS" pitchFamily="66" charset="0"/>
              </a:rPr>
              <a:t>Virtual means simulation of real thing. Virtual Classroom is a simulated classroom via internet. </a:t>
            </a:r>
          </a:p>
          <a:p>
            <a:pPr algn="just"/>
            <a:r>
              <a:rPr lang="en-IN" dirty="0">
                <a:solidFill>
                  <a:schemeClr val="tx1"/>
                </a:solidFill>
                <a:latin typeface="Comic Sans MS" pitchFamily="66" charset="0"/>
              </a:rPr>
              <a:t>Bridging geographic </a:t>
            </a:r>
            <a:r>
              <a:rPr lang="en-IN" dirty="0" smtClean="0">
                <a:latin typeface="Comic Sans MS" pitchFamily="66" charset="0"/>
              </a:rPr>
              <a:t>gap</a:t>
            </a:r>
            <a:r>
              <a:rPr lang="en-IN" dirty="0" smtClean="0">
                <a:solidFill>
                  <a:schemeClr val="tx1"/>
                </a:solidFill>
                <a:latin typeface="Comic Sans MS" pitchFamily="66" charset="0"/>
              </a:rPr>
              <a:t> </a:t>
            </a:r>
            <a:r>
              <a:rPr lang="en-IN" dirty="0">
                <a:solidFill>
                  <a:schemeClr val="tx1"/>
                </a:solidFill>
                <a:latin typeface="Comic Sans MS" pitchFamily="66" charset="0"/>
              </a:rPr>
              <a:t>between learning requirements and delivery.</a:t>
            </a:r>
            <a:endParaRPr lang="en-US" dirty="0" smtClean="0">
              <a:solidFill>
                <a:schemeClr val="tx1"/>
              </a:solidFill>
              <a:latin typeface="Comic Sans MS" pitchFamily="66" charset="0"/>
            </a:endParaRPr>
          </a:p>
          <a:p>
            <a:pPr algn="just"/>
            <a:r>
              <a:rPr lang="en-US" dirty="0" smtClean="0">
                <a:solidFill>
                  <a:schemeClr val="tx1"/>
                </a:solidFill>
                <a:latin typeface="Comic Sans MS" pitchFamily="66" charset="0"/>
              </a:rPr>
              <a:t>In this learning environment, students and teachers are separated by space, time or both . Learners can attend a class from anywhere. They communicate by video conferencing.</a:t>
            </a:r>
          </a:p>
          <a:p>
            <a:pPr algn="just"/>
            <a:r>
              <a:rPr lang="en-US" dirty="0" smtClean="0">
                <a:solidFill>
                  <a:schemeClr val="tx1"/>
                </a:solidFill>
                <a:latin typeface="Comic Sans MS" pitchFamily="66" charset="0"/>
              </a:rPr>
              <a:t>Multimedia has made Virtual Learning more interesting and lively. Students are more open to communicate and express.</a:t>
            </a:r>
            <a:endParaRPr lang="en-IN" dirty="0">
              <a:solidFill>
                <a:schemeClr val="tx1"/>
              </a:solidFill>
              <a:latin typeface="Comic Sans MS" pitchFamily="66"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53000" y="5638031"/>
            <a:ext cx="3952056" cy="12199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35022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ONLINE ASSIGNMENT</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lstStyle/>
          <a:p>
            <a:pPr algn="just"/>
            <a:r>
              <a:rPr lang="en-US" dirty="0" smtClean="0">
                <a:solidFill>
                  <a:schemeClr val="tx1"/>
                </a:solidFill>
                <a:latin typeface="Comic Sans MS" pitchFamily="66" charset="0"/>
              </a:rPr>
              <a:t>Teacher can email assignment to students for practice. These assignments are prepared in Ms- Word, Excel or PPT. Students after completing the assignment email back to the teacher.</a:t>
            </a:r>
          </a:p>
          <a:p>
            <a:pPr algn="just"/>
            <a:r>
              <a:rPr lang="en-US" dirty="0" smtClean="0">
                <a:latin typeface="Comic Sans MS" pitchFamily="66" charset="0"/>
              </a:rPr>
              <a:t>It reduces the paper handling requirement.</a:t>
            </a:r>
          </a:p>
          <a:p>
            <a:pPr algn="just"/>
            <a:endParaRPr lang="en-IN" dirty="0">
              <a:solidFill>
                <a:schemeClr val="tx1"/>
              </a:solidFill>
              <a:latin typeface="Comic Sans MS" pitchFamily="66"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27784" y="4191000"/>
            <a:ext cx="3672408"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852950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rgbClr val="C00000"/>
                </a:solidFill>
              </a:rPr>
              <a:t>Homework SMS</a:t>
            </a:r>
            <a:endParaRPr lang="en-US" sz="4400" b="1" dirty="0">
              <a:solidFill>
                <a:srgbClr val="C00000"/>
              </a:solidFill>
            </a:endParaRPr>
          </a:p>
        </p:txBody>
      </p:sp>
      <p:sp>
        <p:nvSpPr>
          <p:cNvPr id="3" name="Content Placeholder 2"/>
          <p:cNvSpPr>
            <a:spLocks noGrp="1"/>
          </p:cNvSpPr>
          <p:nvPr>
            <p:ph sz="quarter" idx="1"/>
          </p:nvPr>
        </p:nvSpPr>
        <p:spPr/>
        <p:txBody>
          <a:bodyPr>
            <a:normAutofit/>
          </a:bodyPr>
          <a:lstStyle/>
          <a:p>
            <a:pPr algn="just"/>
            <a:r>
              <a:rPr lang="en-US" sz="3200" dirty="0" smtClean="0"/>
              <a:t>The homework given to students can be sent to parents through SMS or via email so that parents also come to know about homework given to their wards. Some important messages and circulars about attendance, leave information, PT meeting and marks obtained in the tests are also conveyed through SMS/Email to parents.</a:t>
            </a:r>
            <a:endParaRPr lang="en-US"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536104"/>
          </a:xfrm>
        </p:spPr>
        <p:txBody>
          <a:bodyPr>
            <a:normAutofit fontScale="90000"/>
          </a:bodyPr>
          <a:lstStyle/>
          <a:p>
            <a:r>
              <a:rPr lang="en-US" b="1" dirty="0" smtClean="0">
                <a:solidFill>
                  <a:srgbClr val="C00000"/>
                </a:solidFill>
                <a:latin typeface="Comic Sans MS" pitchFamily="66" charset="0"/>
              </a:rPr>
              <a:t>VIDEO CONFERENCING</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908720"/>
            <a:ext cx="8503920" cy="5472608"/>
          </a:xfrm>
        </p:spPr>
        <p:txBody>
          <a:bodyPr/>
          <a:lstStyle/>
          <a:p>
            <a:pPr algn="just"/>
            <a:r>
              <a:rPr lang="en-US" dirty="0" smtClean="0">
                <a:solidFill>
                  <a:schemeClr val="tx1"/>
                </a:solidFill>
                <a:latin typeface="Comic Sans MS" pitchFamily="66" charset="0"/>
              </a:rPr>
              <a:t>It is the use of telecommunication technologies which allow two or more people to communicate that are separated geographically. </a:t>
            </a:r>
          </a:p>
          <a:p>
            <a:pPr algn="just"/>
            <a:r>
              <a:rPr lang="en-US" dirty="0" smtClean="0">
                <a:solidFill>
                  <a:schemeClr val="tx1"/>
                </a:solidFill>
                <a:latin typeface="Comic Sans MS" pitchFamily="66" charset="0"/>
              </a:rPr>
              <a:t>It’s a </a:t>
            </a:r>
            <a:r>
              <a:rPr lang="en-US" dirty="0">
                <a:solidFill>
                  <a:schemeClr val="tx1"/>
                </a:solidFill>
                <a:latin typeface="Comic Sans MS" pitchFamily="66" charset="0"/>
              </a:rPr>
              <a:t> </a:t>
            </a:r>
            <a:r>
              <a:rPr lang="en-US" dirty="0" smtClean="0">
                <a:solidFill>
                  <a:schemeClr val="tx1"/>
                </a:solidFill>
                <a:latin typeface="Comic Sans MS" pitchFamily="66" charset="0"/>
              </a:rPr>
              <a:t>two way audio and video transmission.</a:t>
            </a:r>
          </a:p>
          <a:p>
            <a:pPr algn="just"/>
            <a:r>
              <a:rPr lang="en-US" dirty="0" smtClean="0">
                <a:solidFill>
                  <a:schemeClr val="tx1"/>
                </a:solidFill>
                <a:latin typeface="Comic Sans MS" pitchFamily="66" charset="0"/>
              </a:rPr>
              <a:t>Teachers and students are able to see each other, share documents and discuss topics.</a:t>
            </a:r>
          </a:p>
          <a:p>
            <a:pPr algn="just"/>
            <a:r>
              <a:rPr lang="en-US" dirty="0" smtClean="0">
                <a:solidFill>
                  <a:schemeClr val="tx1"/>
                </a:solidFill>
                <a:latin typeface="Comic Sans MS" pitchFamily="66" charset="0"/>
              </a:rPr>
              <a:t>Now students are not confined to their rooms, schools or even their countries.</a:t>
            </a:r>
            <a:endParaRPr lang="en-IN" dirty="0">
              <a:solidFill>
                <a:schemeClr val="tx1"/>
              </a:solidFill>
              <a:latin typeface="Comic Sans MS" pitchFamily="66"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31839" y="4437112"/>
            <a:ext cx="2619375" cy="174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98378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rgbClr val="C00000"/>
                </a:solidFill>
              </a:rPr>
              <a:t>Online Digital Library</a:t>
            </a:r>
            <a:endParaRPr lang="en-US" sz="4400" b="1" dirty="0">
              <a:solidFill>
                <a:srgbClr val="C00000"/>
              </a:solidFill>
            </a:endParaRPr>
          </a:p>
        </p:txBody>
      </p:sp>
      <p:sp>
        <p:nvSpPr>
          <p:cNvPr id="3" name="Content Placeholder 2"/>
          <p:cNvSpPr>
            <a:spLocks noGrp="1"/>
          </p:cNvSpPr>
          <p:nvPr>
            <p:ph sz="quarter" idx="1"/>
          </p:nvPr>
        </p:nvSpPr>
        <p:spPr/>
        <p:txBody>
          <a:bodyPr>
            <a:normAutofit/>
          </a:bodyPr>
          <a:lstStyle/>
          <a:p>
            <a:pPr algn="just"/>
            <a:r>
              <a:rPr lang="en-US" sz="3200" dirty="0" smtClean="0"/>
              <a:t>Online digital library is operated through a website and database available on internet. Learning material is provided through e-books, e-journals, e-newspaper etc by paid or unpaid digital libraries. Many colleges and universities have developed their own online libraries for the learners.</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M-LEARNING</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1052736"/>
            <a:ext cx="8503920" cy="5046312"/>
          </a:xfrm>
        </p:spPr>
        <p:txBody>
          <a:bodyPr/>
          <a:lstStyle/>
          <a:p>
            <a:pPr algn="just"/>
            <a:r>
              <a:rPr lang="en-US" dirty="0" smtClean="0">
                <a:solidFill>
                  <a:schemeClr val="tx1"/>
                </a:solidFill>
                <a:latin typeface="Comic Sans MS" pitchFamily="66" charset="0"/>
              </a:rPr>
              <a:t>Learning through mobile phone is termed as mobile learning. </a:t>
            </a:r>
          </a:p>
          <a:p>
            <a:pPr algn="just"/>
            <a:r>
              <a:rPr lang="en-US" dirty="0" smtClean="0">
                <a:solidFill>
                  <a:schemeClr val="tx1"/>
                </a:solidFill>
                <a:latin typeface="Comic Sans MS" pitchFamily="66" charset="0"/>
              </a:rPr>
              <a:t>Mobiles are cheaper(affordable)  as compare to other ICT tools.</a:t>
            </a:r>
          </a:p>
          <a:p>
            <a:pPr algn="just"/>
            <a:r>
              <a:rPr lang="en-US" dirty="0" smtClean="0">
                <a:solidFill>
                  <a:schemeClr val="tx1"/>
                </a:solidFill>
                <a:latin typeface="Comic Sans MS" pitchFamily="66" charset="0"/>
              </a:rPr>
              <a:t>These tools can provide suitable learning platforms as they have a lot of applications. Learner can use these apps  in their academic activities.</a:t>
            </a:r>
            <a:endParaRPr lang="en-IN" dirty="0">
              <a:solidFill>
                <a:schemeClr val="tx1"/>
              </a:solidFill>
              <a:latin typeface="Comic Sans MS" pitchFamily="66"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7744" y="4509120"/>
            <a:ext cx="4032448" cy="20425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91715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DISTANCE EDUCATION</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980728"/>
            <a:ext cx="8503920" cy="5472608"/>
          </a:xfrm>
        </p:spPr>
        <p:txBody>
          <a:bodyPr>
            <a:normAutofit lnSpcReduction="10000"/>
          </a:bodyPr>
          <a:lstStyle/>
          <a:p>
            <a:pPr algn="just"/>
            <a:r>
              <a:rPr lang="en-IN" dirty="0">
                <a:latin typeface="Comic Sans MS" pitchFamily="66" charset="0"/>
              </a:rPr>
              <a:t>A</a:t>
            </a:r>
            <a:r>
              <a:rPr lang="en-IN" dirty="0" smtClean="0">
                <a:latin typeface="Comic Sans MS" pitchFamily="66" charset="0"/>
              </a:rPr>
              <a:t> </a:t>
            </a:r>
            <a:r>
              <a:rPr lang="en-IN" dirty="0">
                <a:latin typeface="Comic Sans MS" pitchFamily="66" charset="0"/>
              </a:rPr>
              <a:t>method of studying in which lectures are broadcast or lessons are conducted by correspondence, without the student needing to attend a school or college</a:t>
            </a:r>
            <a:r>
              <a:rPr lang="en-IN" dirty="0" smtClean="0">
                <a:latin typeface="Comic Sans MS" pitchFamily="66" charset="0"/>
              </a:rPr>
              <a:t>.</a:t>
            </a:r>
          </a:p>
          <a:p>
            <a:pPr algn="just"/>
            <a:r>
              <a:rPr lang="en-IN" dirty="0">
                <a:latin typeface="Comic Sans MS" pitchFamily="66" charset="0"/>
              </a:rPr>
              <a:t>The main advantage of distance learning is that it allows you to fit your learning around your work and home life</a:t>
            </a:r>
            <a:r>
              <a:rPr lang="en-IN" dirty="0" smtClean="0">
                <a:latin typeface="Comic Sans MS" pitchFamily="66" charset="0"/>
              </a:rPr>
              <a:t>. You </a:t>
            </a:r>
            <a:r>
              <a:rPr lang="en-IN" dirty="0">
                <a:latin typeface="Comic Sans MS" pitchFamily="66" charset="0"/>
              </a:rPr>
              <a:t>can usually also set your own pace of study</a:t>
            </a:r>
            <a:r>
              <a:rPr lang="en-IN" dirty="0" smtClean="0">
                <a:latin typeface="Comic Sans MS" pitchFamily="66" charset="0"/>
              </a:rPr>
              <a:t>. It </a:t>
            </a:r>
            <a:r>
              <a:rPr lang="en-IN" dirty="0">
                <a:latin typeface="Comic Sans MS" pitchFamily="66" charset="0"/>
              </a:rPr>
              <a:t>is your decision as to when and where you study.</a:t>
            </a:r>
          </a:p>
          <a:p>
            <a:pPr algn="just"/>
            <a:r>
              <a:rPr lang="en-IN" dirty="0">
                <a:latin typeface="Comic Sans MS" pitchFamily="66" charset="0"/>
              </a:rPr>
              <a:t>It doesn't matter where you live – you can gain a degree from anywhere in the world.</a:t>
            </a:r>
          </a:p>
          <a:p>
            <a:pPr marL="0" indent="0">
              <a:buNone/>
            </a:pPr>
            <a:endParaRPr lang="en-IN" b="1" dirty="0" smtClean="0">
              <a:latin typeface="Comic Sans MS" pitchFamily="66" charset="0"/>
            </a:endParaRPr>
          </a:p>
          <a:p>
            <a:pPr marL="0" indent="0">
              <a:buNone/>
            </a:pPr>
            <a:r>
              <a:rPr lang="en-IN" b="1" dirty="0" smtClean="0">
                <a:solidFill>
                  <a:schemeClr val="tx1"/>
                </a:solidFill>
                <a:latin typeface="Comic Sans MS" pitchFamily="66" charset="0"/>
              </a:rPr>
              <a:t>.</a:t>
            </a:r>
            <a:endParaRPr lang="en-IN" b="1" dirty="0">
              <a:solidFill>
                <a:schemeClr val="tx1"/>
              </a:solidFill>
              <a:latin typeface="Comic Sans MS"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5816" y="5229200"/>
            <a:ext cx="3168352" cy="16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56411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RESEARCH</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normAutofit/>
          </a:bodyPr>
          <a:lstStyle/>
          <a:p>
            <a:pPr algn="just"/>
            <a:r>
              <a:rPr lang="en-IN" sz="2400" dirty="0" smtClean="0">
                <a:solidFill>
                  <a:schemeClr val="tx1"/>
                </a:solidFill>
                <a:latin typeface="Comic Sans MS" pitchFamily="66" charset="0"/>
              </a:rPr>
              <a:t>Development </a:t>
            </a:r>
            <a:r>
              <a:rPr lang="en-IN" sz="2400" dirty="0">
                <a:solidFill>
                  <a:schemeClr val="tx1"/>
                </a:solidFill>
                <a:latin typeface="Comic Sans MS" pitchFamily="66" charset="0"/>
              </a:rPr>
              <a:t>of networks over the </a:t>
            </a:r>
            <a:r>
              <a:rPr lang="en-IN" sz="2400" dirty="0" smtClean="0">
                <a:solidFill>
                  <a:schemeClr val="tx1"/>
                </a:solidFill>
                <a:latin typeface="Comic Sans MS" pitchFamily="66" charset="0"/>
              </a:rPr>
              <a:t>internet empowers research &amp;  development (</a:t>
            </a:r>
            <a:r>
              <a:rPr lang="en-IN" sz="2400" dirty="0">
                <a:solidFill>
                  <a:schemeClr val="tx1"/>
                </a:solidFill>
                <a:latin typeface="Comic Sans MS" pitchFamily="66" charset="0"/>
              </a:rPr>
              <a:t>R&amp;D) in developing </a:t>
            </a:r>
            <a:r>
              <a:rPr lang="en-IN" sz="2400" dirty="0" smtClean="0">
                <a:solidFill>
                  <a:schemeClr val="tx1"/>
                </a:solidFill>
                <a:latin typeface="Comic Sans MS" pitchFamily="66" charset="0"/>
              </a:rPr>
              <a:t>countries.</a:t>
            </a:r>
            <a:endParaRPr lang="en-IN" sz="2400" dirty="0">
              <a:solidFill>
                <a:schemeClr val="tx1"/>
              </a:solidFill>
              <a:latin typeface="Comic Sans MS" pitchFamily="66" charset="0"/>
            </a:endParaRPr>
          </a:p>
          <a:p>
            <a:pPr algn="just"/>
            <a:r>
              <a:rPr lang="en-IN" sz="2400" dirty="0" smtClean="0">
                <a:solidFill>
                  <a:schemeClr val="tx1"/>
                </a:solidFill>
                <a:latin typeface="Comic Sans MS" pitchFamily="66" charset="0"/>
              </a:rPr>
              <a:t>Existence </a:t>
            </a:r>
            <a:r>
              <a:rPr lang="en-IN" sz="2400" dirty="0">
                <a:solidFill>
                  <a:schemeClr val="tx1"/>
                </a:solidFill>
                <a:latin typeface="Comic Sans MS" pitchFamily="66" charset="0"/>
              </a:rPr>
              <a:t>of </a:t>
            </a:r>
            <a:r>
              <a:rPr lang="en-IN" sz="2400" b="1" dirty="0">
                <a:solidFill>
                  <a:schemeClr val="tx1"/>
                </a:solidFill>
                <a:latin typeface="Comic Sans MS" pitchFamily="66" charset="0"/>
              </a:rPr>
              <a:t>virtual research groups </a:t>
            </a:r>
            <a:r>
              <a:rPr lang="en-IN" sz="2400" dirty="0" smtClean="0">
                <a:solidFill>
                  <a:schemeClr val="tx1"/>
                </a:solidFill>
                <a:latin typeface="Comic Sans MS" pitchFamily="66" charset="0"/>
              </a:rPr>
              <a:t>allows databases </a:t>
            </a:r>
            <a:r>
              <a:rPr lang="en-IN" sz="2400" dirty="0">
                <a:solidFill>
                  <a:schemeClr val="tx1"/>
                </a:solidFill>
                <a:latin typeface="Comic Sans MS" pitchFamily="66" charset="0"/>
              </a:rPr>
              <a:t>and information to be </a:t>
            </a:r>
            <a:r>
              <a:rPr lang="en-IN" sz="2400" dirty="0" smtClean="0">
                <a:solidFill>
                  <a:schemeClr val="tx1"/>
                </a:solidFill>
                <a:latin typeface="Comic Sans MS" pitchFamily="66" charset="0"/>
              </a:rPr>
              <a:t>shared.</a:t>
            </a:r>
          </a:p>
          <a:p>
            <a:r>
              <a:rPr lang="en-IN" sz="2400" dirty="0">
                <a:solidFill>
                  <a:schemeClr val="tx1"/>
                </a:solidFill>
                <a:latin typeface="Comic Sans MS" pitchFamily="66" charset="0"/>
              </a:rPr>
              <a:t>Search </a:t>
            </a:r>
            <a:r>
              <a:rPr lang="en-IN" sz="2400" dirty="0" smtClean="0">
                <a:solidFill>
                  <a:schemeClr val="tx1"/>
                </a:solidFill>
                <a:latin typeface="Comic Sans MS" pitchFamily="66" charset="0"/>
              </a:rPr>
              <a:t>engines, E libraries, Internet, Wikipedia, </a:t>
            </a:r>
            <a:endParaRPr lang="en-IN" sz="2400" dirty="0">
              <a:solidFill>
                <a:schemeClr val="tx1"/>
              </a:solidFill>
              <a:latin typeface="Comic Sans MS" pitchFamily="66" charset="0"/>
            </a:endParaRPr>
          </a:p>
          <a:p>
            <a:pPr algn="just">
              <a:buNone/>
            </a:pPr>
            <a:r>
              <a:rPr lang="en-US" sz="2400" u="sng" dirty="0" smtClean="0">
                <a:hlinkClick r:id="rId3"/>
              </a:rPr>
              <a:t>   e-</a:t>
            </a:r>
            <a:r>
              <a:rPr lang="en-US" sz="2400" u="sng" dirty="0" err="1" smtClean="0">
                <a:hlinkClick r:id="rId3"/>
              </a:rPr>
              <a:t>Shodhganga</a:t>
            </a:r>
            <a:r>
              <a:rPr lang="en-US" sz="2400" u="sng" dirty="0" smtClean="0">
                <a:hlinkClick r:id="rId3"/>
              </a:rPr>
              <a:t> : (a reservoir of Indian theses @ INFLIBNET)</a:t>
            </a:r>
          </a:p>
          <a:p>
            <a:pPr algn="just"/>
            <a:endParaRPr lang="en-IN" sz="2400" dirty="0" smtClean="0">
              <a:solidFill>
                <a:schemeClr val="tx1"/>
              </a:solidFill>
              <a:latin typeface="Comic Sans MS" pitchFamily="66" charset="0"/>
            </a:endParaRPr>
          </a:p>
          <a:p>
            <a:endParaRPr lang="en-IN" dirty="0">
              <a:solidFill>
                <a:schemeClr val="tx1"/>
              </a:solidFill>
              <a:latin typeface="Comic Sans MS" pitchFamily="66" charset="0"/>
            </a:endParaRP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9552" y="4419600"/>
            <a:ext cx="27051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796136" y="4077072"/>
            <a:ext cx="2880319" cy="17429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77233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C00000"/>
                </a:solidFill>
                <a:latin typeface="Comic Sans MS" pitchFamily="66" charset="0"/>
              </a:rPr>
              <a:t>EDUCATION ADMINISTRATION</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1196752"/>
            <a:ext cx="8503920" cy="4902296"/>
          </a:xfrm>
        </p:spPr>
        <p:txBody>
          <a:bodyPr>
            <a:normAutofit fontScale="92500" lnSpcReduction="10000"/>
          </a:bodyPr>
          <a:lstStyle/>
          <a:p>
            <a:pPr marL="0" indent="0">
              <a:buNone/>
            </a:pPr>
            <a:r>
              <a:rPr lang="en-IN" dirty="0">
                <a:solidFill>
                  <a:schemeClr val="tx1"/>
                </a:solidFill>
                <a:latin typeface="Comic Sans MS" pitchFamily="66" charset="0"/>
              </a:rPr>
              <a:t>Enhances day-to-day management of institutions</a:t>
            </a:r>
          </a:p>
          <a:p>
            <a:r>
              <a:rPr lang="en-IN" dirty="0" smtClean="0">
                <a:solidFill>
                  <a:schemeClr val="tx1"/>
                </a:solidFill>
                <a:latin typeface="Comic Sans MS" pitchFamily="66" charset="0"/>
              </a:rPr>
              <a:t>Timetable</a:t>
            </a:r>
            <a:endParaRPr lang="en-IN" dirty="0">
              <a:solidFill>
                <a:schemeClr val="tx1"/>
              </a:solidFill>
              <a:latin typeface="Comic Sans MS" pitchFamily="66" charset="0"/>
            </a:endParaRPr>
          </a:p>
          <a:p>
            <a:r>
              <a:rPr lang="en-IN" dirty="0" smtClean="0">
                <a:solidFill>
                  <a:schemeClr val="tx1"/>
                </a:solidFill>
                <a:latin typeface="Comic Sans MS" pitchFamily="66" charset="0"/>
              </a:rPr>
              <a:t>Student </a:t>
            </a:r>
            <a:r>
              <a:rPr lang="en-IN" dirty="0">
                <a:solidFill>
                  <a:schemeClr val="tx1"/>
                </a:solidFill>
                <a:latin typeface="Comic Sans MS" pitchFamily="66" charset="0"/>
              </a:rPr>
              <a:t>admission &amp;Tracking</a:t>
            </a:r>
          </a:p>
          <a:p>
            <a:r>
              <a:rPr lang="en-IN" dirty="0" smtClean="0">
                <a:solidFill>
                  <a:schemeClr val="tx1"/>
                </a:solidFill>
                <a:latin typeface="Comic Sans MS" pitchFamily="66" charset="0"/>
              </a:rPr>
              <a:t>Financial Management</a:t>
            </a:r>
          </a:p>
          <a:p>
            <a:r>
              <a:rPr lang="en-IN" dirty="0" smtClean="0">
                <a:solidFill>
                  <a:schemeClr val="tx1"/>
                </a:solidFill>
                <a:latin typeface="Comic Sans MS" pitchFamily="66" charset="0"/>
              </a:rPr>
              <a:t>Employees attendance  record</a:t>
            </a:r>
            <a:endParaRPr lang="en-IN" dirty="0">
              <a:solidFill>
                <a:schemeClr val="tx1"/>
              </a:solidFill>
              <a:latin typeface="Comic Sans MS" pitchFamily="66" charset="0"/>
            </a:endParaRPr>
          </a:p>
          <a:p>
            <a:r>
              <a:rPr lang="en-IN" dirty="0" smtClean="0">
                <a:solidFill>
                  <a:schemeClr val="tx1"/>
                </a:solidFill>
                <a:latin typeface="Comic Sans MS" pitchFamily="66" charset="0"/>
              </a:rPr>
              <a:t>Progress </a:t>
            </a:r>
            <a:r>
              <a:rPr lang="en-IN" dirty="0">
                <a:solidFill>
                  <a:schemeClr val="tx1"/>
                </a:solidFill>
                <a:latin typeface="Comic Sans MS" pitchFamily="66" charset="0"/>
              </a:rPr>
              <a:t>reports</a:t>
            </a:r>
          </a:p>
          <a:p>
            <a:r>
              <a:rPr lang="en-IN" dirty="0" smtClean="0">
                <a:solidFill>
                  <a:schemeClr val="tx1"/>
                </a:solidFill>
                <a:latin typeface="Comic Sans MS" pitchFamily="66" charset="0"/>
              </a:rPr>
              <a:t>Students </a:t>
            </a:r>
            <a:r>
              <a:rPr lang="en-IN" dirty="0">
                <a:solidFill>
                  <a:schemeClr val="tx1"/>
                </a:solidFill>
                <a:latin typeface="Comic Sans MS" pitchFamily="66" charset="0"/>
              </a:rPr>
              <a:t>register</a:t>
            </a:r>
          </a:p>
          <a:p>
            <a:r>
              <a:rPr lang="en-IN" dirty="0" smtClean="0">
                <a:solidFill>
                  <a:schemeClr val="tx1"/>
                </a:solidFill>
                <a:latin typeface="Comic Sans MS" pitchFamily="66" charset="0"/>
              </a:rPr>
              <a:t>Placement </a:t>
            </a:r>
            <a:r>
              <a:rPr lang="en-IN" dirty="0">
                <a:solidFill>
                  <a:schemeClr val="tx1"/>
                </a:solidFill>
                <a:latin typeface="Comic Sans MS" pitchFamily="66" charset="0"/>
              </a:rPr>
              <a:t>cell</a:t>
            </a:r>
          </a:p>
          <a:p>
            <a:r>
              <a:rPr lang="en-IN" dirty="0" smtClean="0">
                <a:solidFill>
                  <a:schemeClr val="tx1"/>
                </a:solidFill>
                <a:latin typeface="Comic Sans MS" pitchFamily="66" charset="0"/>
              </a:rPr>
              <a:t>Alumni </a:t>
            </a:r>
            <a:r>
              <a:rPr lang="en-IN" dirty="0">
                <a:solidFill>
                  <a:schemeClr val="tx1"/>
                </a:solidFill>
                <a:latin typeface="Comic Sans MS" pitchFamily="66" charset="0"/>
              </a:rPr>
              <a:t>record</a:t>
            </a:r>
          </a:p>
          <a:p>
            <a:r>
              <a:rPr lang="en-IN" dirty="0" smtClean="0">
                <a:solidFill>
                  <a:schemeClr val="tx1"/>
                </a:solidFill>
                <a:latin typeface="Comic Sans MS" pitchFamily="66" charset="0"/>
              </a:rPr>
              <a:t>Campus </a:t>
            </a:r>
            <a:r>
              <a:rPr lang="en-IN" dirty="0">
                <a:solidFill>
                  <a:schemeClr val="tx1"/>
                </a:solidFill>
                <a:latin typeface="Comic Sans MS" pitchFamily="66" charset="0"/>
              </a:rPr>
              <a:t>record</a:t>
            </a:r>
          </a:p>
          <a:p>
            <a:r>
              <a:rPr lang="en-IN" dirty="0" smtClean="0">
                <a:solidFill>
                  <a:schemeClr val="tx1"/>
                </a:solidFill>
                <a:latin typeface="Comic Sans MS" pitchFamily="66" charset="0"/>
              </a:rPr>
              <a:t>Finance </a:t>
            </a:r>
            <a:r>
              <a:rPr lang="en-IN" dirty="0">
                <a:solidFill>
                  <a:schemeClr val="tx1"/>
                </a:solidFill>
                <a:latin typeface="Comic Sans MS" pitchFamily="66" charset="0"/>
              </a:rPr>
              <a:t>&amp; accounts</a:t>
            </a:r>
          </a:p>
          <a:p>
            <a:pPr marL="0" indent="0">
              <a:buNone/>
            </a:pPr>
            <a:endParaRPr lang="en-IN" b="1" dirty="0">
              <a:solidFill>
                <a:schemeClr val="tx1"/>
              </a:solidFill>
              <a:latin typeface="Comic Sans MS" pitchFamily="66" charset="0"/>
            </a:endParaRPr>
          </a:p>
          <a:p>
            <a:pPr marL="0" indent="0">
              <a:buNone/>
            </a:pPr>
            <a:endParaRPr lang="en-IN" dirty="0">
              <a:solidFill>
                <a:schemeClr val="tx1"/>
              </a:solidFill>
              <a:latin typeface="Comic Sans MS" pitchFamily="66"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08104" y="4077072"/>
            <a:ext cx="3240360" cy="23042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820993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SMART CLASSROOM</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301752" y="1268760"/>
            <a:ext cx="8503920" cy="4830288"/>
          </a:xfrm>
        </p:spPr>
        <p:txBody>
          <a:bodyPr/>
          <a:lstStyle/>
          <a:p>
            <a:pPr algn="just"/>
            <a:r>
              <a:rPr lang="en-US" dirty="0" smtClean="0">
                <a:solidFill>
                  <a:schemeClr val="tx1"/>
                </a:solidFill>
                <a:latin typeface="Comic Sans MS" pitchFamily="66" charset="0"/>
              </a:rPr>
              <a:t>It is one of new method used in teaching.</a:t>
            </a:r>
          </a:p>
          <a:p>
            <a:pPr algn="just"/>
            <a:r>
              <a:rPr lang="en-US" dirty="0" smtClean="0">
                <a:solidFill>
                  <a:schemeClr val="tx1"/>
                </a:solidFill>
                <a:latin typeface="Comic Sans MS" pitchFamily="66" charset="0"/>
              </a:rPr>
              <a:t>Smart classes use all interactive modules like videos, presentations etc. and these visually attractive methods of teaching becomes appealing to students. </a:t>
            </a:r>
            <a:endParaRPr lang="en-IN" dirty="0">
              <a:solidFill>
                <a:schemeClr val="tx1"/>
              </a:solidFill>
              <a:latin typeface="Comic Sans MS"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99792" y="3789040"/>
            <a:ext cx="4032448"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759905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Comic Sans MS" pitchFamily="66" charset="0"/>
              </a:rPr>
              <a:t>PUBLICTAION</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lstStyle/>
          <a:p>
            <a:pPr marL="0" indent="0" algn="just">
              <a:buNone/>
            </a:pPr>
            <a:r>
              <a:rPr lang="en-IN" dirty="0">
                <a:solidFill>
                  <a:schemeClr val="tx1"/>
                </a:solidFill>
                <a:latin typeface="Comic Sans MS" pitchFamily="66" charset="0"/>
              </a:rPr>
              <a:t>• The notes, printed text books can be </a:t>
            </a:r>
            <a:r>
              <a:rPr lang="en-IN" dirty="0" smtClean="0">
                <a:solidFill>
                  <a:schemeClr val="tx1"/>
                </a:solidFill>
                <a:latin typeface="Comic Sans MS" pitchFamily="66" charset="0"/>
              </a:rPr>
              <a:t>digitized with </a:t>
            </a:r>
            <a:r>
              <a:rPr lang="en-IN" dirty="0">
                <a:solidFill>
                  <a:schemeClr val="tx1"/>
                </a:solidFill>
                <a:latin typeface="Comic Sans MS" pitchFamily="66" charset="0"/>
              </a:rPr>
              <a:t>the help of computer technology.</a:t>
            </a:r>
          </a:p>
          <a:p>
            <a:pPr marL="0" indent="0" algn="just">
              <a:buNone/>
            </a:pPr>
            <a:r>
              <a:rPr lang="en-IN" dirty="0">
                <a:solidFill>
                  <a:schemeClr val="tx1"/>
                </a:solidFill>
                <a:latin typeface="Comic Sans MS" pitchFamily="66" charset="0"/>
              </a:rPr>
              <a:t>• Many e-books are available on </a:t>
            </a:r>
            <a:r>
              <a:rPr lang="en-IN" dirty="0" smtClean="0">
                <a:solidFill>
                  <a:schemeClr val="tx1"/>
                </a:solidFill>
                <a:latin typeface="Comic Sans MS" pitchFamily="66" charset="0"/>
              </a:rPr>
              <a:t>websites developed </a:t>
            </a:r>
            <a:r>
              <a:rPr lang="en-IN" dirty="0">
                <a:solidFill>
                  <a:schemeClr val="tx1"/>
                </a:solidFill>
                <a:latin typeface="Comic Sans MS" pitchFamily="66" charset="0"/>
              </a:rPr>
              <a:t>by different publishers.</a:t>
            </a:r>
          </a:p>
          <a:p>
            <a:pPr marL="0" indent="0" algn="just">
              <a:buNone/>
            </a:pPr>
            <a:r>
              <a:rPr lang="en-IN" dirty="0">
                <a:solidFill>
                  <a:schemeClr val="tx1"/>
                </a:solidFill>
                <a:latin typeface="Comic Sans MS" pitchFamily="66" charset="0"/>
              </a:rPr>
              <a:t>• </a:t>
            </a:r>
            <a:r>
              <a:rPr lang="en-IN" dirty="0" smtClean="0">
                <a:solidFill>
                  <a:schemeClr val="tx1"/>
                </a:solidFill>
                <a:latin typeface="Comic Sans MS" pitchFamily="66" charset="0"/>
              </a:rPr>
              <a:t>Encyclopaedia, dictionary, thesis etc. are  </a:t>
            </a:r>
            <a:r>
              <a:rPr lang="en-IN" dirty="0">
                <a:solidFill>
                  <a:schemeClr val="tx1"/>
                </a:solidFill>
                <a:latin typeface="Comic Sans MS" pitchFamily="66" charset="0"/>
              </a:rPr>
              <a:t>also available on internet.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4392180"/>
            <a:ext cx="2466975"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36096" y="4434321"/>
            <a:ext cx="3024336"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689147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C00000"/>
                </a:solidFill>
                <a:latin typeface="Comic Sans MS" pitchFamily="66" charset="0"/>
              </a:rPr>
              <a:t>ONLINE TUTORING</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lstStyle/>
          <a:p>
            <a:pPr algn="just"/>
            <a:r>
              <a:rPr lang="en-IN" dirty="0">
                <a:solidFill>
                  <a:schemeClr val="tx1"/>
                </a:solidFill>
                <a:latin typeface="Comic Sans MS" pitchFamily="66" charset="0"/>
              </a:rPr>
              <a:t>In online tutoring, the student logs into his or her </a:t>
            </a:r>
            <a:r>
              <a:rPr lang="en-IN" dirty="0" smtClean="0">
                <a:solidFill>
                  <a:schemeClr val="tx1"/>
                </a:solidFill>
                <a:latin typeface="Comic Sans MS" pitchFamily="66" charset="0"/>
              </a:rPr>
              <a:t>tutor through </a:t>
            </a:r>
            <a:r>
              <a:rPr lang="en-IN" dirty="0">
                <a:solidFill>
                  <a:schemeClr val="tx1"/>
                </a:solidFill>
                <a:latin typeface="Comic Sans MS" pitchFamily="66" charset="0"/>
              </a:rPr>
              <a:t>the use of internet at home. </a:t>
            </a:r>
            <a:endParaRPr lang="en-IN" dirty="0" smtClean="0">
              <a:solidFill>
                <a:schemeClr val="tx1"/>
              </a:solidFill>
              <a:latin typeface="Comic Sans MS" pitchFamily="66" charset="0"/>
            </a:endParaRPr>
          </a:p>
          <a:p>
            <a:pPr algn="just"/>
            <a:r>
              <a:rPr lang="en-IN" dirty="0" smtClean="0">
                <a:solidFill>
                  <a:schemeClr val="tx1"/>
                </a:solidFill>
                <a:latin typeface="Comic Sans MS" pitchFamily="66" charset="0"/>
              </a:rPr>
              <a:t>The </a:t>
            </a:r>
            <a:r>
              <a:rPr lang="en-IN" dirty="0">
                <a:solidFill>
                  <a:schemeClr val="tx1"/>
                </a:solidFill>
                <a:latin typeface="Comic Sans MS" pitchFamily="66" charset="0"/>
              </a:rPr>
              <a:t>student asks </a:t>
            </a:r>
            <a:r>
              <a:rPr lang="en-IN" dirty="0" smtClean="0">
                <a:solidFill>
                  <a:schemeClr val="tx1"/>
                </a:solidFill>
                <a:latin typeface="Comic Sans MS" pitchFamily="66" charset="0"/>
              </a:rPr>
              <a:t>the question </a:t>
            </a:r>
            <a:r>
              <a:rPr lang="en-IN" dirty="0">
                <a:solidFill>
                  <a:schemeClr val="tx1"/>
                </a:solidFill>
                <a:latin typeface="Comic Sans MS" pitchFamily="66" charset="0"/>
              </a:rPr>
              <a:t>and teacher replies it by writing on smart </a:t>
            </a:r>
            <a:r>
              <a:rPr lang="en-IN" dirty="0" smtClean="0">
                <a:solidFill>
                  <a:schemeClr val="tx1"/>
                </a:solidFill>
                <a:latin typeface="Comic Sans MS" pitchFamily="66" charset="0"/>
              </a:rPr>
              <a:t>board or </a:t>
            </a:r>
            <a:r>
              <a:rPr lang="en-IN" dirty="0">
                <a:solidFill>
                  <a:schemeClr val="tx1"/>
                </a:solidFill>
                <a:latin typeface="Comic Sans MS" pitchFamily="66" charset="0"/>
              </a:rPr>
              <a:t>using </a:t>
            </a:r>
            <a:r>
              <a:rPr lang="en-IN" dirty="0" smtClean="0">
                <a:solidFill>
                  <a:schemeClr val="tx1"/>
                </a:solidFill>
                <a:latin typeface="Comic Sans MS" pitchFamily="66" charset="0"/>
              </a:rPr>
              <a:t>PowerPoint </a:t>
            </a:r>
            <a:r>
              <a:rPr lang="en-IN" dirty="0">
                <a:solidFill>
                  <a:schemeClr val="tx1"/>
                </a:solidFill>
                <a:latin typeface="Comic Sans MS" pitchFamily="66" charset="0"/>
              </a:rPr>
              <a:t>presentation.</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5750" y="4300538"/>
            <a:ext cx="2857500" cy="19444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40152" y="4300539"/>
            <a:ext cx="2952328" cy="19444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12492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88640"/>
            <a:ext cx="8534400" cy="576064"/>
          </a:xfrm>
        </p:spPr>
        <p:txBody>
          <a:bodyPr>
            <a:normAutofit fontScale="90000"/>
          </a:bodyPr>
          <a:lstStyle/>
          <a:p>
            <a:r>
              <a:rPr lang="en-IN" b="1" dirty="0" smtClean="0">
                <a:solidFill>
                  <a:schemeClr val="tx1"/>
                </a:solidFill>
                <a:latin typeface="Comic Sans MS" pitchFamily="66" charset="0"/>
              </a:rPr>
              <a:t/>
            </a:r>
            <a:br>
              <a:rPr lang="en-IN" b="1" dirty="0" smtClean="0">
                <a:solidFill>
                  <a:schemeClr val="tx1"/>
                </a:solidFill>
                <a:latin typeface="Comic Sans MS" pitchFamily="66" charset="0"/>
              </a:rPr>
            </a:br>
            <a:r>
              <a:rPr lang="en-IN" b="1" dirty="0">
                <a:solidFill>
                  <a:schemeClr val="tx1"/>
                </a:solidFill>
                <a:latin typeface="Comic Sans MS" pitchFamily="66" charset="0"/>
              </a:rPr>
              <a:t/>
            </a:r>
            <a:br>
              <a:rPr lang="en-IN" b="1" dirty="0">
                <a:solidFill>
                  <a:schemeClr val="tx1"/>
                </a:solidFill>
                <a:latin typeface="Comic Sans MS" pitchFamily="66" charset="0"/>
              </a:rPr>
            </a:br>
            <a:r>
              <a:rPr lang="en-IN" b="1" dirty="0" smtClean="0">
                <a:solidFill>
                  <a:schemeClr val="tx1"/>
                </a:solidFill>
                <a:latin typeface="Comic Sans MS" pitchFamily="66" charset="0"/>
              </a:rPr>
              <a:t/>
            </a:r>
            <a:br>
              <a:rPr lang="en-IN" b="1" dirty="0" smtClean="0">
                <a:solidFill>
                  <a:schemeClr val="tx1"/>
                </a:solidFill>
                <a:latin typeface="Comic Sans MS" pitchFamily="66" charset="0"/>
              </a:rPr>
            </a:br>
            <a:r>
              <a:rPr lang="en-IN" b="1" dirty="0">
                <a:solidFill>
                  <a:schemeClr val="tx1"/>
                </a:solidFill>
                <a:latin typeface="Comic Sans MS" pitchFamily="66" charset="0"/>
              </a:rPr>
              <a:t/>
            </a:r>
            <a:br>
              <a:rPr lang="en-IN" b="1" dirty="0">
                <a:solidFill>
                  <a:schemeClr val="tx1"/>
                </a:solidFill>
                <a:latin typeface="Comic Sans MS" pitchFamily="66" charset="0"/>
              </a:rPr>
            </a:br>
            <a:r>
              <a:rPr lang="en-IN" b="1" dirty="0" smtClean="0">
                <a:solidFill>
                  <a:schemeClr val="tx1"/>
                </a:solidFill>
                <a:latin typeface="Comic Sans MS" pitchFamily="66" charset="0"/>
              </a:rPr>
              <a:t/>
            </a:r>
            <a:br>
              <a:rPr lang="en-IN" b="1" dirty="0" smtClean="0">
                <a:solidFill>
                  <a:schemeClr val="tx1"/>
                </a:solidFill>
                <a:latin typeface="Comic Sans MS" pitchFamily="66" charset="0"/>
              </a:rPr>
            </a:br>
            <a:r>
              <a:rPr lang="en-IN" b="1" dirty="0">
                <a:solidFill>
                  <a:schemeClr val="tx1"/>
                </a:solidFill>
                <a:latin typeface="Comic Sans MS" pitchFamily="66" charset="0"/>
              </a:rPr>
              <a:t/>
            </a:r>
            <a:br>
              <a:rPr lang="en-IN" b="1" dirty="0">
                <a:solidFill>
                  <a:schemeClr val="tx1"/>
                </a:solidFill>
                <a:latin typeface="Comic Sans MS" pitchFamily="66" charset="0"/>
              </a:rPr>
            </a:br>
            <a:r>
              <a:rPr lang="en-IN" b="1" dirty="0" smtClean="0">
                <a:solidFill>
                  <a:schemeClr val="tx1"/>
                </a:solidFill>
                <a:latin typeface="Comic Sans MS" pitchFamily="66" charset="0"/>
              </a:rPr>
              <a:t/>
            </a:r>
            <a:br>
              <a:rPr lang="en-IN" b="1" dirty="0" smtClean="0">
                <a:solidFill>
                  <a:schemeClr val="tx1"/>
                </a:solidFill>
                <a:latin typeface="Comic Sans MS" pitchFamily="66" charset="0"/>
              </a:rPr>
            </a:br>
            <a:r>
              <a:rPr lang="en-IN" b="1" dirty="0">
                <a:solidFill>
                  <a:schemeClr val="tx1"/>
                </a:solidFill>
                <a:latin typeface="Comic Sans MS" pitchFamily="66" charset="0"/>
              </a:rPr>
              <a:t/>
            </a:r>
            <a:br>
              <a:rPr lang="en-IN" b="1" dirty="0">
                <a:solidFill>
                  <a:schemeClr val="tx1"/>
                </a:solidFill>
                <a:latin typeface="Comic Sans MS" pitchFamily="66" charset="0"/>
              </a:rPr>
            </a:br>
            <a:r>
              <a:rPr lang="en-IN" b="1" dirty="0" smtClean="0">
                <a:solidFill>
                  <a:srgbClr val="C00000"/>
                </a:solidFill>
                <a:latin typeface="Comic Sans MS" pitchFamily="66" charset="0"/>
              </a:rPr>
              <a:t>EVALUATION/</a:t>
            </a:r>
            <a:r>
              <a:rPr lang="en-US" b="1" dirty="0" smtClean="0">
                <a:solidFill>
                  <a:srgbClr val="C00000"/>
                </a:solidFill>
                <a:latin typeface="Comic Sans MS" pitchFamily="66" charset="0"/>
              </a:rPr>
              <a:t> E-ASSESSMENT</a:t>
            </a:r>
            <a:r>
              <a:rPr lang="en-IN" b="1" dirty="0" smtClean="0">
                <a:solidFill>
                  <a:srgbClr val="C00000"/>
                </a:solidFill>
                <a:latin typeface="Comic Sans MS" pitchFamily="66" charset="0"/>
              </a:rPr>
              <a:t> </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a:xfrm>
            <a:off x="179512" y="980728"/>
            <a:ext cx="8784976" cy="5688632"/>
          </a:xfrm>
        </p:spPr>
        <p:txBody>
          <a:bodyPr>
            <a:normAutofit/>
          </a:bodyPr>
          <a:lstStyle/>
          <a:p>
            <a:pPr algn="just"/>
            <a:r>
              <a:rPr lang="en-IN" dirty="0" smtClean="0">
                <a:solidFill>
                  <a:schemeClr val="tx1"/>
                </a:solidFill>
                <a:latin typeface="Comic Sans MS" pitchFamily="66" charset="0"/>
              </a:rPr>
              <a:t>Online tests, Results, Progress reports.</a:t>
            </a:r>
          </a:p>
          <a:p>
            <a:pPr algn="just"/>
            <a:r>
              <a:rPr lang="en-US" dirty="0" smtClean="0">
                <a:solidFill>
                  <a:schemeClr val="tx1"/>
                </a:solidFill>
                <a:latin typeface="Comic Sans MS" pitchFamily="66" charset="0"/>
              </a:rPr>
              <a:t>E-assessment technology is widely applied to teaching practices. It reduces paper consumption and quickly collects data. </a:t>
            </a:r>
          </a:p>
          <a:p>
            <a:pPr algn="just"/>
            <a:r>
              <a:rPr lang="en-US" dirty="0" smtClean="0">
                <a:solidFill>
                  <a:schemeClr val="tx1"/>
                </a:solidFill>
                <a:latin typeface="Comic Sans MS" pitchFamily="66" charset="0"/>
              </a:rPr>
              <a:t>Digital assessment provides machine scoring function that allows examiners to get their scores and feedback immediately after answering.</a:t>
            </a:r>
          </a:p>
          <a:p>
            <a:pPr algn="just"/>
            <a:r>
              <a:rPr lang="en-US" dirty="0" smtClean="0">
                <a:solidFill>
                  <a:schemeClr val="tx1"/>
                </a:solidFill>
                <a:latin typeface="Comic Sans MS" pitchFamily="66" charset="0"/>
              </a:rPr>
              <a:t>It provides instant feedback, reduces teacher workload.</a:t>
            </a:r>
            <a:endParaRPr lang="en-IN" dirty="0" smtClean="0">
              <a:solidFill>
                <a:schemeClr val="tx1"/>
              </a:solidFill>
              <a:latin typeface="Comic Sans MS" pitchFamily="66"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62200" y="4800601"/>
            <a:ext cx="44958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682008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Comic Sans MS" pitchFamily="66" charset="0"/>
              </a:rPr>
              <a:t>TELEVISION AND RADIO BROADCASTS</a:t>
            </a:r>
            <a:endParaRPr lang="en-IN" b="1" dirty="0">
              <a:solidFill>
                <a:srgbClr val="C00000"/>
              </a:solidFill>
              <a:latin typeface="Comic Sans MS" pitchFamily="66" charset="0"/>
            </a:endParaRPr>
          </a:p>
        </p:txBody>
      </p:sp>
      <p:sp>
        <p:nvSpPr>
          <p:cNvPr id="3" name="Content Placeholder 2"/>
          <p:cNvSpPr>
            <a:spLocks noGrp="1"/>
          </p:cNvSpPr>
          <p:nvPr>
            <p:ph sz="quarter" idx="1"/>
          </p:nvPr>
        </p:nvSpPr>
        <p:spPr/>
        <p:txBody>
          <a:bodyPr/>
          <a:lstStyle/>
          <a:p>
            <a:r>
              <a:rPr lang="en-US" dirty="0" smtClean="0">
                <a:solidFill>
                  <a:schemeClr val="tx1"/>
                </a:solidFill>
                <a:latin typeface="Comic Sans MS" pitchFamily="66" charset="0"/>
              </a:rPr>
              <a:t>Both of them are powerful mass media tools used in education for disseminating instructions.</a:t>
            </a:r>
          </a:p>
          <a:p>
            <a:r>
              <a:rPr lang="en-US" dirty="0" smtClean="0">
                <a:solidFill>
                  <a:schemeClr val="tx1"/>
                </a:solidFill>
                <a:latin typeface="Comic Sans MS" pitchFamily="66" charset="0"/>
              </a:rPr>
              <a:t>They also guide students about jobs and career.</a:t>
            </a:r>
            <a:endParaRPr lang="en-IN" dirty="0">
              <a:solidFill>
                <a:schemeClr val="tx1"/>
              </a:solidFill>
              <a:latin typeface="Comic Sans MS" pitchFamily="66" charset="0"/>
            </a:endParaRPr>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4653136"/>
            <a:ext cx="3390900" cy="1343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9284" y="4653136"/>
            <a:ext cx="3497172" cy="1343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49429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just">
              <a:buNone/>
            </a:pPr>
            <a:r>
              <a:rPr lang="en-US" sz="4000" dirty="0" smtClean="0">
                <a:latin typeface="Times New Roman" pitchFamily="18" charset="0"/>
                <a:cs typeface="Times New Roman" pitchFamily="18" charset="0"/>
              </a:rPr>
              <a:t>  As world is moving rapidly towards digital information, the role of ICTs in education becoming more and more important and this importance will continue to grow and develop in 21st century. </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28600"/>
            <a:ext cx="8728648" cy="758952"/>
          </a:xfrm>
        </p:spPr>
        <p:txBody>
          <a:bodyPr>
            <a:noAutofit/>
          </a:bodyPr>
          <a:lstStyle/>
          <a:p>
            <a:r>
              <a:rPr lang="en-US" sz="2800" b="1" dirty="0" smtClean="0">
                <a:solidFill>
                  <a:srgbClr val="C00000"/>
                </a:solidFill>
                <a:latin typeface="Comic Sans MS" pitchFamily="66" charset="0"/>
              </a:rPr>
              <a:t>USE OF PODCAST AND VODCAST TECHNOLOGIES</a:t>
            </a:r>
            <a:endParaRPr lang="en-IN" sz="2800" b="1" dirty="0">
              <a:solidFill>
                <a:srgbClr val="C00000"/>
              </a:solidFill>
              <a:latin typeface="Comic Sans MS" pitchFamily="66" charset="0"/>
            </a:endParaRPr>
          </a:p>
        </p:txBody>
      </p:sp>
      <p:sp>
        <p:nvSpPr>
          <p:cNvPr id="3" name="Content Placeholder 2"/>
          <p:cNvSpPr>
            <a:spLocks noGrp="1"/>
          </p:cNvSpPr>
          <p:nvPr>
            <p:ph sz="quarter" idx="1"/>
          </p:nvPr>
        </p:nvSpPr>
        <p:spPr>
          <a:xfrm>
            <a:off x="301752" y="1124744"/>
            <a:ext cx="8503920" cy="5472608"/>
          </a:xfrm>
        </p:spPr>
        <p:txBody>
          <a:bodyPr>
            <a:normAutofit/>
          </a:bodyPr>
          <a:lstStyle/>
          <a:p>
            <a:pPr algn="just"/>
            <a:r>
              <a:rPr lang="en-IN" dirty="0" smtClean="0">
                <a:latin typeface="Comic Sans MS" pitchFamily="66" charset="0"/>
              </a:rPr>
              <a:t>Both are effective tools in teaching learning process.</a:t>
            </a:r>
          </a:p>
          <a:p>
            <a:pPr algn="just"/>
            <a:r>
              <a:rPr lang="en-IN" dirty="0" smtClean="0">
                <a:latin typeface="Comic Sans MS" pitchFamily="66" charset="0"/>
              </a:rPr>
              <a:t>These are audio and video technologies.</a:t>
            </a:r>
          </a:p>
          <a:p>
            <a:pPr algn="just"/>
            <a:r>
              <a:rPr lang="en-IN" dirty="0" smtClean="0">
                <a:latin typeface="Comic Sans MS" pitchFamily="66" charset="0"/>
              </a:rPr>
              <a:t>Podcast is an online pre selected audio on demand, delivered through a portable media device .</a:t>
            </a:r>
          </a:p>
          <a:p>
            <a:pPr algn="just"/>
            <a:r>
              <a:rPr lang="en-IN" dirty="0" err="1" smtClean="0">
                <a:latin typeface="Comic Sans MS" pitchFamily="66" charset="0"/>
              </a:rPr>
              <a:t>Vodcast</a:t>
            </a:r>
            <a:r>
              <a:rPr lang="en-IN" dirty="0" smtClean="0">
                <a:latin typeface="Comic Sans MS" pitchFamily="66" charset="0"/>
              </a:rPr>
              <a:t> is an online delivery of video content through video player .</a:t>
            </a:r>
          </a:p>
          <a:p>
            <a:pPr algn="just"/>
            <a:r>
              <a:rPr lang="en-IN" dirty="0" smtClean="0">
                <a:latin typeface="Comic Sans MS" pitchFamily="66" charset="0"/>
              </a:rPr>
              <a:t>These technologies are useful for self learning .</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03848" y="4896404"/>
            <a:ext cx="2714625" cy="161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855007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6710</TotalTime>
  <Words>1603</Words>
  <Application>Microsoft Office PowerPoint</Application>
  <PresentationFormat>On-screen Show (4:3)</PresentationFormat>
  <Paragraphs>146</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Civic</vt:lpstr>
      <vt:lpstr>Integrating ICT in Teaching and Learning</vt:lpstr>
      <vt:lpstr>ICT…</vt:lpstr>
      <vt:lpstr>TEACHING</vt:lpstr>
      <vt:lpstr>LEARNING</vt:lpstr>
      <vt:lpstr>Teaching and Learning</vt:lpstr>
      <vt:lpstr>Slide 6</vt:lpstr>
      <vt:lpstr>Slide 7</vt:lpstr>
      <vt:lpstr>Slide 8</vt:lpstr>
      <vt:lpstr>Slide 9</vt:lpstr>
      <vt:lpstr>Slide 10</vt:lpstr>
      <vt:lpstr>Slide 11</vt:lpstr>
      <vt:lpstr>USE OF COMPUTERS</vt:lpstr>
      <vt:lpstr>USE OF PPT’S,LCD,OHP, PROJECTORS</vt:lpstr>
      <vt:lpstr>ONLINE  EXAMINATION</vt:lpstr>
      <vt:lpstr>E- LEARNING/ ONLINE LEARNING</vt:lpstr>
      <vt:lpstr>USE OF BLOGS AND WIKIS</vt:lpstr>
      <vt:lpstr>Slide 17</vt:lpstr>
      <vt:lpstr>                                                                                                                ‘'Popular Wikis </vt:lpstr>
      <vt:lpstr>VIRTUAL CLASSROOM</vt:lpstr>
      <vt:lpstr>ONLINE ASSIGNMENT</vt:lpstr>
      <vt:lpstr>Homework SMS</vt:lpstr>
      <vt:lpstr>VIDEO CONFERENCING</vt:lpstr>
      <vt:lpstr>Online Digital Library</vt:lpstr>
      <vt:lpstr>M-LEARNING</vt:lpstr>
      <vt:lpstr>DISTANCE EDUCATION</vt:lpstr>
      <vt:lpstr>RESEARCH</vt:lpstr>
      <vt:lpstr>EDUCATION ADMINISTRATION</vt:lpstr>
      <vt:lpstr>SMART CLASSROOM</vt:lpstr>
      <vt:lpstr>PUBLICTAION</vt:lpstr>
      <vt:lpstr>ONLINE TUTORING</vt:lpstr>
      <vt:lpstr>        EVALUATION/ E-ASSESSMENT </vt:lpstr>
      <vt:lpstr>TELEVISION AND RADIO BROADCASTS</vt:lpstr>
      <vt:lpstr>Slide 33</vt:lpstr>
      <vt:lpstr>USE OF PODCAST AND VODCAST TECHNOLOGIES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IT in teaching Learning Process</dc:title>
  <dc:creator>library</dc:creator>
  <cp:lastModifiedBy>Sabhya</cp:lastModifiedBy>
  <cp:revision>135</cp:revision>
  <dcterms:created xsi:type="dcterms:W3CDTF">2018-01-30T08:46:56Z</dcterms:created>
  <dcterms:modified xsi:type="dcterms:W3CDTF">2020-05-13T09:08:03Z</dcterms:modified>
</cp:coreProperties>
</file>