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71" r:id="rId5"/>
    <p:sldId id="273" r:id="rId6"/>
    <p:sldId id="274" r:id="rId7"/>
    <p:sldId id="272" r:id="rId8"/>
    <p:sldId id="275" r:id="rId9"/>
    <p:sldId id="265" r:id="rId10"/>
    <p:sldId id="276" r:id="rId11"/>
    <p:sldId id="280" r:id="rId12"/>
    <p:sldId id="277" r:id="rId13"/>
    <p:sldId id="266" r:id="rId14"/>
    <p:sldId id="267"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91" d="100"/>
          <a:sy n="91" d="100"/>
        </p:scale>
        <p:origin x="-774" y="3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986B4A2B-F5FC-4A15-AC3C-75434554B0DF}" type="datetimeFigureOut">
              <a:rPr lang="en-IN" smtClean="0"/>
              <a:pPr/>
              <a:t>23-05-2022</a:t>
            </a:fld>
            <a:endParaRPr lang="en-IN"/>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IN"/>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572E1C1E-1EDA-460D-82AB-2C3BE7214EE9}" type="slidenum">
              <a:rPr lang="en-IN" smtClean="0"/>
              <a:pPr/>
              <a:t>‹#›</a:t>
            </a:fld>
            <a:endParaRPr lang="en-IN"/>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6B4A2B-F5FC-4A15-AC3C-75434554B0DF}" type="datetimeFigureOut">
              <a:rPr lang="en-IN" smtClean="0"/>
              <a:pPr/>
              <a:t>23-05-2022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2E1C1E-1EDA-460D-82AB-2C3BE7214EE9}"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6B4A2B-F5FC-4A15-AC3C-75434554B0DF}" type="datetimeFigureOut">
              <a:rPr lang="en-IN" smtClean="0"/>
              <a:pPr/>
              <a:t>23-05-2022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2E1C1E-1EDA-460D-82AB-2C3BE7214EE9}"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986B4A2B-F5FC-4A15-AC3C-75434554B0DF}" type="datetimeFigureOut">
              <a:rPr lang="en-IN" smtClean="0"/>
              <a:pPr/>
              <a:t>23-05-2022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72E1C1E-1EDA-460D-82AB-2C3BE7214EE9}" type="slidenum">
              <a:rPr lang="en-IN" smtClean="0"/>
              <a:pPr/>
              <a:t>‹#›</a:t>
            </a:fld>
            <a:endParaRPr lang="en-IN"/>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86B4A2B-F5FC-4A15-AC3C-75434554B0DF}" type="datetimeFigureOut">
              <a:rPr lang="en-IN" smtClean="0"/>
              <a:pPr/>
              <a:t>23-05-2022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72E1C1E-1EDA-460D-82AB-2C3BE7214EE9}"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86B4A2B-F5FC-4A15-AC3C-75434554B0DF}" type="datetimeFigureOut">
              <a:rPr lang="en-IN" smtClean="0"/>
              <a:pPr/>
              <a:t>23-05-2022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72E1C1E-1EDA-460D-82AB-2C3BE7214EE9}"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6B4A2B-F5FC-4A15-AC3C-75434554B0DF}" type="datetimeFigureOut">
              <a:rPr lang="en-IN" smtClean="0"/>
              <a:pPr/>
              <a:t>23-05-2022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72E1C1E-1EDA-460D-82AB-2C3BE7214EE9}"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86B4A2B-F5FC-4A15-AC3C-75434554B0DF}" type="datetimeFigureOut">
              <a:rPr lang="en-IN" smtClean="0"/>
              <a:pPr/>
              <a:t>23-05-2022</a:t>
            </a:fld>
            <a:endParaRPr lang="en-IN"/>
          </a:p>
        </p:txBody>
      </p:sp>
      <p:sp>
        <p:nvSpPr>
          <p:cNvPr id="7" name="Slide Number Placeholder 6"/>
          <p:cNvSpPr>
            <a:spLocks noGrp="1"/>
          </p:cNvSpPr>
          <p:nvPr>
            <p:ph type="sldNum" sz="quarter" idx="12"/>
          </p:nvPr>
        </p:nvSpPr>
        <p:spPr/>
        <p:txBody>
          <a:bodyPr/>
          <a:lstStyle/>
          <a:p>
            <a:fld id="{572E1C1E-1EDA-460D-82AB-2C3BE7214EE9}" type="slidenum">
              <a:rPr lang="en-IN" smtClean="0"/>
              <a:pPr/>
              <a:t>‹#›</a:t>
            </a:fld>
            <a:endParaRPr lang="en-IN"/>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IN"/>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6B4A2B-F5FC-4A15-AC3C-75434554B0DF}" type="datetimeFigureOut">
              <a:rPr lang="en-IN" smtClean="0"/>
              <a:pPr/>
              <a:t>23-05-2022</a:t>
            </a:fld>
            <a:endParaRPr lang="en-IN"/>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IN"/>
          </a:p>
        </p:txBody>
      </p:sp>
      <p:sp>
        <p:nvSpPr>
          <p:cNvPr id="7" name="Slide Number Placeholder 6"/>
          <p:cNvSpPr>
            <a:spLocks noGrp="1"/>
          </p:cNvSpPr>
          <p:nvPr>
            <p:ph type="sldNum" sz="quarter" idx="12"/>
          </p:nvPr>
        </p:nvSpPr>
        <p:spPr/>
        <p:txBody>
          <a:bodyPr/>
          <a:lstStyle/>
          <a:p>
            <a:fld id="{572E1C1E-1EDA-460D-82AB-2C3BE7214EE9}"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6B4A2B-F5FC-4A15-AC3C-75434554B0DF}" type="datetimeFigureOut">
              <a:rPr lang="en-IN" smtClean="0"/>
              <a:pPr/>
              <a:t>23-05-2022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2E1C1E-1EDA-460D-82AB-2C3BE7214EE9}"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6B4A2B-F5FC-4A15-AC3C-75434554B0DF}" type="datetimeFigureOut">
              <a:rPr lang="en-IN" smtClean="0"/>
              <a:pPr/>
              <a:t>23-05-2022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2E1C1E-1EDA-460D-82AB-2C3BE7214EE9}"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986B4A2B-F5FC-4A15-AC3C-75434554B0DF}" type="datetimeFigureOut">
              <a:rPr lang="en-IN" smtClean="0"/>
              <a:pPr/>
              <a:t>23-05-2022</a:t>
            </a:fld>
            <a:endParaRPr lang="en-IN"/>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IN"/>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572E1C1E-1EDA-460D-82AB-2C3BE7214EE9}"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0" y="2276872"/>
            <a:ext cx="3672407" cy="3888432"/>
          </a:xfrm>
          <a:solidFill>
            <a:schemeClr val="accent2"/>
          </a:solidFill>
        </p:spPr>
        <p:txBody>
          <a:bodyPr>
            <a:normAutofit/>
          </a:bodyPr>
          <a:lstStyle/>
          <a:p>
            <a:pPr algn="just">
              <a:lnSpc>
                <a:spcPct val="115000"/>
              </a:lnSpc>
              <a:spcAft>
                <a:spcPts val="1000"/>
              </a:spcAft>
            </a:pPr>
            <a:r>
              <a:rPr lang="en-US" sz="4400" b="1" dirty="0" smtClean="0">
                <a:latin typeface="Times New Roman" pitchFamily="18" charset="0"/>
                <a:ea typeface="Calibri"/>
                <a:cs typeface="Times New Roman" pitchFamily="18" charset="0"/>
              </a:rPr>
              <a:t>ICT IN </a:t>
            </a:r>
            <a:r>
              <a:rPr lang="en-US" sz="4400" b="1" dirty="0">
                <a:latin typeface="Times New Roman" pitchFamily="18" charset="0"/>
                <a:ea typeface="Calibri"/>
                <a:cs typeface="Times New Roman" pitchFamily="18" charset="0"/>
              </a:rPr>
              <a:t>TEACHER EDUCATION</a:t>
            </a:r>
            <a:r>
              <a:rPr lang="en-IN" sz="3200" dirty="0">
                <a:ea typeface="Calibri"/>
                <a:cs typeface="Times New Roman"/>
              </a:rPr>
              <a:t/>
            </a:r>
            <a:br>
              <a:rPr lang="en-IN" sz="3200" dirty="0">
                <a:ea typeface="Calibri"/>
                <a:cs typeface="Times New Roman"/>
              </a:rPr>
            </a:br>
            <a:endParaRPr lang="en-IN" dirty="0"/>
          </a:p>
        </p:txBody>
      </p:sp>
    </p:spTree>
    <p:extLst>
      <p:ext uri="{BB962C8B-B14F-4D97-AF65-F5344CB8AC3E}">
        <p14:creationId xmlns="" xmlns:p14="http://schemas.microsoft.com/office/powerpoint/2010/main" val="20980863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692696"/>
            <a:ext cx="7024744" cy="2232248"/>
          </a:xfrm>
        </p:spPr>
        <p:txBody>
          <a:bodyPr>
            <a:normAutofit fontScale="90000"/>
          </a:bodyPr>
          <a:lstStyle/>
          <a:p>
            <a:pPr algn="ctr"/>
            <a:r>
              <a:rPr lang="en-US" sz="3600" b="1" dirty="0" smtClean="0">
                <a:latin typeface="Times New Roman" pitchFamily="18" charset="0"/>
                <a:ea typeface="Arial Unicode MS" pitchFamily="34" charset="-128"/>
                <a:cs typeface="Times New Roman" pitchFamily="18" charset="0"/>
              </a:rPr>
              <a:t/>
            </a:r>
            <a:br>
              <a:rPr lang="en-US" sz="3600" b="1" dirty="0" smtClean="0">
                <a:latin typeface="Times New Roman" pitchFamily="18" charset="0"/>
                <a:ea typeface="Arial Unicode MS" pitchFamily="34" charset="-128"/>
                <a:cs typeface="Times New Roman" pitchFamily="18" charset="0"/>
              </a:rPr>
            </a:br>
            <a:r>
              <a:rPr lang="en-US" sz="3600" b="1" dirty="0">
                <a:latin typeface="Times New Roman" pitchFamily="18" charset="0"/>
                <a:ea typeface="Arial Unicode MS" pitchFamily="34" charset="-128"/>
                <a:cs typeface="Times New Roman" pitchFamily="18" charset="0"/>
              </a:rPr>
              <a:t/>
            </a:r>
            <a:br>
              <a:rPr lang="en-US" sz="3600" b="1" dirty="0">
                <a:latin typeface="Times New Roman" pitchFamily="18" charset="0"/>
                <a:ea typeface="Arial Unicode MS" pitchFamily="34" charset="-128"/>
                <a:cs typeface="Times New Roman" pitchFamily="18" charset="0"/>
              </a:rPr>
            </a:br>
            <a:r>
              <a:rPr lang="en-US" sz="3600" b="1" dirty="0" smtClean="0">
                <a:latin typeface="Times New Roman" pitchFamily="18" charset="0"/>
                <a:ea typeface="Arial Unicode MS" pitchFamily="34" charset="-128"/>
                <a:cs typeface="Times New Roman" pitchFamily="18" charset="0"/>
              </a:rPr>
              <a:t/>
            </a:r>
            <a:br>
              <a:rPr lang="en-US" sz="3600" b="1" dirty="0" smtClean="0">
                <a:latin typeface="Times New Roman" pitchFamily="18" charset="0"/>
                <a:ea typeface="Arial Unicode MS" pitchFamily="34" charset="-128"/>
                <a:cs typeface="Times New Roman" pitchFamily="18" charset="0"/>
              </a:rPr>
            </a:br>
            <a:r>
              <a:rPr lang="en-US" sz="3600" b="1" dirty="0">
                <a:latin typeface="Times New Roman" pitchFamily="18" charset="0"/>
                <a:ea typeface="Arial Unicode MS" pitchFamily="34" charset="-128"/>
                <a:cs typeface="Times New Roman" pitchFamily="18" charset="0"/>
              </a:rPr>
              <a:t/>
            </a:r>
            <a:br>
              <a:rPr lang="en-US" sz="3600" b="1" dirty="0">
                <a:latin typeface="Times New Roman" pitchFamily="18" charset="0"/>
                <a:ea typeface="Arial Unicode MS" pitchFamily="34" charset="-128"/>
                <a:cs typeface="Times New Roman" pitchFamily="18" charset="0"/>
              </a:rPr>
            </a:br>
            <a:r>
              <a:rPr lang="en-US" sz="3600" b="1" dirty="0" smtClean="0">
                <a:latin typeface="Times New Roman" pitchFamily="18" charset="0"/>
                <a:ea typeface="Arial Unicode MS" pitchFamily="34" charset="-128"/>
                <a:cs typeface="Times New Roman" pitchFamily="18" charset="0"/>
              </a:rPr>
              <a:t/>
            </a:r>
            <a:br>
              <a:rPr lang="en-US" sz="3600" b="1" dirty="0" smtClean="0">
                <a:latin typeface="Times New Roman" pitchFamily="18" charset="0"/>
                <a:ea typeface="Arial Unicode MS" pitchFamily="34" charset="-128"/>
                <a:cs typeface="Times New Roman" pitchFamily="18" charset="0"/>
              </a:rPr>
            </a:br>
            <a:r>
              <a:rPr lang="en-US" sz="3600" b="1" dirty="0">
                <a:latin typeface="Times New Roman" pitchFamily="18" charset="0"/>
                <a:ea typeface="Arial Unicode MS" pitchFamily="34" charset="-128"/>
                <a:cs typeface="Times New Roman" pitchFamily="18" charset="0"/>
              </a:rPr>
              <a:t/>
            </a:r>
            <a:br>
              <a:rPr lang="en-US" sz="3600" b="1" dirty="0">
                <a:latin typeface="Times New Roman" pitchFamily="18" charset="0"/>
                <a:ea typeface="Arial Unicode MS" pitchFamily="34" charset="-128"/>
                <a:cs typeface="Times New Roman" pitchFamily="18" charset="0"/>
              </a:rPr>
            </a:br>
            <a:r>
              <a:rPr lang="en-US" sz="3600" b="1" dirty="0" smtClean="0">
                <a:latin typeface="Times New Roman" pitchFamily="18" charset="0"/>
                <a:ea typeface="Arial Unicode MS" pitchFamily="34" charset="-128"/>
                <a:cs typeface="Times New Roman" pitchFamily="18" charset="0"/>
              </a:rPr>
              <a:t/>
            </a:r>
            <a:br>
              <a:rPr lang="en-US" sz="3600" b="1" dirty="0" smtClean="0">
                <a:latin typeface="Times New Roman" pitchFamily="18" charset="0"/>
                <a:ea typeface="Arial Unicode MS" pitchFamily="34" charset="-128"/>
                <a:cs typeface="Times New Roman" pitchFamily="18" charset="0"/>
              </a:rPr>
            </a:br>
            <a:r>
              <a:rPr lang="en-US" sz="3600" b="1" dirty="0">
                <a:latin typeface="Times New Roman" pitchFamily="18" charset="0"/>
                <a:ea typeface="Arial Unicode MS" pitchFamily="34" charset="-128"/>
                <a:cs typeface="Times New Roman" pitchFamily="18" charset="0"/>
              </a:rPr>
              <a:t/>
            </a:r>
            <a:br>
              <a:rPr lang="en-US" sz="3600" b="1" dirty="0">
                <a:latin typeface="Times New Roman" pitchFamily="18" charset="0"/>
                <a:ea typeface="Arial Unicode MS" pitchFamily="34" charset="-128"/>
                <a:cs typeface="Times New Roman" pitchFamily="18" charset="0"/>
              </a:rPr>
            </a:br>
            <a:r>
              <a:rPr lang="en-US" sz="3600" b="1" dirty="0" smtClean="0">
                <a:latin typeface="Times New Roman" pitchFamily="18" charset="0"/>
                <a:ea typeface="Arial Unicode MS" pitchFamily="34" charset="-128"/>
                <a:cs typeface="Times New Roman" pitchFamily="18" charset="0"/>
              </a:rPr>
              <a:t/>
            </a:r>
            <a:br>
              <a:rPr lang="en-US" sz="3600" b="1" dirty="0" smtClean="0">
                <a:latin typeface="Times New Roman" pitchFamily="18" charset="0"/>
                <a:ea typeface="Arial Unicode MS" pitchFamily="34" charset="-128"/>
                <a:cs typeface="Times New Roman" pitchFamily="18" charset="0"/>
              </a:rPr>
            </a:br>
            <a:r>
              <a:rPr lang="en-US" sz="3600" b="1" dirty="0">
                <a:latin typeface="Times New Roman" pitchFamily="18" charset="0"/>
                <a:ea typeface="Arial Unicode MS" pitchFamily="34" charset="-128"/>
                <a:cs typeface="Times New Roman" pitchFamily="18" charset="0"/>
              </a:rPr>
              <a:t/>
            </a:r>
            <a:br>
              <a:rPr lang="en-US" sz="3600" b="1" dirty="0">
                <a:latin typeface="Times New Roman" pitchFamily="18" charset="0"/>
                <a:ea typeface="Arial Unicode MS" pitchFamily="34" charset="-128"/>
                <a:cs typeface="Times New Roman" pitchFamily="18" charset="0"/>
              </a:rPr>
            </a:br>
            <a:r>
              <a:rPr lang="en-US" sz="3600" b="1" dirty="0" smtClean="0">
                <a:latin typeface="Times New Roman" pitchFamily="18" charset="0"/>
                <a:ea typeface="Arial Unicode MS" pitchFamily="34" charset="-128"/>
                <a:cs typeface="Times New Roman" pitchFamily="18" charset="0"/>
              </a:rPr>
              <a:t/>
            </a:r>
            <a:br>
              <a:rPr lang="en-US" sz="3600" b="1" dirty="0" smtClean="0">
                <a:latin typeface="Times New Roman" pitchFamily="18" charset="0"/>
                <a:ea typeface="Arial Unicode MS" pitchFamily="34" charset="-128"/>
                <a:cs typeface="Times New Roman" pitchFamily="18" charset="0"/>
              </a:rPr>
            </a:br>
            <a:r>
              <a:rPr lang="en-US" sz="3600" b="1" dirty="0">
                <a:latin typeface="Times New Roman" pitchFamily="18" charset="0"/>
                <a:ea typeface="Arial Unicode MS" pitchFamily="34" charset="-128"/>
                <a:cs typeface="Times New Roman" pitchFamily="18" charset="0"/>
              </a:rPr>
              <a:t/>
            </a:r>
            <a:br>
              <a:rPr lang="en-US" sz="3600" b="1" dirty="0">
                <a:latin typeface="Times New Roman" pitchFamily="18" charset="0"/>
                <a:ea typeface="Arial Unicode MS" pitchFamily="34" charset="-128"/>
                <a:cs typeface="Times New Roman" pitchFamily="18" charset="0"/>
              </a:rPr>
            </a:br>
            <a:r>
              <a:rPr lang="en-US" sz="3600" b="1" dirty="0" smtClean="0">
                <a:latin typeface="Times New Roman" pitchFamily="18" charset="0"/>
                <a:ea typeface="Arial Unicode MS" pitchFamily="34" charset="-128"/>
                <a:cs typeface="Times New Roman" pitchFamily="18" charset="0"/>
              </a:rPr>
              <a:t/>
            </a:r>
            <a:br>
              <a:rPr lang="en-US" sz="3600" b="1" dirty="0" smtClean="0">
                <a:latin typeface="Times New Roman" pitchFamily="18" charset="0"/>
                <a:ea typeface="Arial Unicode MS" pitchFamily="34" charset="-128"/>
                <a:cs typeface="Times New Roman" pitchFamily="18" charset="0"/>
              </a:rPr>
            </a:br>
            <a:r>
              <a:rPr lang="en-US" sz="3600" b="1" dirty="0">
                <a:latin typeface="Times New Roman" pitchFamily="18" charset="0"/>
                <a:ea typeface="Arial Unicode MS" pitchFamily="34" charset="-128"/>
                <a:cs typeface="Times New Roman" pitchFamily="18" charset="0"/>
              </a:rPr>
              <a:t/>
            </a:r>
            <a:br>
              <a:rPr lang="en-US" sz="3600" b="1" dirty="0">
                <a:latin typeface="Times New Roman" pitchFamily="18" charset="0"/>
                <a:ea typeface="Arial Unicode MS" pitchFamily="34" charset="-128"/>
                <a:cs typeface="Times New Roman" pitchFamily="18" charset="0"/>
              </a:rPr>
            </a:br>
            <a:r>
              <a:rPr lang="en-US" sz="3600" b="1" dirty="0" smtClean="0">
                <a:latin typeface="Times New Roman" pitchFamily="18" charset="0"/>
                <a:ea typeface="Arial Unicode MS" pitchFamily="34" charset="-128"/>
                <a:cs typeface="Times New Roman" pitchFamily="18" charset="0"/>
              </a:rPr>
              <a:t/>
            </a:r>
            <a:br>
              <a:rPr lang="en-US" sz="3600" b="1" dirty="0" smtClean="0">
                <a:latin typeface="Times New Roman" pitchFamily="18" charset="0"/>
                <a:ea typeface="Arial Unicode MS" pitchFamily="34" charset="-128"/>
                <a:cs typeface="Times New Roman" pitchFamily="18" charset="0"/>
              </a:rPr>
            </a:br>
            <a:r>
              <a:rPr lang="en-US" sz="3600" b="1" dirty="0">
                <a:latin typeface="Times New Roman" pitchFamily="18" charset="0"/>
                <a:ea typeface="Arial Unicode MS" pitchFamily="34" charset="-128"/>
                <a:cs typeface="Times New Roman" pitchFamily="18" charset="0"/>
              </a:rPr>
              <a:t/>
            </a:r>
            <a:br>
              <a:rPr lang="en-US" sz="3600" b="1" dirty="0">
                <a:latin typeface="Times New Roman" pitchFamily="18" charset="0"/>
                <a:ea typeface="Arial Unicode MS" pitchFamily="34" charset="-128"/>
                <a:cs typeface="Times New Roman" pitchFamily="18" charset="0"/>
              </a:rPr>
            </a:br>
            <a:r>
              <a:rPr lang="en-US" sz="3600" b="1" dirty="0" smtClean="0">
                <a:latin typeface="Times New Roman" pitchFamily="18" charset="0"/>
                <a:ea typeface="Arial Unicode MS" pitchFamily="34" charset="-128"/>
                <a:cs typeface="Times New Roman" pitchFamily="18" charset="0"/>
              </a:rPr>
              <a:t/>
            </a:r>
            <a:br>
              <a:rPr lang="en-US" sz="3600" b="1" dirty="0" smtClean="0">
                <a:latin typeface="Times New Roman" pitchFamily="18" charset="0"/>
                <a:ea typeface="Arial Unicode MS" pitchFamily="34" charset="-128"/>
                <a:cs typeface="Times New Roman" pitchFamily="18" charset="0"/>
              </a:rPr>
            </a:br>
            <a:r>
              <a:rPr lang="en-US" sz="3600" b="1" dirty="0">
                <a:latin typeface="Times New Roman" pitchFamily="18" charset="0"/>
                <a:ea typeface="Arial Unicode MS" pitchFamily="34" charset="-128"/>
                <a:cs typeface="Times New Roman" pitchFamily="18" charset="0"/>
              </a:rPr>
              <a:t/>
            </a:r>
            <a:br>
              <a:rPr lang="en-US" sz="3600" b="1" dirty="0">
                <a:latin typeface="Times New Roman" pitchFamily="18" charset="0"/>
                <a:ea typeface="Arial Unicode MS" pitchFamily="34" charset="-128"/>
                <a:cs typeface="Times New Roman" pitchFamily="18" charset="0"/>
              </a:rPr>
            </a:br>
            <a:r>
              <a:rPr lang="en-US" sz="3600" b="1" dirty="0" smtClean="0">
                <a:latin typeface="Times New Roman" pitchFamily="18" charset="0"/>
                <a:ea typeface="Arial Unicode MS" pitchFamily="34" charset="-128"/>
                <a:cs typeface="Times New Roman" pitchFamily="18" charset="0"/>
              </a:rPr>
              <a:t/>
            </a:r>
            <a:br>
              <a:rPr lang="en-US" sz="3600" b="1" dirty="0" smtClean="0">
                <a:latin typeface="Times New Roman" pitchFamily="18" charset="0"/>
                <a:ea typeface="Arial Unicode MS" pitchFamily="34" charset="-128"/>
                <a:cs typeface="Times New Roman" pitchFamily="18" charset="0"/>
              </a:rPr>
            </a:br>
            <a:r>
              <a:rPr lang="en-US" sz="3600" b="1" dirty="0">
                <a:latin typeface="Times New Roman" pitchFamily="18" charset="0"/>
                <a:ea typeface="Arial Unicode MS" pitchFamily="34" charset="-128"/>
                <a:cs typeface="Times New Roman" pitchFamily="18" charset="0"/>
              </a:rPr>
              <a:t/>
            </a:r>
            <a:br>
              <a:rPr lang="en-US" sz="3600" b="1" dirty="0">
                <a:latin typeface="Times New Roman" pitchFamily="18" charset="0"/>
                <a:ea typeface="Arial Unicode MS" pitchFamily="34" charset="-128"/>
                <a:cs typeface="Times New Roman" pitchFamily="18" charset="0"/>
              </a:rPr>
            </a:br>
            <a:r>
              <a:rPr lang="en-US" sz="3600" b="1" dirty="0" smtClean="0">
                <a:latin typeface="Times New Roman" pitchFamily="18" charset="0"/>
                <a:ea typeface="Arial Unicode MS" pitchFamily="34" charset="-128"/>
                <a:cs typeface="Times New Roman" pitchFamily="18" charset="0"/>
              </a:rPr>
              <a:t/>
            </a:r>
            <a:br>
              <a:rPr lang="en-US" sz="3600" b="1" dirty="0" smtClean="0">
                <a:latin typeface="Times New Roman" pitchFamily="18" charset="0"/>
                <a:ea typeface="Arial Unicode MS" pitchFamily="34" charset="-128"/>
                <a:cs typeface="Times New Roman" pitchFamily="18" charset="0"/>
              </a:rPr>
            </a:br>
            <a:r>
              <a:rPr lang="en-US" sz="3600" b="1" dirty="0">
                <a:latin typeface="Times New Roman" pitchFamily="18" charset="0"/>
                <a:ea typeface="Arial Unicode MS" pitchFamily="34" charset="-128"/>
                <a:cs typeface="Times New Roman" pitchFamily="18" charset="0"/>
              </a:rPr>
              <a:t/>
            </a:r>
            <a:br>
              <a:rPr lang="en-US" sz="3600" b="1" dirty="0">
                <a:latin typeface="Times New Roman" pitchFamily="18" charset="0"/>
                <a:ea typeface="Arial Unicode MS" pitchFamily="34" charset="-128"/>
                <a:cs typeface="Times New Roman" pitchFamily="18" charset="0"/>
              </a:rPr>
            </a:br>
            <a:r>
              <a:rPr lang="en-US" sz="3600" b="1" dirty="0" smtClean="0">
                <a:latin typeface="Times New Roman" pitchFamily="18" charset="0"/>
                <a:ea typeface="Arial Unicode MS" pitchFamily="34" charset="-128"/>
                <a:cs typeface="Times New Roman" pitchFamily="18" charset="0"/>
              </a:rPr>
              <a:t/>
            </a:r>
            <a:br>
              <a:rPr lang="en-US" sz="3600" b="1" dirty="0" smtClean="0">
                <a:latin typeface="Times New Roman" pitchFamily="18" charset="0"/>
                <a:ea typeface="Arial Unicode MS" pitchFamily="34" charset="-128"/>
                <a:cs typeface="Times New Roman" pitchFamily="18" charset="0"/>
              </a:rPr>
            </a:br>
            <a:r>
              <a:rPr lang="en-US" sz="3600" b="1" dirty="0">
                <a:latin typeface="Times New Roman" pitchFamily="18" charset="0"/>
                <a:ea typeface="Arial Unicode MS" pitchFamily="34" charset="-128"/>
                <a:cs typeface="Times New Roman" pitchFamily="18" charset="0"/>
              </a:rPr>
              <a:t/>
            </a:r>
            <a:br>
              <a:rPr lang="en-US" sz="3600" b="1" dirty="0">
                <a:latin typeface="Times New Roman" pitchFamily="18" charset="0"/>
                <a:ea typeface="Arial Unicode MS" pitchFamily="34" charset="-128"/>
                <a:cs typeface="Times New Roman" pitchFamily="18" charset="0"/>
              </a:rPr>
            </a:br>
            <a:r>
              <a:rPr lang="en-US" sz="3600" b="1" dirty="0" smtClean="0">
                <a:latin typeface="Times New Roman" pitchFamily="18" charset="0"/>
                <a:ea typeface="Arial Unicode MS" pitchFamily="34" charset="-128"/>
                <a:cs typeface="Times New Roman" pitchFamily="18" charset="0"/>
              </a:rPr>
              <a:t>INFORMATION </a:t>
            </a:r>
            <a:r>
              <a:rPr lang="en-US" sz="3600" b="1" dirty="0">
                <a:latin typeface="Times New Roman" pitchFamily="18" charset="0"/>
                <a:ea typeface="Arial Unicode MS" pitchFamily="34" charset="-128"/>
                <a:cs typeface="Times New Roman" pitchFamily="18" charset="0"/>
              </a:rPr>
              <a:t>AND COMMUNICATION TECHNOLOGY (ICT</a:t>
            </a:r>
            <a:r>
              <a:rPr lang="en-US" sz="2700" b="1" dirty="0">
                <a:latin typeface="Calibri"/>
                <a:ea typeface="Calibri"/>
                <a:cs typeface="Calibri"/>
              </a:rPr>
              <a:t>) </a:t>
            </a:r>
            <a:r>
              <a:rPr lang="en-IN" sz="3600" dirty="0">
                <a:latin typeface="Calibri"/>
                <a:ea typeface="Calibri"/>
                <a:cs typeface="Times New Roman"/>
              </a:rPr>
              <a:t/>
            </a:r>
            <a:br>
              <a:rPr lang="en-IN" sz="3600" dirty="0">
                <a:latin typeface="Calibri"/>
                <a:ea typeface="Calibri"/>
                <a:cs typeface="Times New Roman"/>
              </a:rPr>
            </a:br>
            <a:endParaRPr lang="en-IN" dirty="0"/>
          </a:p>
        </p:txBody>
      </p:sp>
      <p:sp>
        <p:nvSpPr>
          <p:cNvPr id="3" name="Content Placeholder 2"/>
          <p:cNvSpPr>
            <a:spLocks noGrp="1"/>
          </p:cNvSpPr>
          <p:nvPr>
            <p:ph idx="1"/>
          </p:nvPr>
        </p:nvSpPr>
        <p:spPr>
          <a:xfrm>
            <a:off x="467544" y="2323652"/>
            <a:ext cx="8208912" cy="4201692"/>
          </a:xfrm>
        </p:spPr>
        <p:txBody>
          <a:bodyPr>
            <a:normAutofit/>
          </a:bodyPr>
          <a:lstStyle/>
          <a:p>
            <a:pPr indent="0" algn="just">
              <a:lnSpc>
                <a:spcPct val="115000"/>
              </a:lnSpc>
              <a:spcAft>
                <a:spcPts val="1000"/>
              </a:spcAft>
              <a:buNone/>
            </a:pPr>
            <a:r>
              <a:rPr lang="en-US" dirty="0" smtClean="0">
                <a:latin typeface="Times New Roman" pitchFamily="18" charset="0"/>
                <a:ea typeface="Calibri"/>
                <a:cs typeface="Times New Roman" pitchFamily="18" charset="0"/>
              </a:rPr>
              <a:t>ICT refers to </a:t>
            </a:r>
            <a:r>
              <a:rPr lang="en-US" dirty="0">
                <a:latin typeface="Times New Roman" pitchFamily="18" charset="0"/>
                <a:ea typeface="Calibri"/>
                <a:cs typeface="Times New Roman" pitchFamily="18" charset="0"/>
              </a:rPr>
              <a:t>technologies, which are being used for collecting, storing, editing and passing on information in various forms. Information and Communication Technologies, (ICT’s) are one of the major contemporary factors shaping the global economy and producing rapid changes in society. ICT have fundamentally changed the way of learning and communicating. </a:t>
            </a:r>
            <a:r>
              <a:rPr lang="en-US" b="1" dirty="0">
                <a:latin typeface="Times New Roman" pitchFamily="18" charset="0"/>
                <a:ea typeface="Calibri"/>
                <a:cs typeface="Times New Roman" pitchFamily="18" charset="0"/>
              </a:rPr>
              <a:t>ICT can transform the nature of education, where and how learning takes place and the roles of students and teachers in the teaching learning process.</a:t>
            </a:r>
            <a:endParaRPr lang="en-IN" sz="2000" b="1" dirty="0">
              <a:latin typeface="Times New Roman" pitchFamily="18" charset="0"/>
              <a:ea typeface="Calibri"/>
              <a:cs typeface="Times New Roman" pitchFamily="18" charset="0"/>
            </a:endParaRPr>
          </a:p>
          <a:p>
            <a:endParaRPr lang="en-IN" dirty="0"/>
          </a:p>
        </p:txBody>
      </p:sp>
    </p:spTree>
    <p:extLst>
      <p:ext uri="{BB962C8B-B14F-4D97-AF65-F5344CB8AC3E}">
        <p14:creationId xmlns="" xmlns:p14="http://schemas.microsoft.com/office/powerpoint/2010/main" val="11632669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476672"/>
            <a:ext cx="7024744" cy="864096"/>
          </a:xfrm>
        </p:spPr>
        <p:txBody>
          <a:bodyPr>
            <a:normAutofit/>
          </a:bodyPr>
          <a:lstStyle/>
          <a:p>
            <a:pPr algn="ctr"/>
            <a:r>
              <a:rPr lang="en-US" b="1" dirty="0" smtClean="0">
                <a:solidFill>
                  <a:srgbClr val="222222"/>
                </a:solidFill>
                <a:latin typeface="Times New Roman" pitchFamily="18" charset="0"/>
                <a:ea typeface="Calibri"/>
                <a:cs typeface="Times New Roman" pitchFamily="18" charset="0"/>
              </a:rPr>
              <a:t>TEACHER EDUCATION</a:t>
            </a:r>
            <a:endParaRPr lang="en-IN" sz="8000" dirty="0">
              <a:latin typeface="Times New Roman" pitchFamily="18" charset="0"/>
              <a:cs typeface="Times New Roman" pitchFamily="18" charset="0"/>
            </a:endParaRPr>
          </a:p>
        </p:txBody>
      </p:sp>
      <p:sp>
        <p:nvSpPr>
          <p:cNvPr id="3" name="Content Placeholder 2"/>
          <p:cNvSpPr>
            <a:spLocks noGrp="1"/>
          </p:cNvSpPr>
          <p:nvPr>
            <p:ph idx="1"/>
          </p:nvPr>
        </p:nvSpPr>
        <p:spPr>
          <a:xfrm>
            <a:off x="467544" y="1340768"/>
            <a:ext cx="8208912" cy="5184576"/>
          </a:xfrm>
        </p:spPr>
        <p:txBody>
          <a:bodyPr>
            <a:normAutofit fontScale="92500" lnSpcReduction="10000"/>
          </a:bodyPr>
          <a:lstStyle/>
          <a:p>
            <a:pPr indent="0" algn="just">
              <a:lnSpc>
                <a:spcPct val="115000"/>
              </a:lnSpc>
              <a:spcAft>
                <a:spcPts val="1000"/>
              </a:spcAft>
              <a:buNone/>
            </a:pPr>
            <a:r>
              <a:rPr lang="en-US" b="1" dirty="0">
                <a:latin typeface="Calibri"/>
                <a:ea typeface="Calibri"/>
                <a:cs typeface="Calibri"/>
              </a:rPr>
              <a:t>The </a:t>
            </a:r>
            <a:r>
              <a:rPr lang="en-US" b="1" dirty="0" smtClean="0">
                <a:latin typeface="Calibri"/>
                <a:ea typeface="Calibri"/>
                <a:cs typeface="Calibri"/>
              </a:rPr>
              <a:t>NCTE has </a:t>
            </a:r>
            <a:r>
              <a:rPr lang="en-US" b="1" dirty="0">
                <a:latin typeface="Calibri"/>
                <a:ea typeface="Calibri"/>
                <a:cs typeface="Calibri"/>
              </a:rPr>
              <a:t>defined teacher education as – A </a:t>
            </a:r>
            <a:r>
              <a:rPr lang="en-US" b="1" dirty="0" err="1">
                <a:latin typeface="Calibri"/>
                <a:ea typeface="Calibri"/>
                <a:cs typeface="Calibri"/>
              </a:rPr>
              <a:t>programme</a:t>
            </a:r>
            <a:r>
              <a:rPr lang="en-US" b="1" dirty="0">
                <a:latin typeface="Calibri"/>
                <a:ea typeface="Calibri"/>
                <a:cs typeface="Calibri"/>
              </a:rPr>
              <a:t> of education, research and training of persons to teach from pre-primary to higher education </a:t>
            </a:r>
            <a:r>
              <a:rPr lang="en-US" b="1" dirty="0" smtClean="0">
                <a:latin typeface="Calibri"/>
                <a:ea typeface="Calibri"/>
                <a:cs typeface="Calibri"/>
              </a:rPr>
              <a:t>level.</a:t>
            </a:r>
            <a:endParaRPr lang="en-IN" dirty="0" smtClean="0">
              <a:latin typeface="Calibri"/>
              <a:ea typeface="Calibri"/>
              <a:cs typeface="Times New Roman"/>
            </a:endParaRPr>
          </a:p>
          <a:p>
            <a:pPr marL="365760" lvl="1" indent="0" algn="just">
              <a:lnSpc>
                <a:spcPct val="115000"/>
              </a:lnSpc>
              <a:spcAft>
                <a:spcPts val="1000"/>
              </a:spcAft>
              <a:buNone/>
            </a:pPr>
            <a:r>
              <a:rPr lang="en-US" b="1" dirty="0" smtClean="0">
                <a:solidFill>
                  <a:srgbClr val="222222"/>
                </a:solidFill>
                <a:latin typeface="Arial"/>
                <a:ea typeface="Calibri"/>
                <a:cs typeface="Times New Roman"/>
              </a:rPr>
              <a:t>Teacher education TE</a:t>
            </a:r>
            <a:r>
              <a:rPr lang="en-US" dirty="0" smtClean="0">
                <a:solidFill>
                  <a:srgbClr val="222222"/>
                </a:solidFill>
                <a:latin typeface="Arial"/>
                <a:ea typeface="Calibri"/>
                <a:cs typeface="Times New Roman"/>
              </a:rPr>
              <a:t> or </a:t>
            </a:r>
            <a:r>
              <a:rPr lang="en-US" b="1" dirty="0" smtClean="0">
                <a:solidFill>
                  <a:srgbClr val="222222"/>
                </a:solidFill>
                <a:latin typeface="Arial"/>
                <a:ea typeface="Calibri"/>
                <a:cs typeface="Times New Roman"/>
              </a:rPr>
              <a:t>teacher training</a:t>
            </a:r>
            <a:r>
              <a:rPr lang="en-US" dirty="0" smtClean="0">
                <a:solidFill>
                  <a:srgbClr val="222222"/>
                </a:solidFill>
                <a:latin typeface="Arial"/>
                <a:ea typeface="Calibri"/>
                <a:cs typeface="Times New Roman"/>
              </a:rPr>
              <a:t> refers to the policies, procedures and provision designed to equip prospective teachers  with the knowledge, attitudes, behaviors and skills  they require to perform their tasks effectively in the </a:t>
            </a:r>
            <a:r>
              <a:rPr lang="en-US" dirty="0" smtClean="0">
                <a:solidFill>
                  <a:schemeClr val="tx1"/>
                </a:solidFill>
                <a:latin typeface="Arial"/>
                <a:ea typeface="Calibri"/>
                <a:cs typeface="Times New Roman"/>
              </a:rPr>
              <a:t>classroom, school</a:t>
            </a:r>
            <a:r>
              <a:rPr lang="en-US" dirty="0" smtClean="0">
                <a:solidFill>
                  <a:srgbClr val="222222"/>
                </a:solidFill>
                <a:latin typeface="Arial"/>
                <a:ea typeface="Calibri"/>
                <a:cs typeface="Times New Roman"/>
              </a:rPr>
              <a:t>, and wider community. </a:t>
            </a:r>
            <a:r>
              <a:rPr lang="en-US" b="1" dirty="0" smtClean="0">
                <a:solidFill>
                  <a:srgbClr val="222222"/>
                </a:solidFill>
                <a:latin typeface="Arial"/>
                <a:ea typeface="Calibri"/>
                <a:cs typeface="Times New Roman"/>
              </a:rPr>
              <a:t>The professionals who engage in training the prospective teachers are called Teacher educators or teacher trainers.</a:t>
            </a:r>
          </a:p>
          <a:p>
            <a:pPr marL="365760" lvl="1" indent="0" algn="just">
              <a:lnSpc>
                <a:spcPct val="115000"/>
              </a:lnSpc>
              <a:spcAft>
                <a:spcPts val="1000"/>
              </a:spcAft>
              <a:buNone/>
            </a:pPr>
            <a:r>
              <a:rPr lang="en-IN" sz="2800" b="1" dirty="0" smtClean="0">
                <a:solidFill>
                  <a:srgbClr val="000000"/>
                </a:solidFill>
                <a:latin typeface="Montserrat"/>
              </a:rPr>
              <a:t>Teacher education</a:t>
            </a:r>
            <a:r>
              <a:rPr lang="en-IN" sz="2800" dirty="0" smtClean="0">
                <a:solidFill>
                  <a:srgbClr val="000000"/>
                </a:solidFill>
                <a:latin typeface="Montserrat"/>
              </a:rPr>
              <a:t> is a formal </a:t>
            </a:r>
            <a:r>
              <a:rPr lang="en-IN" sz="2800" dirty="0">
                <a:solidFill>
                  <a:srgbClr val="000000"/>
                </a:solidFill>
                <a:latin typeface="Montserrat"/>
              </a:rPr>
              <a:t>programs that have been established for the </a:t>
            </a:r>
            <a:r>
              <a:rPr lang="en-IN" sz="2800" dirty="0" smtClean="0">
                <a:solidFill>
                  <a:schemeClr val="tx1"/>
                </a:solidFill>
                <a:latin typeface="Montserrat"/>
              </a:rPr>
              <a:t>preparation of teachers</a:t>
            </a:r>
            <a:r>
              <a:rPr lang="en-IN" sz="2800" dirty="0">
                <a:solidFill>
                  <a:srgbClr val="000000"/>
                </a:solidFill>
                <a:latin typeface="Montserrat"/>
              </a:rPr>
              <a:t> at the elementary- and secondary-school levels.</a:t>
            </a:r>
            <a:endParaRPr lang="en-IN" sz="2800" dirty="0"/>
          </a:p>
          <a:p>
            <a:pPr lvl="1" algn="just">
              <a:lnSpc>
                <a:spcPct val="115000"/>
              </a:lnSpc>
              <a:spcAft>
                <a:spcPts val="1000"/>
              </a:spcAft>
            </a:pPr>
            <a:endParaRPr lang="en-IN" sz="2600" dirty="0">
              <a:latin typeface="Calibri"/>
              <a:ea typeface="Calibri"/>
              <a:cs typeface="Times New Roman"/>
            </a:endParaRPr>
          </a:p>
          <a:p>
            <a:endParaRPr lang="en-IN" dirty="0"/>
          </a:p>
        </p:txBody>
      </p:sp>
    </p:spTree>
    <p:extLst>
      <p:ext uri="{BB962C8B-B14F-4D97-AF65-F5344CB8AC3E}">
        <p14:creationId xmlns="" xmlns:p14="http://schemas.microsoft.com/office/powerpoint/2010/main" val="37427695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692696"/>
            <a:ext cx="7024744" cy="792088"/>
          </a:xfrm>
        </p:spPr>
        <p:txBody>
          <a:bodyPr>
            <a:noAutofit/>
          </a:bodyPr>
          <a:lstStyle/>
          <a:p>
            <a:pPr algn="ctr"/>
            <a:r>
              <a:rPr lang="en-US" sz="4800" b="1" dirty="0" smtClean="0">
                <a:latin typeface="Times New Roman" pitchFamily="18" charset="0"/>
                <a:cs typeface="Times New Roman" pitchFamily="18" charset="0"/>
              </a:rPr>
              <a:t>Introduction</a:t>
            </a:r>
            <a:endParaRPr lang="en-IN" sz="4800" b="1" dirty="0">
              <a:latin typeface="Times New Roman" pitchFamily="18" charset="0"/>
              <a:cs typeface="Times New Roman" pitchFamily="18" charset="0"/>
            </a:endParaRPr>
          </a:p>
        </p:txBody>
      </p:sp>
      <p:sp>
        <p:nvSpPr>
          <p:cNvPr id="3" name="Content Placeholder 2"/>
          <p:cNvSpPr>
            <a:spLocks noGrp="1"/>
          </p:cNvSpPr>
          <p:nvPr>
            <p:ph idx="1"/>
          </p:nvPr>
        </p:nvSpPr>
        <p:spPr>
          <a:xfrm>
            <a:off x="539552" y="1628800"/>
            <a:ext cx="8136904" cy="4896544"/>
          </a:xfrm>
        </p:spPr>
        <p:txBody>
          <a:bodyPr>
            <a:normAutofit/>
          </a:bodyPr>
          <a:lstStyle/>
          <a:p>
            <a:pPr marL="68580" indent="0" algn="just">
              <a:buNone/>
            </a:pPr>
            <a:r>
              <a:rPr lang="en-IN" sz="2800" dirty="0">
                <a:latin typeface="Times New Roman" pitchFamily="18" charset="0"/>
                <a:cs typeface="Times New Roman" pitchFamily="18" charset="0"/>
              </a:rPr>
              <a:t>The National Knowledge Commission (NKC) has observed that teachers are the single most important element of the education system and the country is already facing a severe </a:t>
            </a:r>
            <a:r>
              <a:rPr lang="en-IN" sz="2800" b="1" dirty="0">
                <a:latin typeface="Times New Roman" pitchFamily="18" charset="0"/>
                <a:cs typeface="Times New Roman" pitchFamily="18" charset="0"/>
              </a:rPr>
              <a:t>shortage of qualified and motivated teachers at different levels. </a:t>
            </a:r>
            <a:r>
              <a:rPr lang="en-IN" sz="2800" dirty="0" smtClean="0">
                <a:latin typeface="Times New Roman" pitchFamily="18" charset="0"/>
                <a:cs typeface="Times New Roman" pitchFamily="18" charset="0"/>
              </a:rPr>
              <a:t>The </a:t>
            </a:r>
            <a:r>
              <a:rPr lang="en-IN" sz="2800" b="1" dirty="0">
                <a:latin typeface="Times New Roman" pitchFamily="18" charset="0"/>
                <a:cs typeface="Times New Roman" pitchFamily="18" charset="0"/>
              </a:rPr>
              <a:t>training of teachers is a major area of concern </a:t>
            </a:r>
            <a:r>
              <a:rPr lang="en-IN" sz="2800" dirty="0">
                <a:latin typeface="Times New Roman" pitchFamily="18" charset="0"/>
                <a:cs typeface="Times New Roman" pitchFamily="18" charset="0"/>
              </a:rPr>
              <a:t>at present as both pre-service and </a:t>
            </a:r>
            <a:r>
              <a:rPr lang="en-IN" sz="2800" dirty="0" smtClean="0">
                <a:latin typeface="Times New Roman" pitchFamily="18" charset="0"/>
                <a:cs typeface="Times New Roman" pitchFamily="18" charset="0"/>
              </a:rPr>
              <a:t>in service </a:t>
            </a:r>
            <a:r>
              <a:rPr lang="en-IN" sz="2800" dirty="0">
                <a:latin typeface="Times New Roman" pitchFamily="18" charset="0"/>
                <a:cs typeface="Times New Roman" pitchFamily="18" charset="0"/>
              </a:rPr>
              <a:t>training of teachers are extremely inadequate and poorly managed in most states. </a:t>
            </a:r>
            <a:r>
              <a:rPr lang="en-IN" sz="2800" b="1" dirty="0" smtClean="0">
                <a:latin typeface="Times New Roman" pitchFamily="18" charset="0"/>
                <a:cs typeface="Times New Roman" pitchFamily="18" charset="0"/>
              </a:rPr>
              <a:t>Pre-service </a:t>
            </a:r>
            <a:r>
              <a:rPr lang="en-IN" sz="2800" b="1" dirty="0">
                <a:latin typeface="Times New Roman" pitchFamily="18" charset="0"/>
                <a:cs typeface="Times New Roman" pitchFamily="18" charset="0"/>
              </a:rPr>
              <a:t>training needs to be improved </a:t>
            </a:r>
            <a:r>
              <a:rPr lang="en-IN" sz="2800" dirty="0">
                <a:latin typeface="Times New Roman" pitchFamily="18" charset="0"/>
                <a:cs typeface="Times New Roman" pitchFamily="18" charset="0"/>
              </a:rPr>
              <a:t>and differently regulated both in public and private institutions.</a:t>
            </a:r>
          </a:p>
        </p:txBody>
      </p:sp>
    </p:spTree>
    <p:extLst>
      <p:ext uri="{BB962C8B-B14F-4D97-AF65-F5344CB8AC3E}">
        <p14:creationId xmlns="" xmlns:p14="http://schemas.microsoft.com/office/powerpoint/2010/main" val="9118395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08912" cy="1008112"/>
          </a:xfrm>
        </p:spPr>
        <p:txBody>
          <a:bodyPr>
            <a:normAutofit fontScale="90000"/>
          </a:bodyPr>
          <a:lstStyle/>
          <a:p>
            <a:pPr algn="ctr"/>
            <a:r>
              <a:rPr lang="en-US" dirty="0" smtClean="0">
                <a:latin typeface="Times New Roman" pitchFamily="18" charset="0"/>
                <a:cs typeface="Times New Roman" pitchFamily="18" charset="0"/>
              </a:rPr>
              <a:t>Teacher Education </a:t>
            </a:r>
            <a:r>
              <a:rPr lang="en-US" dirty="0">
                <a:latin typeface="Times New Roman" pitchFamily="18" charset="0"/>
                <a:cs typeface="Times New Roman" pitchFamily="18" charset="0"/>
              </a:rPr>
              <a:t>R</a:t>
            </a:r>
            <a:r>
              <a:rPr lang="en-US" dirty="0" smtClean="0">
                <a:latin typeface="Times New Roman" pitchFamily="18" charset="0"/>
                <a:cs typeface="Times New Roman" pitchFamily="18" charset="0"/>
              </a:rPr>
              <a:t>eform: Context and Concerns</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467544" y="1772816"/>
            <a:ext cx="8136904" cy="4752528"/>
          </a:xfrm>
        </p:spPr>
        <p:txBody>
          <a:bodyPr>
            <a:normAutofit/>
          </a:bodyPr>
          <a:lstStyle/>
          <a:p>
            <a:pPr algn="just"/>
            <a:r>
              <a:rPr lang="en-IN" b="1" dirty="0">
                <a:latin typeface="Times New Roman" pitchFamily="18" charset="0"/>
                <a:cs typeface="Times New Roman" pitchFamily="18" charset="0"/>
              </a:rPr>
              <a:t>Time is not sufficient</a:t>
            </a:r>
            <a:r>
              <a:rPr lang="en-IN" dirty="0">
                <a:latin typeface="Times New Roman" pitchFamily="18" charset="0"/>
                <a:cs typeface="Times New Roman" pitchFamily="18" charset="0"/>
              </a:rPr>
              <a:t>: </a:t>
            </a:r>
            <a:r>
              <a:rPr lang="en-IN" dirty="0" smtClean="0">
                <a:latin typeface="Times New Roman" pitchFamily="18" charset="0"/>
                <a:cs typeface="Times New Roman" pitchFamily="18" charset="0"/>
              </a:rPr>
              <a:t>Most </a:t>
            </a:r>
            <a:r>
              <a:rPr lang="en-IN" dirty="0">
                <a:latin typeface="Times New Roman" pitchFamily="18" charset="0"/>
                <a:cs typeface="Times New Roman" pitchFamily="18" charset="0"/>
              </a:rPr>
              <a:t>of the teacher educators felt that </a:t>
            </a:r>
            <a:r>
              <a:rPr lang="en-IN" b="1" dirty="0">
                <a:latin typeface="Times New Roman" pitchFamily="18" charset="0"/>
                <a:cs typeface="Times New Roman" pitchFamily="18" charset="0"/>
              </a:rPr>
              <a:t>comprehensive Experiences can’t be given in the one year </a:t>
            </a:r>
            <a:r>
              <a:rPr lang="en-IN" dirty="0">
                <a:latin typeface="Times New Roman" pitchFamily="18" charset="0"/>
                <a:cs typeface="Times New Roman" pitchFamily="18" charset="0"/>
              </a:rPr>
              <a:t>duration of teacher training course and was very difficult to imbibe skills and aptitude. It was also </a:t>
            </a:r>
            <a:r>
              <a:rPr lang="en-IN" dirty="0" smtClean="0">
                <a:latin typeface="Times New Roman" pitchFamily="18" charset="0"/>
                <a:cs typeface="Times New Roman" pitchFamily="18" charset="0"/>
              </a:rPr>
              <a:t>opined (opinion of state) </a:t>
            </a:r>
            <a:r>
              <a:rPr lang="en-IN" dirty="0">
                <a:latin typeface="Times New Roman" pitchFamily="18" charset="0"/>
                <a:cs typeface="Times New Roman" pitchFamily="18" charset="0"/>
              </a:rPr>
              <a:t>there was a </a:t>
            </a:r>
            <a:r>
              <a:rPr lang="en-IN" b="1" dirty="0">
                <a:latin typeface="Times New Roman" pitchFamily="18" charset="0"/>
                <a:cs typeface="Times New Roman" pitchFamily="18" charset="0"/>
              </a:rPr>
              <a:t>mismatch between the training student teachers get in the colleges with the real teaching Experience </a:t>
            </a:r>
            <a:r>
              <a:rPr lang="en-IN" dirty="0">
                <a:latin typeface="Times New Roman" pitchFamily="18" charset="0"/>
                <a:cs typeface="Times New Roman" pitchFamily="18" charset="0"/>
              </a:rPr>
              <a:t>they had in the regular classrooms. </a:t>
            </a:r>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On </a:t>
            </a:r>
            <a:r>
              <a:rPr lang="en-IN" dirty="0">
                <a:latin typeface="Times New Roman" pitchFamily="18" charset="0"/>
                <a:cs typeface="Times New Roman" pitchFamily="18" charset="0"/>
              </a:rPr>
              <a:t>supportive to the above statements the Honourable Justice </a:t>
            </a:r>
            <a:r>
              <a:rPr lang="en-IN" dirty="0" err="1">
                <a:latin typeface="Times New Roman" pitchFamily="18" charset="0"/>
                <a:cs typeface="Times New Roman" pitchFamily="18" charset="0"/>
              </a:rPr>
              <a:t>Verma</a:t>
            </a:r>
            <a:r>
              <a:rPr lang="en-IN" dirty="0">
                <a:latin typeface="Times New Roman" pitchFamily="18" charset="0"/>
                <a:cs typeface="Times New Roman" pitchFamily="18" charset="0"/>
              </a:rPr>
              <a:t> committee proposed to have </a:t>
            </a:r>
            <a:r>
              <a:rPr lang="en-IN" b="1" dirty="0">
                <a:latin typeface="Times New Roman" pitchFamily="18" charset="0"/>
                <a:cs typeface="Times New Roman" pitchFamily="18" charset="0"/>
              </a:rPr>
              <a:t>2 years B.Ed. course</a:t>
            </a:r>
            <a:r>
              <a:rPr lang="en-IN" dirty="0">
                <a:latin typeface="Times New Roman" pitchFamily="18" charset="0"/>
                <a:cs typeface="Times New Roman" pitchFamily="18" charset="0"/>
              </a:rPr>
              <a:t> and NCTE has suggested to have the Blend of technology (ICT) with all subjects and Experiences of training.</a:t>
            </a:r>
          </a:p>
        </p:txBody>
      </p:sp>
    </p:spTree>
    <p:extLst>
      <p:ext uri="{BB962C8B-B14F-4D97-AF65-F5344CB8AC3E}">
        <p14:creationId xmlns="" xmlns:p14="http://schemas.microsoft.com/office/powerpoint/2010/main" val="16370259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92696"/>
            <a:ext cx="7920880" cy="936104"/>
          </a:xfrm>
        </p:spPr>
        <p:txBody>
          <a:bodyPr>
            <a:noAutofit/>
          </a:bodyPr>
          <a:lstStyle/>
          <a:p>
            <a:pPr algn="ctr"/>
            <a:r>
              <a:rPr lang="en-IN" sz="3600" b="1" dirty="0">
                <a:latin typeface="Comic Sans MS" pitchFamily="66" charset="0"/>
              </a:rPr>
              <a:t>N</a:t>
            </a:r>
            <a:r>
              <a:rPr lang="en-IN" sz="3600" b="1" dirty="0" smtClean="0">
                <a:latin typeface="Comic Sans MS" pitchFamily="66" charset="0"/>
              </a:rPr>
              <a:t>eed of ICT in Teacher Education</a:t>
            </a:r>
            <a:endParaRPr lang="en-IN" sz="3600" b="1" dirty="0">
              <a:latin typeface="Comic Sans MS" pitchFamily="66" charset="0"/>
            </a:endParaRPr>
          </a:p>
        </p:txBody>
      </p:sp>
      <p:sp>
        <p:nvSpPr>
          <p:cNvPr id="3" name="Content Placeholder 2"/>
          <p:cNvSpPr>
            <a:spLocks noGrp="1"/>
          </p:cNvSpPr>
          <p:nvPr>
            <p:ph idx="1"/>
          </p:nvPr>
        </p:nvSpPr>
        <p:spPr>
          <a:xfrm>
            <a:off x="467544" y="1556792"/>
            <a:ext cx="8208912" cy="4896544"/>
          </a:xfrm>
        </p:spPr>
        <p:txBody>
          <a:bodyPr>
            <a:normAutofit/>
          </a:bodyPr>
          <a:lstStyle/>
          <a:p>
            <a:pPr algn="just"/>
            <a:r>
              <a:rPr lang="en-IN" dirty="0" smtClean="0"/>
              <a:t> </a:t>
            </a:r>
            <a:r>
              <a:rPr lang="en-IN" b="1" dirty="0">
                <a:latin typeface="Times New Roman" pitchFamily="18" charset="0"/>
                <a:cs typeface="Times New Roman" pitchFamily="18" charset="0"/>
              </a:rPr>
              <a:t>The face of classroom is changing. </a:t>
            </a:r>
            <a:r>
              <a:rPr lang="en-IN" dirty="0">
                <a:latin typeface="Times New Roman" pitchFamily="18" charset="0"/>
                <a:cs typeface="Times New Roman" pitchFamily="18" charset="0"/>
              </a:rPr>
              <a:t>The teachers should prepare to keep up with technology utility in the classroom. </a:t>
            </a:r>
            <a:r>
              <a:rPr lang="en-IN" b="1" dirty="0">
                <a:latin typeface="Times New Roman" pitchFamily="18" charset="0"/>
                <a:cs typeface="Times New Roman" pitchFamily="18" charset="0"/>
              </a:rPr>
              <a:t>ICT is not only an essential tool for teachers in their day to day work, but also offers them opportunities for their own professional development. </a:t>
            </a:r>
          </a:p>
          <a:p>
            <a:pPr algn="just"/>
            <a:r>
              <a:rPr lang="en-IN" b="1" dirty="0" smtClean="0">
                <a:latin typeface="Times New Roman" pitchFamily="18" charset="0"/>
                <a:cs typeface="Times New Roman" pitchFamily="18" charset="0"/>
              </a:rPr>
              <a:t>In </a:t>
            </a:r>
            <a:r>
              <a:rPr lang="en-IN" b="1" dirty="0">
                <a:latin typeface="Times New Roman" pitchFamily="18" charset="0"/>
                <a:cs typeface="Times New Roman" pitchFamily="18" charset="0"/>
              </a:rPr>
              <a:t>conventional teaching most of the time is consumed for the input output and less time left for the process</a:t>
            </a:r>
            <a:r>
              <a:rPr lang="en-IN" dirty="0">
                <a:latin typeface="Times New Roman" pitchFamily="18" charset="0"/>
                <a:cs typeface="Times New Roman" pitchFamily="18" charset="0"/>
              </a:rPr>
              <a:t>. But in teaching with ICT the input and output time is reduced and process time is increased. When the </a:t>
            </a:r>
            <a:r>
              <a:rPr lang="en-IN" b="1" dirty="0">
                <a:latin typeface="Times New Roman" pitchFamily="18" charset="0"/>
                <a:cs typeface="Times New Roman" pitchFamily="18" charset="0"/>
              </a:rPr>
              <a:t>process time is increased, time of students’ activities, discussion</a:t>
            </a:r>
            <a:r>
              <a:rPr lang="en-IN" dirty="0">
                <a:latin typeface="Times New Roman" pitchFamily="18" charset="0"/>
                <a:cs typeface="Times New Roman" pitchFamily="18" charset="0"/>
              </a:rPr>
              <a:t>, correlation with other subjects, brainstorming and learning </a:t>
            </a:r>
            <a:r>
              <a:rPr lang="en-IN" dirty="0" smtClean="0">
                <a:latin typeface="Times New Roman" pitchFamily="18" charset="0"/>
                <a:cs typeface="Times New Roman" pitchFamily="18" charset="0"/>
              </a:rPr>
              <a:t>etc. </a:t>
            </a:r>
            <a:r>
              <a:rPr lang="en-IN" dirty="0">
                <a:latin typeface="Times New Roman" pitchFamily="18" charset="0"/>
                <a:cs typeface="Times New Roman" pitchFamily="18" charset="0"/>
              </a:rPr>
              <a:t>will </a:t>
            </a:r>
            <a:r>
              <a:rPr lang="en-IN" dirty="0" smtClean="0">
                <a:latin typeface="Times New Roman" pitchFamily="18" charset="0"/>
                <a:cs typeface="Times New Roman" pitchFamily="18" charset="0"/>
              </a:rPr>
              <a:t>increase.</a:t>
            </a:r>
            <a:endParaRPr lang="en-IN" dirty="0">
              <a:latin typeface="Times New Roman" pitchFamily="18" charset="0"/>
              <a:cs typeface="Times New Roman" pitchFamily="18" charset="0"/>
            </a:endParaRPr>
          </a:p>
        </p:txBody>
      </p:sp>
    </p:spTree>
    <p:extLst>
      <p:ext uri="{BB962C8B-B14F-4D97-AF65-F5344CB8AC3E}">
        <p14:creationId xmlns="" xmlns:p14="http://schemas.microsoft.com/office/powerpoint/2010/main" val="38445049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92696"/>
            <a:ext cx="8208912" cy="5760640"/>
          </a:xfrm>
        </p:spPr>
        <p:txBody>
          <a:bodyPr>
            <a:noAutofit/>
          </a:bodyPr>
          <a:lstStyle/>
          <a:p>
            <a:pPr algn="just"/>
            <a:r>
              <a:rPr lang="en-IN" sz="2800" dirty="0">
                <a:latin typeface="Times New Roman" pitchFamily="18" charset="0"/>
                <a:cs typeface="Times New Roman" pitchFamily="18" charset="0"/>
              </a:rPr>
              <a:t>The integration of ICTs in teaching </a:t>
            </a:r>
            <a:r>
              <a:rPr lang="en-IN" sz="2800" dirty="0" smtClean="0">
                <a:latin typeface="Times New Roman" pitchFamily="18" charset="0"/>
                <a:cs typeface="Times New Roman" pitchFamily="18" charset="0"/>
              </a:rPr>
              <a:t>and </a:t>
            </a:r>
            <a:r>
              <a:rPr lang="en-IN" sz="2800" dirty="0">
                <a:latin typeface="Times New Roman" pitchFamily="18" charset="0"/>
                <a:cs typeface="Times New Roman" pitchFamily="18" charset="0"/>
              </a:rPr>
              <a:t>teacher education </a:t>
            </a:r>
            <a:r>
              <a:rPr lang="en-IN" sz="2800" dirty="0" smtClean="0">
                <a:latin typeface="Times New Roman" pitchFamily="18" charset="0"/>
                <a:cs typeface="Times New Roman" pitchFamily="18" charset="0"/>
              </a:rPr>
              <a:t>is </a:t>
            </a:r>
            <a:r>
              <a:rPr lang="en-IN" sz="2800" dirty="0">
                <a:latin typeface="Times New Roman" pitchFamily="18" charset="0"/>
                <a:cs typeface="Times New Roman" pitchFamily="18" charset="0"/>
              </a:rPr>
              <a:t>the need of the day. The use of ICTs can make substantial changes both for teaching and training mainly in two ways. </a:t>
            </a:r>
            <a:endParaRPr lang="en-IN" sz="2800" dirty="0" smtClean="0">
              <a:latin typeface="Times New Roman" pitchFamily="18" charset="0"/>
              <a:cs typeface="Times New Roman" pitchFamily="18" charset="0"/>
            </a:endParaRPr>
          </a:p>
          <a:p>
            <a:pPr marL="582930" indent="-514350" algn="just">
              <a:buFont typeface="+mj-lt"/>
              <a:buAutoNum type="arabicPeriod"/>
            </a:pPr>
            <a:r>
              <a:rPr lang="en-IN" sz="2800" dirty="0" smtClean="0">
                <a:latin typeface="Times New Roman" pitchFamily="18" charset="0"/>
                <a:cs typeface="Times New Roman" pitchFamily="18" charset="0"/>
              </a:rPr>
              <a:t> </a:t>
            </a:r>
            <a:r>
              <a:rPr lang="en-IN" sz="2800" dirty="0">
                <a:latin typeface="Times New Roman" pitchFamily="18" charset="0"/>
                <a:cs typeface="Times New Roman" pitchFamily="18" charset="0"/>
              </a:rPr>
              <a:t>Firstly, the rich representation of information changes </a:t>
            </a:r>
            <a:r>
              <a:rPr lang="en-IN" sz="2800" b="1" dirty="0">
                <a:latin typeface="Times New Roman" pitchFamily="18" charset="0"/>
                <a:cs typeface="Times New Roman" pitchFamily="18" charset="0"/>
              </a:rPr>
              <a:t>learner’s perception and understanding of the context. </a:t>
            </a:r>
            <a:endParaRPr lang="en-IN" sz="2800" b="1" dirty="0" smtClean="0">
              <a:latin typeface="Times New Roman" pitchFamily="18" charset="0"/>
              <a:cs typeface="Times New Roman" pitchFamily="18" charset="0"/>
            </a:endParaRPr>
          </a:p>
          <a:p>
            <a:pPr marL="582930" indent="-514350" algn="just">
              <a:buFont typeface="+mj-lt"/>
              <a:buAutoNum type="arabicPeriod"/>
            </a:pPr>
            <a:r>
              <a:rPr lang="en-IN" sz="2800" dirty="0" smtClean="0">
                <a:latin typeface="Times New Roman" pitchFamily="18" charset="0"/>
                <a:cs typeface="Times New Roman" pitchFamily="18" charset="0"/>
              </a:rPr>
              <a:t> </a:t>
            </a:r>
            <a:r>
              <a:rPr lang="en-IN" sz="2800" dirty="0">
                <a:latin typeface="Times New Roman" pitchFamily="18" charset="0"/>
                <a:cs typeface="Times New Roman" pitchFamily="18" charset="0"/>
              </a:rPr>
              <a:t>Secondly, the vast distribution and easy access to information can </a:t>
            </a:r>
            <a:r>
              <a:rPr lang="en-IN" sz="2800" b="1" dirty="0">
                <a:latin typeface="Times New Roman" pitchFamily="18" charset="0"/>
                <a:cs typeface="Times New Roman" pitchFamily="18" charset="0"/>
              </a:rPr>
              <a:t>change relationships between teachers and taught</a:t>
            </a:r>
            <a:r>
              <a:rPr lang="en-IN" sz="2800" dirty="0">
                <a:latin typeface="Times New Roman" pitchFamily="18" charset="0"/>
                <a:cs typeface="Times New Roman" pitchFamily="18" charset="0"/>
              </a:rPr>
              <a:t>. ICTs can also provide powerful support for educational innovation.</a:t>
            </a:r>
          </a:p>
        </p:txBody>
      </p:sp>
    </p:spTree>
    <p:extLst>
      <p:ext uri="{BB962C8B-B14F-4D97-AF65-F5344CB8AC3E}">
        <p14:creationId xmlns="" xmlns:p14="http://schemas.microsoft.com/office/powerpoint/2010/main" val="2669087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08912" cy="1224136"/>
          </a:xfrm>
        </p:spPr>
        <p:txBody>
          <a:bodyPr>
            <a:noAutofit/>
          </a:bodyPr>
          <a:lstStyle/>
          <a:p>
            <a:pPr algn="ctr"/>
            <a:r>
              <a:rPr lang="en-IN" sz="2400" b="1" dirty="0" smtClean="0">
                <a:latin typeface="Times New Roman" pitchFamily="18" charset="0"/>
                <a:cs typeface="Times New Roman" pitchFamily="18" charset="0"/>
              </a:rPr>
              <a:t> </a:t>
            </a:r>
            <a:r>
              <a:rPr lang="en-IN" sz="2800" b="1" dirty="0" smtClean="0">
                <a:latin typeface="Times New Roman" pitchFamily="18" charset="0"/>
                <a:cs typeface="Times New Roman" pitchFamily="18" charset="0"/>
              </a:rPr>
              <a:t>To </a:t>
            </a:r>
            <a:r>
              <a:rPr lang="en-IN" sz="2800" b="1" dirty="0">
                <a:latin typeface="Times New Roman" pitchFamily="18" charset="0"/>
                <a:cs typeface="Times New Roman" pitchFamily="18" charset="0"/>
              </a:rPr>
              <a:t>effectively harness the power of </a:t>
            </a:r>
            <a:r>
              <a:rPr lang="en-IN" sz="2800" b="1" dirty="0" smtClean="0">
                <a:latin typeface="Times New Roman" pitchFamily="18" charset="0"/>
                <a:cs typeface="Times New Roman" pitchFamily="18" charset="0"/>
              </a:rPr>
              <a:t>(</a:t>
            </a:r>
            <a:r>
              <a:rPr lang="en-IN" sz="2800" b="1" dirty="0">
                <a:latin typeface="Times New Roman" pitchFamily="18" charset="0"/>
                <a:cs typeface="Times New Roman" pitchFamily="18" charset="0"/>
              </a:rPr>
              <a:t>ICTs) to improve learning, the following essential conditions must be met:</a:t>
            </a:r>
            <a:endParaRPr lang="en-IN" sz="2400" b="1" dirty="0">
              <a:latin typeface="Times New Roman" pitchFamily="18" charset="0"/>
              <a:cs typeface="Times New Roman" pitchFamily="18" charset="0"/>
            </a:endParaRPr>
          </a:p>
        </p:txBody>
      </p:sp>
      <p:sp>
        <p:nvSpPr>
          <p:cNvPr id="3" name="Content Placeholder 2"/>
          <p:cNvSpPr>
            <a:spLocks noGrp="1"/>
          </p:cNvSpPr>
          <p:nvPr>
            <p:ph idx="1"/>
          </p:nvPr>
        </p:nvSpPr>
        <p:spPr>
          <a:xfrm>
            <a:off x="467544" y="1844824"/>
            <a:ext cx="8280920" cy="4608512"/>
          </a:xfrm>
        </p:spPr>
        <p:txBody>
          <a:bodyPr>
            <a:normAutofit/>
          </a:bodyPr>
          <a:lstStyle/>
          <a:p>
            <a:pPr algn="just"/>
            <a:r>
              <a:rPr lang="en-IN" sz="2800" dirty="0">
                <a:latin typeface="Times New Roman" pitchFamily="18" charset="0"/>
                <a:cs typeface="Times New Roman" pitchFamily="18" charset="0"/>
              </a:rPr>
              <a:t>Students and teachers must have sufficient </a:t>
            </a:r>
            <a:r>
              <a:rPr lang="en-IN" sz="2800" b="1" dirty="0">
                <a:latin typeface="Times New Roman" pitchFamily="18" charset="0"/>
                <a:cs typeface="Times New Roman" pitchFamily="18" charset="0"/>
              </a:rPr>
              <a:t>access to digital technologies and the Internet in their classrooms</a:t>
            </a:r>
            <a:r>
              <a:rPr lang="en-IN" sz="2800" dirty="0">
                <a:latin typeface="Times New Roman" pitchFamily="18" charset="0"/>
                <a:cs typeface="Times New Roman" pitchFamily="18" charset="0"/>
              </a:rPr>
              <a:t>, schools, and teacher education institutions</a:t>
            </a:r>
            <a:r>
              <a:rPr lang="en-IN" sz="2800" dirty="0" smtClean="0">
                <a:latin typeface="Times New Roman" pitchFamily="18" charset="0"/>
                <a:cs typeface="Times New Roman" pitchFamily="18" charset="0"/>
              </a:rPr>
              <a:t>.</a:t>
            </a:r>
          </a:p>
          <a:p>
            <a:pPr algn="just"/>
            <a:r>
              <a:rPr lang="en-IN" sz="2800" dirty="0" smtClean="0">
                <a:latin typeface="Times New Roman" pitchFamily="18" charset="0"/>
                <a:cs typeface="Times New Roman" pitchFamily="18" charset="0"/>
              </a:rPr>
              <a:t>  </a:t>
            </a:r>
            <a:r>
              <a:rPr lang="en-IN" sz="2800" dirty="0">
                <a:latin typeface="Times New Roman" pitchFamily="18" charset="0"/>
                <a:cs typeface="Times New Roman" pitchFamily="18" charset="0"/>
              </a:rPr>
              <a:t>High quality, meaningful, and culturally responsive </a:t>
            </a:r>
            <a:r>
              <a:rPr lang="en-IN" sz="2800" b="1" dirty="0">
                <a:latin typeface="Times New Roman" pitchFamily="18" charset="0"/>
                <a:cs typeface="Times New Roman" pitchFamily="18" charset="0"/>
              </a:rPr>
              <a:t>digital content must be available for teachers </a:t>
            </a:r>
            <a:r>
              <a:rPr lang="en-IN" sz="2800" dirty="0">
                <a:latin typeface="Times New Roman" pitchFamily="18" charset="0"/>
                <a:cs typeface="Times New Roman" pitchFamily="18" charset="0"/>
              </a:rPr>
              <a:t>and learners. </a:t>
            </a:r>
            <a:endParaRPr lang="en-IN" sz="2800" dirty="0" smtClean="0">
              <a:latin typeface="Times New Roman" pitchFamily="18" charset="0"/>
              <a:cs typeface="Times New Roman" pitchFamily="18" charset="0"/>
            </a:endParaRPr>
          </a:p>
          <a:p>
            <a:pPr algn="just"/>
            <a:r>
              <a:rPr lang="en-IN" sz="2800" dirty="0" smtClean="0">
                <a:latin typeface="Times New Roman" pitchFamily="18" charset="0"/>
                <a:cs typeface="Times New Roman" pitchFamily="18" charset="0"/>
              </a:rPr>
              <a:t> </a:t>
            </a:r>
            <a:r>
              <a:rPr lang="en-IN" sz="2800" dirty="0">
                <a:latin typeface="Times New Roman" pitchFamily="18" charset="0"/>
                <a:cs typeface="Times New Roman" pitchFamily="18" charset="0"/>
              </a:rPr>
              <a:t>Teachers must have the </a:t>
            </a:r>
            <a:r>
              <a:rPr lang="en-IN" sz="2800" b="1" dirty="0">
                <a:latin typeface="Times New Roman" pitchFamily="18" charset="0"/>
                <a:cs typeface="Times New Roman" pitchFamily="18" charset="0"/>
              </a:rPr>
              <a:t>knowledge and skills to use the new digital tools</a:t>
            </a:r>
            <a:r>
              <a:rPr lang="en-IN" sz="2800" dirty="0">
                <a:latin typeface="Times New Roman" pitchFamily="18" charset="0"/>
                <a:cs typeface="Times New Roman" pitchFamily="18" charset="0"/>
              </a:rPr>
              <a:t> and resources to help all students achieve high academic standards.</a:t>
            </a:r>
          </a:p>
        </p:txBody>
      </p:sp>
    </p:spTree>
    <p:extLst>
      <p:ext uri="{BB962C8B-B14F-4D97-AF65-F5344CB8AC3E}">
        <p14:creationId xmlns="" xmlns:p14="http://schemas.microsoft.com/office/powerpoint/2010/main" val="10744179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92696"/>
            <a:ext cx="8136904" cy="792088"/>
          </a:xfrm>
        </p:spPr>
        <p:txBody>
          <a:bodyPr>
            <a:normAutofit/>
          </a:bodyPr>
          <a:lstStyle/>
          <a:p>
            <a:pPr algn="ctr"/>
            <a:r>
              <a:rPr lang="en-US" sz="3200" b="1" dirty="0">
                <a:solidFill>
                  <a:srgbClr val="3E3D2D"/>
                </a:solidFill>
                <a:latin typeface="Times New Roman" pitchFamily="18" charset="0"/>
                <a:ea typeface="Calibri"/>
                <a:cs typeface="Times New Roman" pitchFamily="18" charset="0"/>
              </a:rPr>
              <a:t>E</a:t>
            </a:r>
            <a:r>
              <a:rPr lang="en-US" sz="3200" b="1" dirty="0" smtClean="0">
                <a:solidFill>
                  <a:srgbClr val="3E3D2D"/>
                </a:solidFill>
                <a:latin typeface="Times New Roman" pitchFamily="18" charset="0"/>
                <a:ea typeface="Calibri"/>
                <a:cs typeface="Times New Roman" pitchFamily="18" charset="0"/>
              </a:rPr>
              <a:t>ssential </a:t>
            </a:r>
            <a:r>
              <a:rPr lang="en-US" sz="3200" b="1" dirty="0">
                <a:solidFill>
                  <a:srgbClr val="3E3D2D"/>
                </a:solidFill>
                <a:latin typeface="Times New Roman" pitchFamily="18" charset="0"/>
                <a:ea typeface="Calibri"/>
                <a:cs typeface="Times New Roman" pitchFamily="18" charset="0"/>
              </a:rPr>
              <a:t>ICT </a:t>
            </a:r>
            <a:r>
              <a:rPr lang="en-US" sz="3200" b="1" dirty="0" smtClean="0">
                <a:solidFill>
                  <a:srgbClr val="3E3D2D"/>
                </a:solidFill>
                <a:latin typeface="Times New Roman" pitchFamily="18" charset="0"/>
                <a:ea typeface="Calibri"/>
                <a:cs typeface="Times New Roman" pitchFamily="18" charset="0"/>
              </a:rPr>
              <a:t>Hardware </a:t>
            </a:r>
            <a:r>
              <a:rPr lang="en-US" sz="3200" b="1" dirty="0">
                <a:solidFill>
                  <a:srgbClr val="3E3D2D"/>
                </a:solidFill>
                <a:latin typeface="Times New Roman" pitchFamily="18" charset="0"/>
                <a:ea typeface="Calibri"/>
                <a:cs typeface="Times New Roman" pitchFamily="18" charset="0"/>
              </a:rPr>
              <a:t>and </a:t>
            </a:r>
            <a:r>
              <a:rPr lang="en-US" sz="3200" b="1" dirty="0" smtClean="0">
                <a:solidFill>
                  <a:srgbClr val="3E3D2D"/>
                </a:solidFill>
                <a:latin typeface="Times New Roman" pitchFamily="18" charset="0"/>
                <a:ea typeface="Calibri"/>
                <a:cs typeface="Times New Roman" pitchFamily="18" charset="0"/>
              </a:rPr>
              <a:t>Software</a:t>
            </a:r>
            <a:endParaRPr lang="en-IN" sz="4800" b="1" dirty="0"/>
          </a:p>
        </p:txBody>
      </p:sp>
      <p:sp>
        <p:nvSpPr>
          <p:cNvPr id="3" name="Content Placeholder 2"/>
          <p:cNvSpPr>
            <a:spLocks noGrp="1"/>
          </p:cNvSpPr>
          <p:nvPr>
            <p:ph idx="1"/>
          </p:nvPr>
        </p:nvSpPr>
        <p:spPr>
          <a:xfrm>
            <a:off x="467544" y="1484784"/>
            <a:ext cx="8208912" cy="5040560"/>
          </a:xfrm>
        </p:spPr>
        <p:txBody>
          <a:bodyPr>
            <a:normAutofit fontScale="92500" lnSpcReduction="10000"/>
          </a:bodyPr>
          <a:lstStyle/>
          <a:p>
            <a:pPr lvl="0" indent="-342900" algn="just">
              <a:lnSpc>
                <a:spcPct val="115000"/>
              </a:lnSpc>
              <a:buBlip>
                <a:blip r:embed="rId2"/>
              </a:buBlip>
              <a:tabLst>
                <a:tab pos="1537335" algn="l"/>
              </a:tabLst>
            </a:pPr>
            <a:r>
              <a:rPr lang="en-US" dirty="0">
                <a:latin typeface="Calibri"/>
                <a:ea typeface="Calibri"/>
                <a:cs typeface="Calibri"/>
              </a:rPr>
              <a:t>TV</a:t>
            </a:r>
            <a:endParaRPr lang="en-IN" sz="2000" dirty="0">
              <a:latin typeface="Calibri"/>
              <a:ea typeface="Calibri"/>
              <a:cs typeface="Times New Roman"/>
            </a:endParaRPr>
          </a:p>
          <a:p>
            <a:pPr lvl="0" indent="-342900" algn="just">
              <a:lnSpc>
                <a:spcPct val="115000"/>
              </a:lnSpc>
              <a:buBlip>
                <a:blip r:embed="rId2"/>
              </a:buBlip>
              <a:tabLst>
                <a:tab pos="1537335" algn="l"/>
              </a:tabLst>
            </a:pPr>
            <a:r>
              <a:rPr lang="en-US" dirty="0">
                <a:latin typeface="Calibri"/>
                <a:ea typeface="Calibri"/>
                <a:cs typeface="Calibri"/>
              </a:rPr>
              <a:t>CD/VCD player</a:t>
            </a:r>
            <a:endParaRPr lang="en-IN" sz="2000" dirty="0">
              <a:latin typeface="Calibri"/>
              <a:ea typeface="Calibri"/>
              <a:cs typeface="Times New Roman"/>
            </a:endParaRPr>
          </a:p>
          <a:p>
            <a:pPr lvl="0" indent="-342900" algn="just">
              <a:lnSpc>
                <a:spcPct val="115000"/>
              </a:lnSpc>
              <a:buBlip>
                <a:blip r:embed="rId2"/>
              </a:buBlip>
              <a:tabLst>
                <a:tab pos="1537335" algn="l"/>
              </a:tabLst>
            </a:pPr>
            <a:r>
              <a:rPr lang="en-US" dirty="0">
                <a:latin typeface="Calibri"/>
                <a:ea typeface="Calibri"/>
                <a:cs typeface="Calibri"/>
              </a:rPr>
              <a:t>Audio video cassettes</a:t>
            </a:r>
            <a:endParaRPr lang="en-IN" sz="2000" dirty="0">
              <a:latin typeface="Calibri"/>
              <a:ea typeface="Calibri"/>
              <a:cs typeface="Times New Roman"/>
            </a:endParaRPr>
          </a:p>
          <a:p>
            <a:pPr lvl="0" indent="-342900" algn="just">
              <a:lnSpc>
                <a:spcPct val="115000"/>
              </a:lnSpc>
              <a:buBlip>
                <a:blip r:embed="rId2"/>
              </a:buBlip>
              <a:tabLst>
                <a:tab pos="1537335" algn="l"/>
              </a:tabLst>
            </a:pPr>
            <a:r>
              <a:rPr lang="en-US" dirty="0">
                <a:latin typeface="Calibri"/>
                <a:ea typeface="Calibri"/>
                <a:cs typeface="Calibri"/>
              </a:rPr>
              <a:t>Overhead </a:t>
            </a:r>
            <a:r>
              <a:rPr lang="en-US" dirty="0" smtClean="0">
                <a:latin typeface="Calibri"/>
                <a:ea typeface="Calibri"/>
                <a:cs typeface="Calibri"/>
              </a:rPr>
              <a:t>projector (OHP)</a:t>
            </a:r>
            <a:endParaRPr lang="en-IN" sz="2000" dirty="0">
              <a:latin typeface="Calibri"/>
              <a:ea typeface="Calibri"/>
              <a:cs typeface="Times New Roman"/>
            </a:endParaRPr>
          </a:p>
          <a:p>
            <a:pPr lvl="0" indent="-342900" algn="just">
              <a:lnSpc>
                <a:spcPct val="115000"/>
              </a:lnSpc>
              <a:buBlip>
                <a:blip r:embed="rId2"/>
              </a:buBlip>
              <a:tabLst>
                <a:tab pos="1537335" algn="l"/>
              </a:tabLst>
            </a:pPr>
            <a:r>
              <a:rPr lang="en-US" dirty="0">
                <a:latin typeface="Calibri"/>
                <a:ea typeface="Calibri"/>
                <a:cs typeface="Calibri"/>
              </a:rPr>
              <a:t>Projection screen</a:t>
            </a:r>
            <a:endParaRPr lang="en-IN" sz="2000" dirty="0">
              <a:latin typeface="Calibri"/>
              <a:ea typeface="Calibri"/>
              <a:cs typeface="Times New Roman"/>
            </a:endParaRPr>
          </a:p>
          <a:p>
            <a:pPr lvl="0" indent="-342900" algn="just">
              <a:lnSpc>
                <a:spcPct val="115000"/>
              </a:lnSpc>
              <a:buBlip>
                <a:blip r:embed="rId2"/>
              </a:buBlip>
              <a:tabLst>
                <a:tab pos="1537335" algn="l"/>
              </a:tabLst>
            </a:pPr>
            <a:r>
              <a:rPr lang="en-US" dirty="0">
                <a:latin typeface="Calibri"/>
                <a:ea typeface="Calibri"/>
                <a:cs typeface="Calibri"/>
              </a:rPr>
              <a:t>Slide projector</a:t>
            </a:r>
            <a:endParaRPr lang="en-IN" sz="2000" dirty="0">
              <a:latin typeface="Calibri"/>
              <a:ea typeface="Calibri"/>
              <a:cs typeface="Times New Roman"/>
            </a:endParaRPr>
          </a:p>
          <a:p>
            <a:pPr lvl="0" indent="-342900" algn="just">
              <a:lnSpc>
                <a:spcPct val="115000"/>
              </a:lnSpc>
              <a:buBlip>
                <a:blip r:embed="rId2"/>
              </a:buBlip>
              <a:tabLst>
                <a:tab pos="1537335" algn="l"/>
              </a:tabLst>
            </a:pPr>
            <a:r>
              <a:rPr lang="en-US" dirty="0">
                <a:latin typeface="Calibri"/>
                <a:ea typeface="Calibri"/>
                <a:cs typeface="Calibri"/>
              </a:rPr>
              <a:t>Video camera</a:t>
            </a:r>
            <a:endParaRPr lang="en-IN" sz="2000" dirty="0">
              <a:latin typeface="Calibri"/>
              <a:ea typeface="Calibri"/>
              <a:cs typeface="Times New Roman"/>
            </a:endParaRPr>
          </a:p>
          <a:p>
            <a:pPr lvl="0" indent="-342900" algn="just">
              <a:lnSpc>
                <a:spcPct val="115000"/>
              </a:lnSpc>
              <a:buBlip>
                <a:blip r:embed="rId2"/>
              </a:buBlip>
              <a:tabLst>
                <a:tab pos="1537335" algn="l"/>
              </a:tabLst>
            </a:pPr>
            <a:r>
              <a:rPr lang="en-US" dirty="0">
                <a:latin typeface="Calibri"/>
                <a:ea typeface="Calibri"/>
                <a:cs typeface="Calibri"/>
              </a:rPr>
              <a:t>Multimedia PC systems with monitors, hard disk drives, floppy.</a:t>
            </a:r>
            <a:endParaRPr lang="en-IN" sz="2000" dirty="0">
              <a:latin typeface="Calibri"/>
              <a:ea typeface="Calibri"/>
              <a:cs typeface="Times New Roman"/>
            </a:endParaRPr>
          </a:p>
          <a:p>
            <a:pPr lvl="0" indent="-342900" algn="just">
              <a:lnSpc>
                <a:spcPct val="115000"/>
              </a:lnSpc>
              <a:buBlip>
                <a:blip r:embed="rId2"/>
              </a:buBlip>
              <a:tabLst>
                <a:tab pos="1537335" algn="l"/>
              </a:tabLst>
            </a:pPr>
            <a:r>
              <a:rPr lang="en-US" dirty="0">
                <a:latin typeface="Calibri"/>
                <a:ea typeface="Calibri"/>
                <a:cs typeface="Calibri"/>
              </a:rPr>
              <a:t>Drivers, UPS, </a:t>
            </a:r>
            <a:r>
              <a:rPr lang="en-US" dirty="0" smtClean="0">
                <a:latin typeface="Calibri"/>
                <a:ea typeface="Calibri"/>
                <a:cs typeface="Calibri"/>
              </a:rPr>
              <a:t>Printers</a:t>
            </a:r>
            <a:endParaRPr lang="en-IN" sz="2000" dirty="0">
              <a:latin typeface="Calibri"/>
              <a:ea typeface="Calibri"/>
              <a:cs typeface="Times New Roman"/>
            </a:endParaRPr>
          </a:p>
          <a:p>
            <a:pPr lvl="0" indent="-342900" algn="just">
              <a:lnSpc>
                <a:spcPct val="115000"/>
              </a:lnSpc>
              <a:buBlip>
                <a:blip r:embed="rId2"/>
              </a:buBlip>
              <a:tabLst>
                <a:tab pos="1537335" algn="l"/>
              </a:tabLst>
            </a:pPr>
            <a:r>
              <a:rPr lang="en-US" dirty="0" smtClean="0">
                <a:latin typeface="Calibri"/>
                <a:ea typeface="Calibri"/>
                <a:cs typeface="Calibri"/>
              </a:rPr>
              <a:t>Networking</a:t>
            </a:r>
            <a:endParaRPr lang="en-IN" sz="2000" dirty="0">
              <a:latin typeface="Calibri"/>
              <a:ea typeface="Calibri"/>
              <a:cs typeface="Times New Roman"/>
            </a:endParaRPr>
          </a:p>
          <a:p>
            <a:pPr lvl="0" indent="-342900" algn="just">
              <a:lnSpc>
                <a:spcPct val="115000"/>
              </a:lnSpc>
              <a:spcAft>
                <a:spcPts val="1000"/>
              </a:spcAft>
              <a:buBlip>
                <a:blip r:embed="rId2"/>
              </a:buBlip>
              <a:tabLst>
                <a:tab pos="1537335" algn="l"/>
              </a:tabLst>
            </a:pPr>
            <a:r>
              <a:rPr lang="en-US" dirty="0">
                <a:latin typeface="Calibri"/>
                <a:ea typeface="Calibri"/>
                <a:cs typeface="Calibri"/>
              </a:rPr>
              <a:t>LCD projector.  Etc.</a:t>
            </a:r>
            <a:endParaRPr lang="en-IN" sz="2000" dirty="0">
              <a:latin typeface="Calibri"/>
              <a:ea typeface="Calibri"/>
              <a:cs typeface="Times New Roman"/>
            </a:endParaRPr>
          </a:p>
          <a:p>
            <a:endParaRPr lang="en-IN" dirty="0"/>
          </a:p>
        </p:txBody>
      </p:sp>
    </p:spTree>
    <p:extLst>
      <p:ext uri="{BB962C8B-B14F-4D97-AF65-F5344CB8AC3E}">
        <p14:creationId xmlns="" xmlns:p14="http://schemas.microsoft.com/office/powerpoint/2010/main" val="9388665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08912" cy="1080120"/>
          </a:xfrm>
        </p:spPr>
        <p:txBody>
          <a:bodyPr>
            <a:normAutofit fontScale="90000"/>
          </a:bodyPr>
          <a:lstStyle/>
          <a:p>
            <a:pPr algn="ctr"/>
            <a:r>
              <a:rPr lang="en-IN" b="1" dirty="0">
                <a:latin typeface="Comic Sans MS" pitchFamily="66" charset="0"/>
              </a:rPr>
              <a:t>ICT and </a:t>
            </a:r>
            <a:r>
              <a:rPr lang="en-IN" b="1" dirty="0" smtClean="0">
                <a:latin typeface="Comic Sans MS" pitchFamily="66" charset="0"/>
              </a:rPr>
              <a:t>E-learning</a:t>
            </a:r>
            <a:r>
              <a:rPr lang="en-IN" b="1" dirty="0">
                <a:latin typeface="Comic Sans MS" pitchFamily="66" charset="0"/>
              </a:rPr>
              <a:t>: R</a:t>
            </a:r>
            <a:r>
              <a:rPr lang="en-IN" b="1" dirty="0" smtClean="0">
                <a:latin typeface="Comic Sans MS" pitchFamily="66" charset="0"/>
              </a:rPr>
              <a:t>esources available</a:t>
            </a:r>
            <a:endParaRPr lang="en-IN" b="1" dirty="0">
              <a:latin typeface="Comic Sans MS" pitchFamily="66" charset="0"/>
            </a:endParaRPr>
          </a:p>
        </p:txBody>
      </p:sp>
      <p:sp>
        <p:nvSpPr>
          <p:cNvPr id="3" name="Content Placeholder 2"/>
          <p:cNvSpPr>
            <a:spLocks noGrp="1"/>
          </p:cNvSpPr>
          <p:nvPr>
            <p:ph idx="1"/>
          </p:nvPr>
        </p:nvSpPr>
        <p:spPr>
          <a:xfrm>
            <a:off x="467544" y="1700808"/>
            <a:ext cx="8208912" cy="4752528"/>
          </a:xfrm>
        </p:spPr>
        <p:txBody>
          <a:bodyPr>
            <a:noAutofit/>
          </a:bodyPr>
          <a:lstStyle/>
          <a:p>
            <a:pPr algn="just"/>
            <a:r>
              <a:rPr lang="en-IN" sz="2000" dirty="0">
                <a:latin typeface="Times New Roman" pitchFamily="18" charset="0"/>
                <a:cs typeface="Times New Roman" pitchFamily="18" charset="0"/>
              </a:rPr>
              <a:t>Computers, Networks: Internet and the Web, mobile </a:t>
            </a:r>
            <a:r>
              <a:rPr lang="en-IN" sz="2000" dirty="0" smtClean="0">
                <a:latin typeface="Times New Roman" pitchFamily="18" charset="0"/>
                <a:cs typeface="Times New Roman" pitchFamily="18" charset="0"/>
              </a:rPr>
              <a:t>phone, </a:t>
            </a:r>
            <a:r>
              <a:rPr lang="en-IN" sz="2000" dirty="0">
                <a:latin typeface="Times New Roman" pitchFamily="18" charset="0"/>
                <a:cs typeface="Times New Roman" pitchFamily="18" charset="0"/>
              </a:rPr>
              <a:t>Discussion </a:t>
            </a:r>
            <a:r>
              <a:rPr lang="en-IN" sz="2000" dirty="0" smtClean="0">
                <a:latin typeface="Times New Roman" pitchFamily="18" charset="0"/>
                <a:cs typeface="Times New Roman" pitchFamily="18" charset="0"/>
              </a:rPr>
              <a:t>groups</a:t>
            </a:r>
          </a:p>
          <a:p>
            <a:pPr algn="just"/>
            <a:r>
              <a:rPr lang="en-IN" sz="2000" dirty="0" smtClean="0">
                <a:latin typeface="Times New Roman" pitchFamily="18" charset="0"/>
                <a:cs typeface="Times New Roman" pitchFamily="18" charset="0"/>
              </a:rPr>
              <a:t> </a:t>
            </a:r>
            <a:r>
              <a:rPr lang="en-IN" sz="2000" dirty="0">
                <a:latin typeface="Times New Roman" pitchFamily="18" charset="0"/>
                <a:cs typeface="Times New Roman" pitchFamily="18" charset="0"/>
              </a:rPr>
              <a:t>Blogs-creation and </a:t>
            </a:r>
            <a:r>
              <a:rPr lang="en-IN" sz="2000" dirty="0" smtClean="0">
                <a:latin typeface="Times New Roman" pitchFamily="18" charset="0"/>
                <a:cs typeface="Times New Roman" pitchFamily="18" charset="0"/>
              </a:rPr>
              <a:t>discussion</a:t>
            </a:r>
          </a:p>
          <a:p>
            <a:pPr algn="just"/>
            <a:r>
              <a:rPr lang="en-IN" sz="2000" dirty="0" smtClean="0">
                <a:latin typeface="Times New Roman" pitchFamily="18" charset="0"/>
                <a:cs typeface="Times New Roman" pitchFamily="18" charset="0"/>
              </a:rPr>
              <a:t>Educational Websites</a:t>
            </a:r>
          </a:p>
          <a:p>
            <a:pPr algn="just"/>
            <a:r>
              <a:rPr lang="en-IN" sz="2000" dirty="0" smtClean="0">
                <a:latin typeface="Times New Roman" pitchFamily="18" charset="0"/>
                <a:cs typeface="Times New Roman" pitchFamily="18" charset="0"/>
              </a:rPr>
              <a:t>Internet-Google </a:t>
            </a:r>
            <a:r>
              <a:rPr lang="en-IN" sz="2000" dirty="0">
                <a:latin typeface="Times New Roman" pitchFamily="18" charset="0"/>
                <a:cs typeface="Times New Roman" pitchFamily="18" charset="0"/>
              </a:rPr>
              <a:t>free Books, articles, reports, theses, projects. </a:t>
            </a:r>
            <a:endParaRPr lang="en-IN" sz="2000" dirty="0" smtClean="0">
              <a:latin typeface="Times New Roman" pitchFamily="18" charset="0"/>
              <a:cs typeface="Times New Roman" pitchFamily="18" charset="0"/>
            </a:endParaRPr>
          </a:p>
          <a:p>
            <a:pPr algn="just"/>
            <a:r>
              <a:rPr lang="en-IN" sz="2000" dirty="0" smtClean="0">
                <a:latin typeface="Times New Roman" pitchFamily="18" charset="0"/>
                <a:cs typeface="Times New Roman" pitchFamily="18" charset="0"/>
              </a:rPr>
              <a:t> </a:t>
            </a:r>
            <a:r>
              <a:rPr lang="en-IN" sz="2000" dirty="0">
                <a:latin typeface="Times New Roman" pitchFamily="18" charset="0"/>
                <a:cs typeface="Times New Roman" pitchFamily="18" charset="0"/>
              </a:rPr>
              <a:t>Micro teaching skills- record and make repositories. </a:t>
            </a:r>
            <a:endParaRPr lang="en-IN" sz="2000" dirty="0" smtClean="0">
              <a:latin typeface="Times New Roman" pitchFamily="18" charset="0"/>
              <a:cs typeface="Times New Roman" pitchFamily="18" charset="0"/>
            </a:endParaRPr>
          </a:p>
          <a:p>
            <a:pPr algn="just"/>
            <a:r>
              <a:rPr lang="en-IN" sz="2000" dirty="0" smtClean="0">
                <a:latin typeface="Times New Roman" pitchFamily="18" charset="0"/>
                <a:cs typeface="Times New Roman" pitchFamily="18" charset="0"/>
              </a:rPr>
              <a:t> </a:t>
            </a:r>
            <a:r>
              <a:rPr lang="en-IN" sz="2000" dirty="0">
                <a:latin typeface="Times New Roman" pitchFamily="18" charset="0"/>
                <a:cs typeface="Times New Roman" pitchFamily="18" charset="0"/>
              </a:rPr>
              <a:t>Mobile </a:t>
            </a:r>
            <a:r>
              <a:rPr lang="en-IN" sz="2000" dirty="0" smtClean="0">
                <a:latin typeface="Times New Roman" pitchFamily="18" charset="0"/>
                <a:cs typeface="Times New Roman" pitchFamily="18" charset="0"/>
              </a:rPr>
              <a:t>phone-SMS-free </a:t>
            </a:r>
            <a:r>
              <a:rPr lang="en-IN" sz="2000" dirty="0" err="1" smtClean="0">
                <a:latin typeface="Times New Roman" pitchFamily="18" charset="0"/>
                <a:cs typeface="Times New Roman" pitchFamily="18" charset="0"/>
              </a:rPr>
              <a:t>whatsapp</a:t>
            </a:r>
            <a:r>
              <a:rPr lang="en-IN" sz="2000" dirty="0" smtClean="0">
                <a:latin typeface="Times New Roman" pitchFamily="18" charset="0"/>
                <a:cs typeface="Times New Roman" pitchFamily="18" charset="0"/>
              </a:rPr>
              <a:t>, </a:t>
            </a:r>
            <a:r>
              <a:rPr lang="en-IN" sz="2000" dirty="0" err="1" smtClean="0">
                <a:latin typeface="Times New Roman" pitchFamily="18" charset="0"/>
                <a:cs typeface="Times New Roman" pitchFamily="18" charset="0"/>
              </a:rPr>
              <a:t>Slideshare</a:t>
            </a:r>
            <a:r>
              <a:rPr lang="en-IN" sz="2000" dirty="0" smtClean="0">
                <a:latin typeface="Times New Roman" pitchFamily="18" charset="0"/>
                <a:cs typeface="Times New Roman" pitchFamily="18" charset="0"/>
              </a:rPr>
              <a:t> </a:t>
            </a:r>
            <a:endParaRPr lang="en-IN" sz="2000" dirty="0">
              <a:latin typeface="Times New Roman" pitchFamily="18" charset="0"/>
              <a:cs typeface="Times New Roman" pitchFamily="18" charset="0"/>
            </a:endParaRPr>
          </a:p>
          <a:p>
            <a:pPr algn="just"/>
            <a:r>
              <a:rPr lang="en-IN" sz="2000" dirty="0" smtClean="0">
                <a:latin typeface="Times New Roman" pitchFamily="18" charset="0"/>
                <a:cs typeface="Times New Roman" pitchFamily="18" charset="0"/>
              </a:rPr>
              <a:t>Radio </a:t>
            </a:r>
            <a:r>
              <a:rPr lang="en-IN" sz="2000" dirty="0">
                <a:latin typeface="Times New Roman" pitchFamily="18" charset="0"/>
                <a:cs typeface="Times New Roman" pitchFamily="18" charset="0"/>
              </a:rPr>
              <a:t>and TV lessons </a:t>
            </a:r>
            <a:endParaRPr lang="en-IN" sz="2000" dirty="0" smtClean="0">
              <a:latin typeface="Times New Roman" pitchFamily="18" charset="0"/>
              <a:cs typeface="Times New Roman" pitchFamily="18" charset="0"/>
            </a:endParaRPr>
          </a:p>
          <a:p>
            <a:pPr algn="just"/>
            <a:r>
              <a:rPr lang="en-IN" sz="2000" dirty="0" smtClean="0">
                <a:latin typeface="Times New Roman" pitchFamily="18" charset="0"/>
                <a:cs typeface="Times New Roman" pitchFamily="18" charset="0"/>
              </a:rPr>
              <a:t>E-</a:t>
            </a:r>
            <a:r>
              <a:rPr lang="en-IN" sz="2000" dirty="0" err="1" smtClean="0">
                <a:latin typeface="Times New Roman" pitchFamily="18" charset="0"/>
                <a:cs typeface="Times New Roman" pitchFamily="18" charset="0"/>
              </a:rPr>
              <a:t>gyankosh</a:t>
            </a:r>
            <a:r>
              <a:rPr lang="en-IN" sz="2000" dirty="0">
                <a:latin typeface="Times New Roman" pitchFamily="18" charset="0"/>
                <a:cs typeface="Times New Roman" pitchFamily="18" charset="0"/>
              </a:rPr>
              <a:t>, e-content </a:t>
            </a:r>
            <a:r>
              <a:rPr lang="en-IN" sz="2000" dirty="0" smtClean="0">
                <a:latin typeface="Times New Roman" pitchFamily="18" charset="0"/>
                <a:cs typeface="Times New Roman" pitchFamily="18" charset="0"/>
              </a:rPr>
              <a:t>repositories, IGNOU-content</a:t>
            </a:r>
            <a:r>
              <a:rPr lang="en-IN" sz="2000" dirty="0">
                <a:latin typeface="Times New Roman" pitchFamily="18" charset="0"/>
                <a:cs typeface="Times New Roman" pitchFamily="18" charset="0"/>
              </a:rPr>
              <a:t>, NCERT, NCTE, UGC, </a:t>
            </a:r>
            <a:r>
              <a:rPr lang="en-IN" sz="2000" dirty="0" smtClean="0">
                <a:latin typeface="Times New Roman" pitchFamily="18" charset="0"/>
                <a:cs typeface="Times New Roman" pitchFamily="18" charset="0"/>
              </a:rPr>
              <a:t>websites</a:t>
            </a:r>
            <a:r>
              <a:rPr lang="en-IN" sz="2000" dirty="0">
                <a:latin typeface="Times New Roman" pitchFamily="18" charset="0"/>
                <a:cs typeface="Times New Roman" pitchFamily="18" charset="0"/>
              </a:rPr>
              <a:t>. </a:t>
            </a:r>
            <a:endParaRPr lang="en-IN" sz="2000" dirty="0" smtClean="0">
              <a:latin typeface="Times New Roman" pitchFamily="18" charset="0"/>
              <a:cs typeface="Times New Roman" pitchFamily="18" charset="0"/>
            </a:endParaRPr>
          </a:p>
          <a:p>
            <a:pPr algn="just"/>
            <a:r>
              <a:rPr lang="en-IN" sz="2000" dirty="0" smtClean="0">
                <a:latin typeface="Times New Roman" pitchFamily="18" charset="0"/>
                <a:cs typeface="Times New Roman" pitchFamily="18" charset="0"/>
              </a:rPr>
              <a:t>Virtual </a:t>
            </a:r>
            <a:r>
              <a:rPr lang="en-IN" sz="2000" dirty="0">
                <a:latin typeface="Times New Roman" pitchFamily="18" charset="0"/>
                <a:cs typeface="Times New Roman" pitchFamily="18" charset="0"/>
              </a:rPr>
              <a:t>classroom, </a:t>
            </a:r>
            <a:r>
              <a:rPr lang="en-IN" sz="2000" dirty="0" smtClean="0">
                <a:latin typeface="Times New Roman" pitchFamily="18" charset="0"/>
                <a:cs typeface="Times New Roman" pitchFamily="18" charset="0"/>
              </a:rPr>
              <a:t>smart boards-whiteboards</a:t>
            </a:r>
          </a:p>
          <a:p>
            <a:pPr algn="just"/>
            <a:r>
              <a:rPr lang="en-US" sz="2000" dirty="0" smtClean="0">
                <a:latin typeface="Times New Roman" pitchFamily="18" charset="0"/>
                <a:cs typeface="Times New Roman" pitchFamily="18" charset="0"/>
              </a:rPr>
              <a:t>MOOCs</a:t>
            </a:r>
          </a:p>
          <a:p>
            <a:pPr algn="just"/>
            <a:r>
              <a:rPr lang="en-IN" sz="2000" dirty="0" smtClean="0">
                <a:latin typeface="Times New Roman" pitchFamily="18" charset="0"/>
                <a:cs typeface="Times New Roman" pitchFamily="18" charset="0"/>
              </a:rPr>
              <a:t> </a:t>
            </a:r>
            <a:r>
              <a:rPr lang="en-IN" sz="2000" dirty="0">
                <a:latin typeface="Times New Roman" pitchFamily="18" charset="0"/>
                <a:cs typeface="Times New Roman" pitchFamily="18" charset="0"/>
              </a:rPr>
              <a:t>Open education Resources for Teacher Educators, Teachers and Learners</a:t>
            </a:r>
          </a:p>
        </p:txBody>
      </p:sp>
    </p:spTree>
    <p:extLst>
      <p:ext uri="{BB962C8B-B14F-4D97-AF65-F5344CB8AC3E}">
        <p14:creationId xmlns="" xmlns:p14="http://schemas.microsoft.com/office/powerpoint/2010/main" val="30435280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4704"/>
            <a:ext cx="7024744" cy="792088"/>
          </a:xfrm>
        </p:spPr>
        <p:txBody>
          <a:bodyPr>
            <a:normAutofit fontScale="90000"/>
          </a:bodyPr>
          <a:lstStyle/>
          <a:p>
            <a:r>
              <a:rPr lang="en-IN" b="1" dirty="0">
                <a:solidFill>
                  <a:srgbClr val="94C600"/>
                </a:solidFill>
                <a:latin typeface="Times New Roman" pitchFamily="18" charset="0"/>
                <a:cs typeface="Times New Roman" pitchFamily="18" charset="0"/>
              </a:rPr>
              <a:t>Role of ICT in Teacher Education</a:t>
            </a:r>
            <a:endParaRPr lang="en-IN" dirty="0"/>
          </a:p>
        </p:txBody>
      </p:sp>
      <p:sp>
        <p:nvSpPr>
          <p:cNvPr id="3" name="Content Placeholder 2"/>
          <p:cNvSpPr>
            <a:spLocks noGrp="1"/>
          </p:cNvSpPr>
          <p:nvPr>
            <p:ph idx="1"/>
          </p:nvPr>
        </p:nvSpPr>
        <p:spPr>
          <a:xfrm>
            <a:off x="539552" y="1556792"/>
            <a:ext cx="8064896" cy="4752528"/>
          </a:xfrm>
        </p:spPr>
        <p:txBody>
          <a:bodyPr>
            <a:normAutofit fontScale="77500" lnSpcReduction="20000"/>
          </a:bodyPr>
          <a:lstStyle/>
          <a:p>
            <a:pPr algn="just">
              <a:lnSpc>
                <a:spcPct val="110000"/>
              </a:lnSpc>
              <a:buFont typeface="Wingdings" pitchFamily="2" charset="2"/>
              <a:buChar char="q"/>
            </a:pPr>
            <a:r>
              <a:rPr lang="en-IN" dirty="0" smtClean="0">
                <a:latin typeface="Times New Roman" pitchFamily="18" charset="0"/>
                <a:cs typeface="Times New Roman" pitchFamily="18" charset="0"/>
              </a:rPr>
              <a:t>ICT </a:t>
            </a:r>
            <a:r>
              <a:rPr lang="en-IN" dirty="0">
                <a:latin typeface="Times New Roman" pitchFamily="18" charset="0"/>
                <a:cs typeface="Times New Roman" pitchFamily="18" charset="0"/>
              </a:rPr>
              <a:t>enhances the initial preparation by </a:t>
            </a:r>
            <a:r>
              <a:rPr lang="en-IN" b="1" dirty="0">
                <a:latin typeface="Times New Roman" pitchFamily="18" charset="0"/>
                <a:cs typeface="Times New Roman" pitchFamily="18" charset="0"/>
              </a:rPr>
              <a:t>giving good teaching and training materials</a:t>
            </a:r>
            <a:r>
              <a:rPr lang="en-IN" dirty="0">
                <a:latin typeface="Times New Roman" pitchFamily="18" charset="0"/>
                <a:cs typeface="Times New Roman" pitchFamily="18" charset="0"/>
              </a:rPr>
              <a:t>, use of simulators, recording and feedback in teaching. </a:t>
            </a:r>
            <a:endParaRPr lang="en-IN" dirty="0" smtClean="0">
              <a:latin typeface="Times New Roman" pitchFamily="18" charset="0"/>
              <a:cs typeface="Times New Roman" pitchFamily="18" charset="0"/>
            </a:endParaRPr>
          </a:p>
          <a:p>
            <a:pPr algn="just">
              <a:lnSpc>
                <a:spcPct val="110000"/>
              </a:lnSpc>
              <a:buFont typeface="Wingdings" pitchFamily="2" charset="2"/>
              <a:buChar char="q"/>
            </a:pPr>
            <a:r>
              <a:rPr lang="en-IN" dirty="0" smtClean="0">
                <a:latin typeface="Times New Roman" pitchFamily="18" charset="0"/>
                <a:cs typeface="Times New Roman" pitchFamily="18" charset="0"/>
              </a:rPr>
              <a:t>With </a:t>
            </a:r>
            <a:r>
              <a:rPr lang="en-IN" dirty="0">
                <a:latin typeface="Times New Roman" pitchFamily="18" charset="0"/>
                <a:cs typeface="Times New Roman" pitchFamily="18" charset="0"/>
              </a:rPr>
              <a:t>the help of ICT, </a:t>
            </a:r>
            <a:r>
              <a:rPr lang="en-IN" b="1" dirty="0">
                <a:latin typeface="Times New Roman" pitchFamily="18" charset="0"/>
                <a:cs typeface="Times New Roman" pitchFamily="18" charset="0"/>
              </a:rPr>
              <a:t>teachers can access with colleagues, schools, </a:t>
            </a:r>
            <a:r>
              <a:rPr lang="en-IN" dirty="0">
                <a:latin typeface="Times New Roman" pitchFamily="18" charset="0"/>
                <a:cs typeface="Times New Roman" pitchFamily="18" charset="0"/>
              </a:rPr>
              <a:t>institutions and universities, expertise, rich resources in cyber space. </a:t>
            </a:r>
            <a:endParaRPr lang="en-IN" dirty="0" smtClean="0">
              <a:latin typeface="Times New Roman" pitchFamily="18" charset="0"/>
              <a:cs typeface="Times New Roman" pitchFamily="18" charset="0"/>
            </a:endParaRPr>
          </a:p>
          <a:p>
            <a:pPr algn="just">
              <a:lnSpc>
                <a:spcPct val="110000"/>
              </a:lnSpc>
              <a:buFont typeface="Wingdings" pitchFamily="2" charset="2"/>
              <a:buChar char="q"/>
            </a:pPr>
            <a:r>
              <a:rPr lang="en-IN" dirty="0" smtClean="0">
                <a:latin typeface="Times New Roman" pitchFamily="18" charset="0"/>
                <a:cs typeface="Times New Roman" pitchFamily="18" charset="0"/>
              </a:rPr>
              <a:t>ICT </a:t>
            </a:r>
            <a:r>
              <a:rPr lang="en-IN" dirty="0">
                <a:latin typeface="Times New Roman" pitchFamily="18" charset="0"/>
                <a:cs typeface="Times New Roman" pitchFamily="18" charset="0"/>
              </a:rPr>
              <a:t>enables </a:t>
            </a:r>
            <a:r>
              <a:rPr lang="en-IN" b="1" dirty="0">
                <a:latin typeface="Times New Roman" pitchFamily="18" charset="0"/>
                <a:cs typeface="Times New Roman" pitchFamily="18" charset="0"/>
              </a:rPr>
              <a:t>interaction with students </a:t>
            </a:r>
            <a:r>
              <a:rPr lang="en-IN" dirty="0">
                <a:latin typeface="Times New Roman" pitchFamily="18" charset="0"/>
                <a:cs typeface="Times New Roman" pitchFamily="18" charset="0"/>
              </a:rPr>
              <a:t>over a physical distance. </a:t>
            </a:r>
            <a:endParaRPr lang="en-IN" dirty="0" smtClean="0">
              <a:latin typeface="Times New Roman" pitchFamily="18" charset="0"/>
              <a:cs typeface="Times New Roman" pitchFamily="18" charset="0"/>
            </a:endParaRPr>
          </a:p>
          <a:p>
            <a:pPr algn="just">
              <a:lnSpc>
                <a:spcPct val="110000"/>
              </a:lnSpc>
              <a:buFont typeface="Wingdings" pitchFamily="2" charset="2"/>
              <a:buChar char="q"/>
            </a:pPr>
            <a:r>
              <a:rPr lang="en-IN" dirty="0" smtClean="0">
                <a:latin typeface="Times New Roman" pitchFamily="18" charset="0"/>
                <a:cs typeface="Times New Roman" pitchFamily="18" charset="0"/>
              </a:rPr>
              <a:t>ICT </a:t>
            </a:r>
            <a:r>
              <a:rPr lang="en-IN" dirty="0">
                <a:latin typeface="Times New Roman" pitchFamily="18" charset="0"/>
                <a:cs typeface="Times New Roman" pitchFamily="18" charset="0"/>
              </a:rPr>
              <a:t>provides </a:t>
            </a:r>
            <a:r>
              <a:rPr lang="en-IN" b="1" dirty="0">
                <a:latin typeface="Times New Roman" pitchFamily="18" charset="0"/>
                <a:cs typeface="Times New Roman" pitchFamily="18" charset="0"/>
              </a:rPr>
              <a:t>lifelong professional development </a:t>
            </a:r>
            <a:r>
              <a:rPr lang="en-IN" dirty="0">
                <a:latin typeface="Times New Roman" pitchFamily="18" charset="0"/>
                <a:cs typeface="Times New Roman" pitchFamily="18" charset="0"/>
              </a:rPr>
              <a:t>by providing courses in a virtual situation, </a:t>
            </a:r>
            <a:r>
              <a:rPr lang="en-IN" b="1" dirty="0">
                <a:latin typeface="Times New Roman" pitchFamily="18" charset="0"/>
                <a:cs typeface="Times New Roman" pitchFamily="18" charset="0"/>
              </a:rPr>
              <a:t>training on demand, orientation and refresher courses through videoconferencing and online. </a:t>
            </a:r>
            <a:endParaRPr lang="en-IN" b="1" dirty="0" smtClean="0">
              <a:latin typeface="Times New Roman" pitchFamily="18" charset="0"/>
              <a:cs typeface="Times New Roman" pitchFamily="18" charset="0"/>
            </a:endParaRPr>
          </a:p>
          <a:p>
            <a:pPr marL="457200" indent="-457200" algn="just">
              <a:lnSpc>
                <a:spcPct val="115000"/>
              </a:lnSpc>
              <a:buClr>
                <a:srgbClr val="94C600"/>
              </a:buClr>
              <a:buFont typeface="Wingdings" pitchFamily="2" charset="2"/>
              <a:buChar char="q"/>
            </a:pPr>
            <a:r>
              <a:rPr lang="en-IN" dirty="0" smtClean="0">
                <a:latin typeface="Times New Roman" pitchFamily="18" charset="0"/>
                <a:cs typeface="Times New Roman" pitchFamily="18" charset="0"/>
              </a:rPr>
              <a:t>ICT </a:t>
            </a:r>
            <a:r>
              <a:rPr lang="en-IN" dirty="0">
                <a:latin typeface="Times New Roman" pitchFamily="18" charset="0"/>
                <a:cs typeface="Times New Roman" pitchFamily="18" charset="0"/>
              </a:rPr>
              <a:t>facilitates </a:t>
            </a:r>
            <a:r>
              <a:rPr lang="en-IN" b="1" dirty="0">
                <a:latin typeface="Times New Roman" pitchFamily="18" charset="0"/>
                <a:cs typeface="Times New Roman" pitchFamily="18" charset="0"/>
              </a:rPr>
              <a:t>sharing of ideas, experience </a:t>
            </a:r>
            <a:r>
              <a:rPr lang="en-IN" dirty="0">
                <a:latin typeface="Times New Roman" pitchFamily="18" charset="0"/>
                <a:cs typeface="Times New Roman" pitchFamily="18" charset="0"/>
              </a:rPr>
              <a:t>as well as collaborating on projects, and exchange materials through virtual communities</a:t>
            </a:r>
            <a:r>
              <a:rPr lang="en-IN" dirty="0" smtClean="0">
                <a:latin typeface="Times New Roman" pitchFamily="18" charset="0"/>
                <a:cs typeface="Times New Roman" pitchFamily="18" charset="0"/>
              </a:rPr>
              <a:t>.</a:t>
            </a:r>
            <a:r>
              <a:rPr lang="en-IN" sz="2800" dirty="0">
                <a:solidFill>
                  <a:srgbClr val="3E3D2D"/>
                </a:solidFill>
                <a:latin typeface="Times New Roman" pitchFamily="18" charset="0"/>
                <a:ea typeface="Calibri"/>
                <a:cs typeface="Times New Roman" pitchFamily="18" charset="0"/>
              </a:rPr>
              <a:t> It is a tool for teaching and learning itself, the </a:t>
            </a:r>
            <a:r>
              <a:rPr lang="en-IN" sz="2800" b="1" dirty="0">
                <a:solidFill>
                  <a:srgbClr val="3E3D2D"/>
                </a:solidFill>
                <a:latin typeface="Times New Roman" pitchFamily="18" charset="0"/>
                <a:ea typeface="Calibri"/>
                <a:cs typeface="Times New Roman" pitchFamily="18" charset="0"/>
              </a:rPr>
              <a:t>medium through which teachers can teach and learners can learn</a:t>
            </a:r>
            <a:r>
              <a:rPr lang="en-IN" sz="2800" dirty="0">
                <a:solidFill>
                  <a:srgbClr val="3E3D2D"/>
                </a:solidFill>
                <a:latin typeface="Times New Roman" pitchFamily="18" charset="0"/>
                <a:ea typeface="Calibri"/>
                <a:cs typeface="Times New Roman" pitchFamily="18" charset="0"/>
              </a:rPr>
              <a:t>.</a:t>
            </a:r>
            <a:endParaRPr lang="en-IN" sz="2000" dirty="0">
              <a:solidFill>
                <a:srgbClr val="3E3D2D"/>
              </a:solidFill>
              <a:latin typeface="Times New Roman" pitchFamily="18" charset="0"/>
              <a:ea typeface="Calibri"/>
              <a:cs typeface="Times New Roman" pitchFamily="18" charset="0"/>
            </a:endParaRPr>
          </a:p>
          <a:p>
            <a:pPr marL="514350" indent="-514350" algn="just">
              <a:lnSpc>
                <a:spcPct val="115000"/>
              </a:lnSpc>
              <a:buClr>
                <a:srgbClr val="94C600"/>
              </a:buClr>
              <a:buFont typeface="Wingdings" pitchFamily="2" charset="2"/>
              <a:buChar char="q"/>
            </a:pPr>
            <a:r>
              <a:rPr lang="en-IN" sz="2800" dirty="0">
                <a:solidFill>
                  <a:srgbClr val="3E3D2D"/>
                </a:solidFill>
                <a:latin typeface="Times New Roman" pitchFamily="18" charset="0"/>
                <a:ea typeface="Calibri"/>
                <a:cs typeface="Times New Roman" pitchFamily="18" charset="0"/>
              </a:rPr>
              <a:t>With the help of ICT Teacher training institutes can </a:t>
            </a:r>
            <a:r>
              <a:rPr lang="en-IN" sz="2800" b="1" dirty="0">
                <a:solidFill>
                  <a:srgbClr val="3E3D2D"/>
                </a:solidFill>
                <a:latin typeface="Times New Roman" pitchFamily="18" charset="0"/>
                <a:ea typeface="Calibri"/>
                <a:cs typeface="Times New Roman" pitchFamily="18" charset="0"/>
              </a:rPr>
              <a:t>develop communication network.</a:t>
            </a:r>
            <a:endParaRPr lang="en-IN" sz="2000" b="1" dirty="0">
              <a:solidFill>
                <a:srgbClr val="3E3D2D"/>
              </a:solidFill>
              <a:latin typeface="Times New Roman" pitchFamily="18" charset="0"/>
              <a:ea typeface="Calibri"/>
              <a:cs typeface="Times New Roman" pitchFamily="18" charset="0"/>
            </a:endParaRPr>
          </a:p>
          <a:p>
            <a:pPr algn="just">
              <a:lnSpc>
                <a:spcPct val="110000"/>
              </a:lnSpc>
            </a:pPr>
            <a:endParaRPr lang="en-IN" dirty="0">
              <a:latin typeface="Times New Roman" pitchFamily="18" charset="0"/>
              <a:cs typeface="Times New Roman" pitchFamily="18" charset="0"/>
            </a:endParaRPr>
          </a:p>
        </p:txBody>
      </p:sp>
    </p:spTree>
    <p:extLst>
      <p:ext uri="{BB962C8B-B14F-4D97-AF65-F5344CB8AC3E}">
        <p14:creationId xmlns="" xmlns:p14="http://schemas.microsoft.com/office/powerpoint/2010/main" val="38161890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836712"/>
            <a:ext cx="8208912" cy="5688632"/>
          </a:xfrm>
        </p:spPr>
        <p:txBody>
          <a:bodyPr>
            <a:normAutofit/>
          </a:bodyPr>
          <a:lstStyle/>
          <a:p>
            <a:pPr lvl="0" indent="-342900" algn="just">
              <a:lnSpc>
                <a:spcPct val="115000"/>
              </a:lnSpc>
              <a:buFont typeface="Symbol"/>
              <a:buChar char=""/>
            </a:pPr>
            <a:r>
              <a:rPr lang="en-IN" dirty="0" smtClean="0">
                <a:latin typeface="Times New Roman"/>
                <a:ea typeface="Calibri"/>
                <a:cs typeface="Times New Roman"/>
              </a:rPr>
              <a:t>ICT </a:t>
            </a:r>
            <a:r>
              <a:rPr lang="en-IN" dirty="0">
                <a:latin typeface="Times New Roman"/>
                <a:ea typeface="Calibri"/>
                <a:cs typeface="Times New Roman"/>
              </a:rPr>
              <a:t>helps teachers to </a:t>
            </a:r>
            <a:r>
              <a:rPr lang="en-IN" b="1" dirty="0">
                <a:latin typeface="Times New Roman"/>
                <a:ea typeface="Calibri"/>
                <a:cs typeface="Times New Roman"/>
              </a:rPr>
              <a:t>interact with students through email</a:t>
            </a:r>
            <a:r>
              <a:rPr lang="en-IN" dirty="0">
                <a:latin typeface="Times New Roman"/>
                <a:ea typeface="Calibri"/>
                <a:cs typeface="Times New Roman"/>
              </a:rPr>
              <a:t>, </a:t>
            </a:r>
            <a:r>
              <a:rPr lang="en-IN" dirty="0" err="1">
                <a:latin typeface="Times New Roman"/>
                <a:ea typeface="Calibri"/>
                <a:cs typeface="Times New Roman"/>
              </a:rPr>
              <a:t>whatsApp</a:t>
            </a:r>
            <a:r>
              <a:rPr lang="en-IN" dirty="0">
                <a:latin typeface="Times New Roman"/>
                <a:ea typeface="Calibri"/>
                <a:cs typeface="Times New Roman"/>
              </a:rPr>
              <a:t> groups and discussion groups.</a:t>
            </a:r>
            <a:endParaRPr lang="en-IN" sz="1600" dirty="0">
              <a:latin typeface="Calibri"/>
              <a:ea typeface="Calibri"/>
              <a:cs typeface="Times New Roman"/>
            </a:endParaRPr>
          </a:p>
          <a:p>
            <a:pPr lvl="0" indent="-342900" algn="just">
              <a:lnSpc>
                <a:spcPct val="115000"/>
              </a:lnSpc>
              <a:buFont typeface="Symbol"/>
              <a:buChar char=""/>
            </a:pPr>
            <a:r>
              <a:rPr lang="en-IN" dirty="0">
                <a:latin typeface="Times New Roman"/>
                <a:ea typeface="Calibri"/>
                <a:cs typeface="Times New Roman"/>
              </a:rPr>
              <a:t>It helps them in </a:t>
            </a:r>
            <a:r>
              <a:rPr lang="en-IN" b="1" dirty="0">
                <a:latin typeface="Times New Roman"/>
                <a:ea typeface="Calibri"/>
                <a:cs typeface="Times New Roman"/>
              </a:rPr>
              <a:t>preparation of their </a:t>
            </a:r>
            <a:r>
              <a:rPr lang="en-IN" b="1" dirty="0" smtClean="0">
                <a:latin typeface="Times New Roman"/>
                <a:ea typeface="Calibri"/>
                <a:cs typeface="Times New Roman"/>
              </a:rPr>
              <a:t>teaching content and providing </a:t>
            </a:r>
            <a:r>
              <a:rPr lang="en-IN" b="1" dirty="0">
                <a:latin typeface="Times New Roman"/>
                <a:ea typeface="Calibri"/>
                <a:cs typeface="Times New Roman"/>
              </a:rPr>
              <a:t>feedback.</a:t>
            </a:r>
            <a:endParaRPr lang="en-IN" sz="1600" b="1" dirty="0">
              <a:latin typeface="Calibri"/>
              <a:ea typeface="Calibri"/>
              <a:cs typeface="Times New Roman"/>
            </a:endParaRPr>
          </a:p>
          <a:p>
            <a:pPr lvl="0" indent="-342900" algn="just">
              <a:lnSpc>
                <a:spcPct val="115000"/>
              </a:lnSpc>
              <a:buFont typeface="Symbol"/>
              <a:buChar char=""/>
            </a:pPr>
            <a:r>
              <a:rPr lang="en-IN" dirty="0">
                <a:latin typeface="Times New Roman"/>
                <a:ea typeface="Calibri"/>
                <a:cs typeface="Times New Roman"/>
              </a:rPr>
              <a:t>ICT also helps teachers to access with institutions and Universities (NCERT, NAAC NCTE and UGC ) websites , etc.</a:t>
            </a:r>
            <a:endParaRPr lang="en-IN" sz="1600" dirty="0">
              <a:latin typeface="Calibri"/>
              <a:ea typeface="Calibri"/>
              <a:cs typeface="Times New Roman"/>
            </a:endParaRPr>
          </a:p>
          <a:p>
            <a:pPr lvl="0" indent="-342900" algn="just">
              <a:lnSpc>
                <a:spcPct val="115000"/>
              </a:lnSpc>
              <a:buFont typeface="Symbol"/>
              <a:buChar char=""/>
            </a:pPr>
            <a:r>
              <a:rPr lang="en-IN" dirty="0">
                <a:latin typeface="Times New Roman"/>
                <a:ea typeface="Calibri"/>
                <a:cs typeface="Times New Roman"/>
              </a:rPr>
              <a:t>It also helps in effective use of ICT software and hardware for teaching –learning process.</a:t>
            </a:r>
            <a:endParaRPr lang="en-IN" sz="1600" dirty="0">
              <a:latin typeface="Calibri"/>
              <a:ea typeface="Calibri"/>
              <a:cs typeface="Times New Roman"/>
            </a:endParaRPr>
          </a:p>
          <a:p>
            <a:pPr lvl="0" indent="-342900" algn="just">
              <a:lnSpc>
                <a:spcPct val="115000"/>
              </a:lnSpc>
              <a:buClr>
                <a:srgbClr val="94C600"/>
              </a:buClr>
              <a:buFont typeface="Symbol"/>
              <a:buChar char=""/>
            </a:pPr>
            <a:r>
              <a:rPr lang="en-IN" dirty="0" smtClean="0">
                <a:latin typeface="Times New Roman"/>
                <a:ea typeface="Calibri"/>
                <a:cs typeface="Times New Roman"/>
              </a:rPr>
              <a:t>ICT </a:t>
            </a:r>
            <a:r>
              <a:rPr lang="en-IN" dirty="0">
                <a:latin typeface="Times New Roman"/>
                <a:ea typeface="Calibri"/>
                <a:cs typeface="Times New Roman"/>
              </a:rPr>
              <a:t>used as an </a:t>
            </a:r>
            <a:r>
              <a:rPr lang="en-IN" b="1" dirty="0">
                <a:latin typeface="Times New Roman"/>
                <a:ea typeface="Calibri"/>
                <a:cs typeface="Times New Roman"/>
              </a:rPr>
              <a:t>assisting tool for </a:t>
            </a:r>
            <a:r>
              <a:rPr lang="en-IN" dirty="0">
                <a:latin typeface="Times New Roman"/>
                <a:ea typeface="Calibri"/>
                <a:cs typeface="Times New Roman"/>
              </a:rPr>
              <a:t>example it can be used for making assignments, Communicating, collecting data &amp; documentation, and conducting research.</a:t>
            </a:r>
          </a:p>
          <a:p>
            <a:pPr lvl="0" indent="-342900" algn="just">
              <a:lnSpc>
                <a:spcPct val="115000"/>
              </a:lnSpc>
              <a:spcAft>
                <a:spcPts val="1000"/>
              </a:spcAft>
              <a:buFont typeface="Symbol"/>
              <a:buChar char=""/>
            </a:pPr>
            <a:endParaRPr lang="en-IN" sz="1600" dirty="0">
              <a:latin typeface="Calibri"/>
              <a:ea typeface="Calibri"/>
              <a:cs typeface="Times New Roman"/>
            </a:endParaRPr>
          </a:p>
          <a:p>
            <a:endParaRPr lang="en-IN" dirty="0"/>
          </a:p>
        </p:txBody>
      </p:sp>
    </p:spTree>
    <p:extLst>
      <p:ext uri="{BB962C8B-B14F-4D97-AF65-F5344CB8AC3E}">
        <p14:creationId xmlns="" xmlns:p14="http://schemas.microsoft.com/office/powerpoint/2010/main" val="5353026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27664"/>
            <a:ext cx="8352928" cy="1321216"/>
          </a:xfrm>
        </p:spPr>
        <p:txBody>
          <a:bodyPr>
            <a:normAutofit fontScale="90000"/>
          </a:bodyPr>
          <a:lstStyle/>
          <a:p>
            <a:pPr marL="342900" lvl="0" indent="-274320" algn="ctr">
              <a:lnSpc>
                <a:spcPct val="115000"/>
              </a:lnSpc>
              <a:spcBef>
                <a:spcPct val="20000"/>
              </a:spcBef>
              <a:spcAft>
                <a:spcPts val="1000"/>
              </a:spcAft>
              <a:tabLst>
                <a:tab pos="1537335" algn="l"/>
              </a:tabLst>
            </a:pPr>
            <a:r>
              <a:rPr lang="en-US" sz="3100" b="1" dirty="0" smtClean="0">
                <a:solidFill>
                  <a:srgbClr val="3E3D2D"/>
                </a:solidFill>
                <a:latin typeface="Times New Roman" pitchFamily="18" charset="0"/>
                <a:ea typeface="Calibri"/>
                <a:cs typeface="Times New Roman" pitchFamily="18" charset="0"/>
              </a:rPr>
              <a:t/>
            </a:r>
            <a:br>
              <a:rPr lang="en-US" sz="3100" b="1" dirty="0" smtClean="0">
                <a:solidFill>
                  <a:srgbClr val="3E3D2D"/>
                </a:solidFill>
                <a:latin typeface="Times New Roman" pitchFamily="18" charset="0"/>
                <a:ea typeface="Calibri"/>
                <a:cs typeface="Times New Roman" pitchFamily="18" charset="0"/>
              </a:rPr>
            </a:br>
            <a:r>
              <a:rPr lang="en-US" sz="3100" b="1" dirty="0">
                <a:solidFill>
                  <a:srgbClr val="3E3D2D"/>
                </a:solidFill>
                <a:latin typeface="Times New Roman" pitchFamily="18" charset="0"/>
                <a:ea typeface="Calibri"/>
                <a:cs typeface="Times New Roman" pitchFamily="18" charset="0"/>
              </a:rPr>
              <a:t/>
            </a:r>
            <a:br>
              <a:rPr lang="en-US" sz="3100" b="1" dirty="0">
                <a:solidFill>
                  <a:srgbClr val="3E3D2D"/>
                </a:solidFill>
                <a:latin typeface="Times New Roman" pitchFamily="18" charset="0"/>
                <a:ea typeface="Calibri"/>
                <a:cs typeface="Times New Roman" pitchFamily="18" charset="0"/>
              </a:rPr>
            </a:br>
            <a:r>
              <a:rPr lang="en-US" sz="3100" b="1" dirty="0" smtClean="0">
                <a:solidFill>
                  <a:srgbClr val="3E3D2D"/>
                </a:solidFill>
                <a:latin typeface="Times New Roman" pitchFamily="18" charset="0"/>
                <a:ea typeface="Calibri"/>
                <a:cs typeface="Times New Roman" pitchFamily="18" charset="0"/>
              </a:rPr>
              <a:t/>
            </a:r>
            <a:br>
              <a:rPr lang="en-US" sz="3100" b="1" dirty="0" smtClean="0">
                <a:solidFill>
                  <a:srgbClr val="3E3D2D"/>
                </a:solidFill>
                <a:latin typeface="Times New Roman" pitchFamily="18" charset="0"/>
                <a:ea typeface="Calibri"/>
                <a:cs typeface="Times New Roman" pitchFamily="18" charset="0"/>
              </a:rPr>
            </a:br>
            <a:r>
              <a:rPr lang="en-US" sz="3100" b="1" dirty="0" smtClean="0">
                <a:solidFill>
                  <a:srgbClr val="3E3D2D"/>
                </a:solidFill>
                <a:latin typeface="Times New Roman" pitchFamily="18" charset="0"/>
                <a:ea typeface="Calibri"/>
                <a:cs typeface="Times New Roman" pitchFamily="18" charset="0"/>
              </a:rPr>
              <a:t>Impact </a:t>
            </a:r>
            <a:r>
              <a:rPr lang="en-US" sz="3100" b="1" dirty="0">
                <a:solidFill>
                  <a:srgbClr val="3E3D2D"/>
                </a:solidFill>
                <a:latin typeface="Times New Roman" pitchFamily="18" charset="0"/>
                <a:ea typeface="Calibri"/>
                <a:cs typeface="Times New Roman" pitchFamily="18" charset="0"/>
              </a:rPr>
              <a:t>of ICT on Teacher </a:t>
            </a:r>
            <a:r>
              <a:rPr lang="en-US" sz="3100" b="1" dirty="0" smtClean="0">
                <a:solidFill>
                  <a:srgbClr val="3E3D2D"/>
                </a:solidFill>
                <a:latin typeface="Times New Roman" pitchFamily="18" charset="0"/>
                <a:ea typeface="Calibri"/>
                <a:cs typeface="Times New Roman" pitchFamily="18" charset="0"/>
              </a:rPr>
              <a:t>Education</a:t>
            </a:r>
            <a:r>
              <a:rPr lang="en-IN" sz="1300" dirty="0">
                <a:solidFill>
                  <a:srgbClr val="3E3D2D"/>
                </a:solidFill>
                <a:latin typeface="Calibri"/>
                <a:ea typeface="Calibri"/>
                <a:cs typeface="Times New Roman"/>
              </a:rPr>
              <a:t/>
            </a:r>
            <a:br>
              <a:rPr lang="en-IN" sz="1300" dirty="0">
                <a:solidFill>
                  <a:srgbClr val="3E3D2D"/>
                </a:solidFill>
                <a:latin typeface="Calibri"/>
                <a:ea typeface="Calibri"/>
                <a:cs typeface="Times New Roman"/>
              </a:rPr>
            </a:br>
            <a:endParaRPr lang="en-IN" dirty="0"/>
          </a:p>
        </p:txBody>
      </p:sp>
      <p:sp>
        <p:nvSpPr>
          <p:cNvPr id="3" name="Content Placeholder 2"/>
          <p:cNvSpPr>
            <a:spLocks noGrp="1"/>
          </p:cNvSpPr>
          <p:nvPr>
            <p:ph idx="1"/>
          </p:nvPr>
        </p:nvSpPr>
        <p:spPr>
          <a:xfrm>
            <a:off x="539552" y="1844824"/>
            <a:ext cx="8136904" cy="4608512"/>
          </a:xfrm>
        </p:spPr>
        <p:txBody>
          <a:bodyPr>
            <a:normAutofit fontScale="92500" lnSpcReduction="10000"/>
          </a:bodyPr>
          <a:lstStyle/>
          <a:p>
            <a:pPr indent="-342900" algn="just">
              <a:lnSpc>
                <a:spcPct val="115000"/>
              </a:lnSpc>
              <a:tabLst>
                <a:tab pos="1537335" algn="l"/>
              </a:tabLst>
            </a:pPr>
            <a:r>
              <a:rPr lang="en-US" b="1" dirty="0" smtClean="0">
                <a:latin typeface="Times New Roman" pitchFamily="18" charset="0"/>
                <a:ea typeface="Calibri"/>
                <a:cs typeface="Times New Roman" pitchFamily="18" charset="0"/>
              </a:rPr>
              <a:t>Faster </a:t>
            </a:r>
            <a:r>
              <a:rPr lang="en-US" b="1" dirty="0">
                <a:latin typeface="Times New Roman" pitchFamily="18" charset="0"/>
                <a:ea typeface="Calibri"/>
                <a:cs typeface="Times New Roman" pitchFamily="18" charset="0"/>
              </a:rPr>
              <a:t>learning</a:t>
            </a:r>
            <a:r>
              <a:rPr lang="en-US" b="1" dirty="0" smtClean="0">
                <a:latin typeface="Times New Roman" pitchFamily="18" charset="0"/>
                <a:ea typeface="Calibri"/>
                <a:cs typeface="Times New Roman" pitchFamily="18" charset="0"/>
              </a:rPr>
              <a:t>: </a:t>
            </a:r>
            <a:r>
              <a:rPr lang="en-US" dirty="0" smtClean="0">
                <a:latin typeface="Times New Roman" pitchFamily="18" charset="0"/>
                <a:ea typeface="Calibri"/>
                <a:cs typeface="Times New Roman" pitchFamily="18" charset="0"/>
              </a:rPr>
              <a:t>With </a:t>
            </a:r>
            <a:r>
              <a:rPr lang="en-US" dirty="0">
                <a:latin typeface="Times New Roman" pitchFamily="18" charset="0"/>
                <a:ea typeface="Calibri"/>
                <a:cs typeface="Times New Roman" pitchFamily="18" charset="0"/>
              </a:rPr>
              <a:t>the use of ICT students </a:t>
            </a:r>
            <a:r>
              <a:rPr lang="en-US" b="1" dirty="0">
                <a:latin typeface="Times New Roman" pitchFamily="18" charset="0"/>
                <a:ea typeface="Calibri"/>
                <a:cs typeface="Times New Roman" pitchFamily="18" charset="0"/>
              </a:rPr>
              <a:t>still learn up to twice as much in the half time that they would in classroom teaching.</a:t>
            </a:r>
            <a:r>
              <a:rPr lang="en-US" dirty="0">
                <a:latin typeface="Times New Roman" pitchFamily="18" charset="0"/>
                <a:ea typeface="Calibri"/>
                <a:cs typeface="Times New Roman" pitchFamily="18" charset="0"/>
              </a:rPr>
              <a:t> </a:t>
            </a:r>
            <a:endParaRPr lang="en-US" dirty="0" smtClean="0">
              <a:latin typeface="Times New Roman" pitchFamily="18" charset="0"/>
              <a:ea typeface="Calibri"/>
              <a:cs typeface="Times New Roman" pitchFamily="18" charset="0"/>
            </a:endParaRPr>
          </a:p>
          <a:p>
            <a:pPr indent="-342900" algn="just">
              <a:lnSpc>
                <a:spcPct val="115000"/>
              </a:lnSpc>
              <a:tabLst>
                <a:tab pos="1537335" algn="l"/>
              </a:tabLst>
            </a:pPr>
            <a:r>
              <a:rPr lang="en-US" b="1" dirty="0" smtClean="0">
                <a:latin typeface="Times New Roman" pitchFamily="18" charset="0"/>
                <a:ea typeface="Calibri"/>
                <a:cs typeface="Times New Roman" pitchFamily="18" charset="0"/>
              </a:rPr>
              <a:t>Consistent </a:t>
            </a:r>
            <a:r>
              <a:rPr lang="en-US" b="1" dirty="0">
                <a:latin typeface="Times New Roman" pitchFamily="18" charset="0"/>
                <a:ea typeface="Calibri"/>
                <a:cs typeface="Times New Roman" pitchFamily="18" charset="0"/>
              </a:rPr>
              <a:t>instruction</a:t>
            </a:r>
            <a:r>
              <a:rPr lang="en-US" b="1" dirty="0" smtClean="0">
                <a:latin typeface="Times New Roman" pitchFamily="18" charset="0"/>
                <a:ea typeface="Calibri"/>
                <a:cs typeface="Times New Roman" pitchFamily="18" charset="0"/>
              </a:rPr>
              <a:t>: Every </a:t>
            </a:r>
            <a:r>
              <a:rPr lang="en-US" b="1" dirty="0">
                <a:latin typeface="Times New Roman" pitchFamily="18" charset="0"/>
                <a:ea typeface="Calibri"/>
                <a:cs typeface="Times New Roman" pitchFamily="18" charset="0"/>
              </a:rPr>
              <a:t>instructor has his or her own style, which may not the best for students. Some days the instructor is on top form and delivers a great class</a:t>
            </a:r>
            <a:r>
              <a:rPr lang="en-US" dirty="0">
                <a:latin typeface="Times New Roman" pitchFamily="18" charset="0"/>
                <a:ea typeface="Calibri"/>
                <a:cs typeface="Times New Roman" pitchFamily="18" charset="0"/>
              </a:rPr>
              <a:t>. Other day he or she may be bored, tired or simply unmotivated. With ICT the course is software driven and each student receives the same high quality content</a:t>
            </a:r>
            <a:r>
              <a:rPr lang="en-US" dirty="0" smtClean="0">
                <a:latin typeface="Times New Roman" pitchFamily="18" charset="0"/>
                <a:ea typeface="Calibri"/>
                <a:cs typeface="Times New Roman" pitchFamily="18" charset="0"/>
              </a:rPr>
              <a:t>.</a:t>
            </a:r>
          </a:p>
          <a:p>
            <a:pPr indent="-342900" algn="just">
              <a:lnSpc>
                <a:spcPct val="115000"/>
              </a:lnSpc>
              <a:tabLst>
                <a:tab pos="1537335" algn="l"/>
              </a:tabLst>
            </a:pPr>
            <a:r>
              <a:rPr lang="en-US" b="1" dirty="0">
                <a:latin typeface="Times New Roman" pitchFamily="18" charset="0"/>
                <a:ea typeface="Calibri"/>
                <a:cs typeface="Times New Roman" pitchFamily="18" charset="0"/>
              </a:rPr>
              <a:t>Incredible saving of time and money: 	</a:t>
            </a:r>
            <a:r>
              <a:rPr lang="en-US" dirty="0">
                <a:latin typeface="Times New Roman" pitchFamily="18" charset="0"/>
                <a:ea typeface="Calibri"/>
                <a:cs typeface="Times New Roman" pitchFamily="18" charset="0"/>
              </a:rPr>
              <a:t>ICT means no travel, no schedule conflicts, no equipment issues, consistent instruction, higher retention and less money than instructor led training.</a:t>
            </a:r>
          </a:p>
          <a:p>
            <a:pPr lvl="0" indent="-342900" algn="just">
              <a:lnSpc>
                <a:spcPct val="115000"/>
              </a:lnSpc>
              <a:buFont typeface="+mj-lt"/>
              <a:buAutoNum type="arabicPeriod"/>
              <a:tabLst>
                <a:tab pos="1537335" algn="l"/>
              </a:tabLst>
            </a:pPr>
            <a:endParaRPr lang="en-IN" sz="2000" dirty="0">
              <a:latin typeface="Calibri"/>
              <a:ea typeface="Calibri"/>
              <a:cs typeface="Times New Roman"/>
            </a:endParaRPr>
          </a:p>
          <a:p>
            <a:endParaRPr lang="en-IN" dirty="0"/>
          </a:p>
        </p:txBody>
      </p:sp>
    </p:spTree>
    <p:extLst>
      <p:ext uri="{BB962C8B-B14F-4D97-AF65-F5344CB8AC3E}">
        <p14:creationId xmlns="" xmlns:p14="http://schemas.microsoft.com/office/powerpoint/2010/main" val="18361922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92696"/>
            <a:ext cx="8208912" cy="5760640"/>
          </a:xfrm>
        </p:spPr>
        <p:txBody>
          <a:bodyPr>
            <a:normAutofit lnSpcReduction="10000"/>
          </a:bodyPr>
          <a:lstStyle/>
          <a:p>
            <a:pPr indent="-342900" algn="just">
              <a:lnSpc>
                <a:spcPct val="115000"/>
              </a:lnSpc>
              <a:tabLst>
                <a:tab pos="1537335" algn="l"/>
              </a:tabLst>
            </a:pPr>
            <a:r>
              <a:rPr lang="en-US" b="1" dirty="0" smtClean="0">
                <a:latin typeface="Calibri"/>
                <a:ea typeface="Calibri"/>
                <a:cs typeface="Calibri"/>
              </a:rPr>
              <a:t>Higher </a:t>
            </a:r>
            <a:r>
              <a:rPr lang="en-US" b="1" dirty="0">
                <a:latin typeface="Calibri"/>
                <a:ea typeface="Calibri"/>
                <a:cs typeface="Calibri"/>
              </a:rPr>
              <a:t>level of </a:t>
            </a:r>
            <a:r>
              <a:rPr lang="en-US" b="1" dirty="0" smtClean="0">
                <a:latin typeface="Calibri"/>
                <a:ea typeface="Calibri"/>
                <a:cs typeface="Calibri"/>
              </a:rPr>
              <a:t>retention: </a:t>
            </a:r>
            <a:r>
              <a:rPr lang="en-US" dirty="0" smtClean="0">
                <a:latin typeface="Calibri"/>
                <a:ea typeface="Calibri"/>
                <a:cs typeface="Calibri"/>
              </a:rPr>
              <a:t>ICT </a:t>
            </a:r>
            <a:r>
              <a:rPr lang="en-US" dirty="0">
                <a:latin typeface="Calibri"/>
                <a:ea typeface="Calibri"/>
                <a:cs typeface="Calibri"/>
              </a:rPr>
              <a:t>can </a:t>
            </a:r>
            <a:r>
              <a:rPr lang="en-US" b="1" dirty="0">
                <a:latin typeface="Calibri"/>
                <a:ea typeface="Calibri"/>
                <a:cs typeface="Calibri"/>
              </a:rPr>
              <a:t>increase the retention </a:t>
            </a:r>
            <a:r>
              <a:rPr lang="en-US" dirty="0">
                <a:latin typeface="Calibri"/>
                <a:ea typeface="Calibri"/>
                <a:cs typeface="Calibri"/>
              </a:rPr>
              <a:t>over instructor led-training up to 40% </a:t>
            </a:r>
            <a:r>
              <a:rPr lang="en-US" dirty="0" smtClean="0">
                <a:latin typeface="Calibri"/>
                <a:ea typeface="Calibri"/>
                <a:cs typeface="Calibri"/>
              </a:rPr>
              <a:t>.</a:t>
            </a:r>
            <a:endParaRPr lang="en-IN" sz="2000" dirty="0">
              <a:latin typeface="Calibri"/>
              <a:ea typeface="Calibri"/>
              <a:cs typeface="Times New Roman"/>
            </a:endParaRPr>
          </a:p>
          <a:p>
            <a:pPr indent="-342900" algn="just">
              <a:lnSpc>
                <a:spcPct val="115000"/>
              </a:lnSpc>
              <a:tabLst>
                <a:tab pos="1537335" algn="l"/>
              </a:tabLst>
            </a:pPr>
            <a:r>
              <a:rPr lang="en-US" b="1" dirty="0" smtClean="0">
                <a:latin typeface="Calibri"/>
                <a:ea typeface="Calibri"/>
                <a:cs typeface="Calibri"/>
              </a:rPr>
              <a:t>Greater </a:t>
            </a:r>
            <a:r>
              <a:rPr lang="en-US" b="1" dirty="0">
                <a:latin typeface="Calibri"/>
                <a:ea typeface="Calibri"/>
                <a:cs typeface="Calibri"/>
              </a:rPr>
              <a:t>level of assessment</a:t>
            </a:r>
            <a:r>
              <a:rPr lang="en-US" b="1" dirty="0" smtClean="0">
                <a:latin typeface="Calibri"/>
                <a:ea typeface="Calibri"/>
                <a:cs typeface="Calibri"/>
              </a:rPr>
              <a:t>: </a:t>
            </a:r>
            <a:r>
              <a:rPr lang="en-US" b="1" dirty="0">
                <a:latin typeface="Calibri"/>
                <a:ea typeface="Calibri"/>
                <a:cs typeface="Calibri"/>
              </a:rPr>
              <a:t>	</a:t>
            </a:r>
            <a:r>
              <a:rPr lang="en-US" dirty="0">
                <a:latin typeface="Calibri"/>
                <a:ea typeface="Calibri"/>
                <a:cs typeface="Calibri"/>
              </a:rPr>
              <a:t>With an ICT learning solution student activity can be tracked down to the finest level. </a:t>
            </a:r>
            <a:r>
              <a:rPr lang="en-US" b="1" dirty="0">
                <a:latin typeface="Calibri"/>
                <a:ea typeface="Calibri"/>
                <a:cs typeface="Calibri"/>
              </a:rPr>
              <a:t>Every student response to quizzes, simulations and exams</a:t>
            </a:r>
            <a:r>
              <a:rPr lang="en-US" dirty="0">
                <a:latin typeface="Calibri"/>
                <a:ea typeface="Calibri"/>
                <a:cs typeface="Calibri"/>
              </a:rPr>
              <a:t> can be tracked and fed into customizable reports</a:t>
            </a:r>
            <a:r>
              <a:rPr lang="en-US" dirty="0" smtClean="0">
                <a:latin typeface="Calibri"/>
                <a:ea typeface="Calibri"/>
                <a:cs typeface="Calibri"/>
              </a:rPr>
              <a:t>.</a:t>
            </a:r>
            <a:endParaRPr lang="en-IN" sz="2000" dirty="0">
              <a:latin typeface="Calibri"/>
              <a:ea typeface="Calibri"/>
              <a:cs typeface="Times New Roman"/>
            </a:endParaRPr>
          </a:p>
          <a:p>
            <a:pPr indent="-342900" algn="just">
              <a:buClr>
                <a:srgbClr val="94C600"/>
              </a:buClr>
            </a:pPr>
            <a:r>
              <a:rPr lang="en-US" b="1" dirty="0" smtClean="0">
                <a:latin typeface="Calibri"/>
                <a:ea typeface="Times New Roman"/>
              </a:rPr>
              <a:t>Up </a:t>
            </a:r>
            <a:r>
              <a:rPr lang="en-US" b="1" dirty="0">
                <a:latin typeface="Calibri"/>
                <a:ea typeface="Times New Roman"/>
              </a:rPr>
              <a:t>to date knowledge: </a:t>
            </a:r>
            <a:r>
              <a:rPr lang="en-IN" dirty="0">
                <a:latin typeface="Calibri"/>
                <a:ea typeface="Calibri"/>
                <a:cs typeface="Calibri"/>
              </a:rPr>
              <a:t>ICT acts as the gateway to the world of information and </a:t>
            </a:r>
            <a:r>
              <a:rPr lang="en-IN" b="1" dirty="0">
                <a:latin typeface="Calibri"/>
                <a:ea typeface="Calibri"/>
                <a:cs typeface="Calibri"/>
              </a:rPr>
              <a:t>helps teachers to be updated. </a:t>
            </a:r>
            <a:r>
              <a:rPr lang="en-IN" dirty="0">
                <a:latin typeface="Calibri"/>
                <a:ea typeface="Calibri"/>
                <a:cs typeface="Calibri"/>
              </a:rPr>
              <a:t>It creates awareness of innovative trends in instructional methodologies, evaluation mechanism etc. for professional development</a:t>
            </a:r>
            <a:r>
              <a:rPr lang="en-IN" dirty="0" smtClean="0">
                <a:latin typeface="Calibri"/>
                <a:ea typeface="Calibri"/>
                <a:cs typeface="Calibri"/>
              </a:rPr>
              <a:t>.</a:t>
            </a:r>
          </a:p>
          <a:p>
            <a:pPr indent="-342900" algn="just">
              <a:buClr>
                <a:srgbClr val="94C600"/>
              </a:buClr>
            </a:pPr>
            <a:r>
              <a:rPr lang="en-US" b="1" dirty="0">
                <a:solidFill>
                  <a:srgbClr val="000000"/>
                </a:solidFill>
                <a:latin typeface="Calibri"/>
                <a:ea typeface="Times New Roman"/>
              </a:rPr>
              <a:t>No need for classroom: </a:t>
            </a:r>
            <a:r>
              <a:rPr lang="en-US" dirty="0">
                <a:solidFill>
                  <a:srgbClr val="000000"/>
                </a:solidFill>
                <a:latin typeface="Calibri"/>
                <a:ea typeface="Times New Roman"/>
              </a:rPr>
              <a:t>Through ICT learning there is no actual classroom, no teacher or no textbooks, but it gives the impression of studying in a classroom.</a:t>
            </a:r>
            <a:endParaRPr lang="en-IN" dirty="0">
              <a:latin typeface="Times New Roman"/>
              <a:ea typeface="Times New Roman"/>
            </a:endParaRPr>
          </a:p>
          <a:p>
            <a:pPr marL="0" lvl="0" indent="0" algn="just">
              <a:buClr>
                <a:srgbClr val="94C600"/>
              </a:buClr>
              <a:buNone/>
            </a:pPr>
            <a:endParaRPr lang="en-IN" dirty="0">
              <a:latin typeface="Calibri"/>
              <a:ea typeface="Calibri"/>
              <a:cs typeface="Calibri"/>
            </a:endParaRPr>
          </a:p>
          <a:p>
            <a:endParaRPr lang="en-IN" dirty="0"/>
          </a:p>
        </p:txBody>
      </p:sp>
    </p:spTree>
    <p:extLst>
      <p:ext uri="{BB962C8B-B14F-4D97-AF65-F5344CB8AC3E}">
        <p14:creationId xmlns="" xmlns:p14="http://schemas.microsoft.com/office/powerpoint/2010/main" val="3748794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692696"/>
            <a:ext cx="7024744" cy="1440160"/>
          </a:xfrm>
        </p:spPr>
        <p:txBody>
          <a:bodyPr>
            <a:normAutofit fontScale="90000"/>
          </a:bodyPr>
          <a:lstStyle/>
          <a:p>
            <a:pPr algn="ctr"/>
            <a:r>
              <a:rPr lang="en-US" b="1" dirty="0" smtClean="0">
                <a:solidFill>
                  <a:srgbClr val="000000"/>
                </a:solidFill>
                <a:latin typeface="Calibri"/>
                <a:ea typeface="Times New Roman"/>
              </a:rPr>
              <a:t/>
            </a:r>
            <a:br>
              <a:rPr lang="en-US" b="1" dirty="0" smtClean="0">
                <a:solidFill>
                  <a:srgbClr val="000000"/>
                </a:solidFill>
                <a:latin typeface="Calibri"/>
                <a:ea typeface="Times New Roman"/>
              </a:rPr>
            </a:br>
            <a:r>
              <a:rPr lang="en-US" b="1" dirty="0">
                <a:solidFill>
                  <a:srgbClr val="000000"/>
                </a:solidFill>
                <a:latin typeface="Calibri"/>
                <a:ea typeface="Times New Roman"/>
              </a:rPr>
              <a:t/>
            </a:r>
            <a:br>
              <a:rPr lang="en-US" b="1" dirty="0">
                <a:solidFill>
                  <a:srgbClr val="000000"/>
                </a:solidFill>
                <a:latin typeface="Calibri"/>
                <a:ea typeface="Times New Roman"/>
              </a:rPr>
            </a:br>
            <a:r>
              <a:rPr lang="en-US" b="1" dirty="0" smtClean="0">
                <a:solidFill>
                  <a:srgbClr val="000000"/>
                </a:solidFill>
                <a:latin typeface="Calibri"/>
                <a:ea typeface="Times New Roman"/>
              </a:rPr>
              <a:t/>
            </a:r>
            <a:br>
              <a:rPr lang="en-US" b="1" dirty="0" smtClean="0">
                <a:solidFill>
                  <a:srgbClr val="000000"/>
                </a:solidFill>
                <a:latin typeface="Calibri"/>
                <a:ea typeface="Times New Roman"/>
              </a:rPr>
            </a:br>
            <a:r>
              <a:rPr lang="en-US" b="1" dirty="0">
                <a:solidFill>
                  <a:srgbClr val="000000"/>
                </a:solidFill>
                <a:latin typeface="Calibri"/>
                <a:ea typeface="Times New Roman"/>
              </a:rPr>
              <a:t/>
            </a:r>
            <a:br>
              <a:rPr lang="en-US" b="1" dirty="0">
                <a:solidFill>
                  <a:srgbClr val="000000"/>
                </a:solidFill>
                <a:latin typeface="Calibri"/>
                <a:ea typeface="Times New Roman"/>
              </a:rPr>
            </a:br>
            <a:r>
              <a:rPr lang="en-US" b="1" dirty="0" smtClean="0">
                <a:solidFill>
                  <a:srgbClr val="000000"/>
                </a:solidFill>
                <a:latin typeface="Calibri"/>
                <a:ea typeface="Times New Roman"/>
              </a:rPr>
              <a:t/>
            </a:r>
            <a:br>
              <a:rPr lang="en-US" b="1" dirty="0" smtClean="0">
                <a:solidFill>
                  <a:srgbClr val="000000"/>
                </a:solidFill>
                <a:latin typeface="Calibri"/>
                <a:ea typeface="Times New Roman"/>
              </a:rPr>
            </a:br>
            <a:r>
              <a:rPr lang="en-US" b="1" dirty="0">
                <a:solidFill>
                  <a:srgbClr val="000000"/>
                </a:solidFill>
                <a:latin typeface="Calibri"/>
                <a:ea typeface="Times New Roman"/>
              </a:rPr>
              <a:t/>
            </a:r>
            <a:br>
              <a:rPr lang="en-US" b="1" dirty="0">
                <a:solidFill>
                  <a:srgbClr val="000000"/>
                </a:solidFill>
                <a:latin typeface="Calibri"/>
                <a:ea typeface="Times New Roman"/>
              </a:rPr>
            </a:br>
            <a:r>
              <a:rPr lang="en-US" b="1" dirty="0" smtClean="0">
                <a:solidFill>
                  <a:srgbClr val="000000"/>
                </a:solidFill>
                <a:latin typeface="Calibri"/>
                <a:ea typeface="Times New Roman"/>
              </a:rPr>
              <a:t/>
            </a:r>
            <a:br>
              <a:rPr lang="en-US" b="1" dirty="0" smtClean="0">
                <a:solidFill>
                  <a:srgbClr val="000000"/>
                </a:solidFill>
                <a:latin typeface="Calibri"/>
                <a:ea typeface="Times New Roman"/>
              </a:rPr>
            </a:br>
            <a:r>
              <a:rPr lang="en-US" b="1" dirty="0">
                <a:solidFill>
                  <a:srgbClr val="000000"/>
                </a:solidFill>
                <a:latin typeface="Calibri"/>
                <a:ea typeface="Times New Roman"/>
              </a:rPr>
              <a:t/>
            </a:r>
            <a:br>
              <a:rPr lang="en-US" b="1" dirty="0">
                <a:solidFill>
                  <a:srgbClr val="000000"/>
                </a:solidFill>
                <a:latin typeface="Calibri"/>
                <a:ea typeface="Times New Roman"/>
              </a:rPr>
            </a:br>
            <a:r>
              <a:rPr lang="en-US" sz="6700" b="1" dirty="0" smtClean="0">
                <a:solidFill>
                  <a:srgbClr val="000000"/>
                </a:solidFill>
                <a:latin typeface="Times New Roman" pitchFamily="18" charset="0"/>
                <a:ea typeface="Times New Roman"/>
                <a:cs typeface="Times New Roman" pitchFamily="18" charset="0"/>
              </a:rPr>
              <a:t/>
            </a:r>
            <a:br>
              <a:rPr lang="en-US" sz="6700" b="1" dirty="0" smtClean="0">
                <a:solidFill>
                  <a:srgbClr val="000000"/>
                </a:solidFill>
                <a:latin typeface="Times New Roman" pitchFamily="18" charset="0"/>
                <a:ea typeface="Times New Roman"/>
                <a:cs typeface="Times New Roman" pitchFamily="18" charset="0"/>
              </a:rPr>
            </a:br>
            <a:r>
              <a:rPr lang="en-US" sz="6700" b="1" dirty="0" smtClean="0">
                <a:solidFill>
                  <a:srgbClr val="000000"/>
                </a:solidFill>
                <a:latin typeface="Times New Roman" pitchFamily="18" charset="0"/>
                <a:ea typeface="Times New Roman"/>
                <a:cs typeface="Times New Roman" pitchFamily="18" charset="0"/>
              </a:rPr>
              <a:t>Conclusion </a:t>
            </a:r>
            <a:r>
              <a:rPr lang="en-IN" sz="6700" dirty="0">
                <a:latin typeface="Times New Roman" pitchFamily="18" charset="0"/>
                <a:ea typeface="Times New Roman"/>
                <a:cs typeface="Times New Roman" pitchFamily="18" charset="0"/>
              </a:rPr>
              <a:t/>
            </a:r>
            <a:br>
              <a:rPr lang="en-IN" sz="6700" dirty="0">
                <a:latin typeface="Times New Roman" pitchFamily="18" charset="0"/>
                <a:ea typeface="Times New Roman"/>
                <a:cs typeface="Times New Roman" pitchFamily="18" charset="0"/>
              </a:rPr>
            </a:br>
            <a:endParaRPr lang="en-IN" sz="4900" dirty="0">
              <a:latin typeface="Times New Roman" pitchFamily="18" charset="0"/>
              <a:cs typeface="Times New Roman" pitchFamily="18" charset="0"/>
            </a:endParaRPr>
          </a:p>
        </p:txBody>
      </p:sp>
      <p:sp>
        <p:nvSpPr>
          <p:cNvPr id="3" name="Content Placeholder 2"/>
          <p:cNvSpPr>
            <a:spLocks noGrp="1"/>
          </p:cNvSpPr>
          <p:nvPr>
            <p:ph idx="1"/>
          </p:nvPr>
        </p:nvSpPr>
        <p:spPr>
          <a:xfrm>
            <a:off x="467544" y="1340768"/>
            <a:ext cx="8208912" cy="5184576"/>
          </a:xfrm>
        </p:spPr>
        <p:txBody>
          <a:bodyPr>
            <a:normAutofit fontScale="92500" lnSpcReduction="20000"/>
          </a:bodyPr>
          <a:lstStyle/>
          <a:p>
            <a:pPr marL="457200" indent="0" algn="just">
              <a:lnSpc>
                <a:spcPct val="150000"/>
              </a:lnSpc>
              <a:buNone/>
            </a:pPr>
            <a:r>
              <a:rPr lang="en-IN" dirty="0">
                <a:latin typeface="Times New Roman" pitchFamily="18" charset="0"/>
                <a:cs typeface="Times New Roman" pitchFamily="18" charset="0"/>
              </a:rPr>
              <a:t>By using ICT technologies such as Computer, Laptop, Digital Camera, Video, Internet, </a:t>
            </a:r>
            <a:r>
              <a:rPr lang="en-IN" dirty="0" smtClean="0">
                <a:latin typeface="Times New Roman" pitchFamily="18" charset="0"/>
                <a:cs typeface="Times New Roman" pitchFamily="18" charset="0"/>
              </a:rPr>
              <a:t>Websites, </a:t>
            </a:r>
            <a:r>
              <a:rPr lang="en-IN" dirty="0">
                <a:latin typeface="Times New Roman" pitchFamily="18" charset="0"/>
                <a:cs typeface="Times New Roman" pitchFamily="18" charset="0"/>
              </a:rPr>
              <a:t>application of software such as word-processing, </a:t>
            </a:r>
            <a:r>
              <a:rPr lang="en-IN" dirty="0" smtClean="0">
                <a:latin typeface="Times New Roman" pitchFamily="18" charset="0"/>
                <a:cs typeface="Times New Roman" pitchFamily="18" charset="0"/>
              </a:rPr>
              <a:t>spread sheet, </a:t>
            </a:r>
            <a:r>
              <a:rPr lang="en-IN" dirty="0">
                <a:latin typeface="Times New Roman" pitchFamily="18" charset="0"/>
                <a:cs typeface="Times New Roman" pitchFamily="18" charset="0"/>
              </a:rPr>
              <a:t>e-mail, digital libraries, computer mediating conferencing, videoconferencing, projectors etc. we can overcome all barriers in communication and instruction</a:t>
            </a:r>
            <a:r>
              <a:rPr lang="en-IN" dirty="0" smtClean="0">
                <a:latin typeface="Times New Roman" pitchFamily="18" charset="0"/>
                <a:cs typeface="Times New Roman" pitchFamily="18" charset="0"/>
              </a:rPr>
              <a:t>. So Teacher </a:t>
            </a:r>
            <a:r>
              <a:rPr lang="en-IN" dirty="0">
                <a:latin typeface="Times New Roman" pitchFamily="18" charset="0"/>
                <a:cs typeface="Times New Roman" pitchFamily="18" charset="0"/>
              </a:rPr>
              <a:t>E</a:t>
            </a:r>
            <a:r>
              <a:rPr lang="en-IN" dirty="0" smtClean="0">
                <a:latin typeface="Times New Roman" pitchFamily="18" charset="0"/>
                <a:cs typeface="Times New Roman" pitchFamily="18" charset="0"/>
              </a:rPr>
              <a:t>ducation institutions should prepare pre-service (prospective) teachers to keep up with the technology utility in the classroom. </a:t>
            </a:r>
            <a:r>
              <a:rPr lang="en-US" dirty="0" smtClean="0">
                <a:solidFill>
                  <a:srgbClr val="000000"/>
                </a:solidFill>
                <a:latin typeface="Times New Roman" pitchFamily="18" charset="0"/>
                <a:ea typeface="Times New Roman"/>
                <a:cs typeface="Times New Roman" pitchFamily="18" charset="0"/>
              </a:rPr>
              <a:t>Full integrating of ICT in education is still far from the desired in teacher education. On-line activities used are limited but should be given special emphasis on the use and integration of on-line resources.</a:t>
            </a:r>
            <a:endParaRPr lang="en-IN" dirty="0">
              <a:latin typeface="Times New Roman" pitchFamily="18" charset="0"/>
              <a:cs typeface="Times New Roman" pitchFamily="18" charset="0"/>
            </a:endParaRPr>
          </a:p>
        </p:txBody>
      </p:sp>
    </p:spTree>
    <p:extLst>
      <p:ext uri="{BB962C8B-B14F-4D97-AF65-F5344CB8AC3E}">
        <p14:creationId xmlns="" xmlns:p14="http://schemas.microsoft.com/office/powerpoint/2010/main" val="413455637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1108</TotalTime>
  <Words>1228</Words>
  <Application>Microsoft Office PowerPoint</Application>
  <PresentationFormat>On-screen Show (4:3)</PresentationFormat>
  <Paragraphs>68</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Austin</vt:lpstr>
      <vt:lpstr>ICT IN TEACHER EDUCATION </vt:lpstr>
      <vt:lpstr>                        INFORMATION AND COMMUNICATION TECHNOLOGY (ICT)  </vt:lpstr>
      <vt:lpstr>TEACHER EDUCATION</vt:lpstr>
      <vt:lpstr>Introduction</vt:lpstr>
      <vt:lpstr>Teacher Education Reform: Context and Concerns</vt:lpstr>
      <vt:lpstr>Need of ICT in Teacher Education</vt:lpstr>
      <vt:lpstr>Slide 7</vt:lpstr>
      <vt:lpstr> To effectively harness the power of (ICTs) to improve learning, the following essential conditions must be met:</vt:lpstr>
      <vt:lpstr>Essential ICT Hardware and Software</vt:lpstr>
      <vt:lpstr>ICT and E-learning: Resources available</vt:lpstr>
      <vt:lpstr>Role of ICT in Teacher Education</vt:lpstr>
      <vt:lpstr>Slide 12</vt:lpstr>
      <vt:lpstr>   Impact of ICT on Teacher Education </vt:lpstr>
      <vt:lpstr>Slide 14</vt:lpstr>
      <vt:lpstr>         Conclusion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ICT IN TEACHER EDUCATION</dc:title>
  <dc:creator>library</dc:creator>
  <cp:lastModifiedBy>Sabhya</cp:lastModifiedBy>
  <cp:revision>29</cp:revision>
  <dcterms:created xsi:type="dcterms:W3CDTF">2020-03-12T09:15:12Z</dcterms:created>
  <dcterms:modified xsi:type="dcterms:W3CDTF">2022-05-23T18:17:53Z</dcterms:modified>
</cp:coreProperties>
</file>