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68" r:id="rId3"/>
    <p:sldId id="257" r:id="rId4"/>
    <p:sldId id="258" r:id="rId5"/>
    <p:sldId id="269" r:id="rId6"/>
    <p:sldId id="259" r:id="rId7"/>
    <p:sldId id="260" r:id="rId8"/>
    <p:sldId id="261" r:id="rId9"/>
    <p:sldId id="263" r:id="rId10"/>
    <p:sldId id="270"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80" autoAdjust="0"/>
  </p:normalViewPr>
  <p:slideViewPr>
    <p:cSldViewPr>
      <p:cViewPr varScale="1">
        <p:scale>
          <a:sx n="63" d="100"/>
          <a:sy n="63" d="100"/>
        </p:scale>
        <p:origin x="-822" y="-96"/>
      </p:cViewPr>
      <p:guideLst>
        <p:guide orient="horz" pos="2160"/>
        <p:guide pos="2880"/>
      </p:guideLst>
    </p:cSldViewPr>
  </p:slideViewPr>
  <p:outlineViewPr>
    <p:cViewPr>
      <p:scale>
        <a:sx n="33" d="100"/>
        <a:sy n="33" d="100"/>
      </p:scale>
      <p:origin x="0" y="2046"/>
    </p:cViewPr>
  </p:outlineViewPr>
  <p:notesTextViewPr>
    <p:cViewPr>
      <p:scale>
        <a:sx n="100" d="100"/>
        <a:sy n="100" d="100"/>
      </p:scale>
      <p:origin x="0" y="606"/>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F4B847-8BE1-45AE-B8BB-08F76EC0F4E9}" type="datetimeFigureOut">
              <a:rPr lang="en-US" smtClean="0"/>
              <a:pPr/>
              <a:t>3/15/2022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CF868B-67AA-4C46-B9A1-0A83EB7E263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Video conferencing is </a:t>
            </a:r>
            <a:r>
              <a:rPr lang="en-US" sz="1200" b="1" i="0" kern="1200" dirty="0" smtClean="0">
                <a:solidFill>
                  <a:schemeClr val="tx1"/>
                </a:solidFill>
                <a:latin typeface="+mn-lt"/>
                <a:ea typeface="+mn-ea"/>
                <a:cs typeface="+mn-cs"/>
              </a:rPr>
              <a:t>an online technology that allows users in different locations to hold face-to-face meetings without having to move to a single location together.</a:t>
            </a:r>
          </a:p>
          <a:p>
            <a:endParaRPr lang="en-US" sz="1200" b="1"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virtual classroom is </a:t>
            </a:r>
            <a:r>
              <a:rPr lang="en-US" sz="1200" b="1" i="0" kern="1200" dirty="0" smtClean="0">
                <a:solidFill>
                  <a:schemeClr val="tx1"/>
                </a:solidFill>
                <a:latin typeface="+mn-lt"/>
                <a:ea typeface="+mn-ea"/>
                <a:cs typeface="+mn-cs"/>
              </a:rPr>
              <a:t>a teaching and learning environment where participants can interact, communicate, view and discuss presentations, and engage with learning resources while working in groups, all in an online setting</a:t>
            </a:r>
            <a:r>
              <a:rPr lang="en-US" sz="1200" b="0" i="0" kern="1200" dirty="0" smtClean="0">
                <a:solidFill>
                  <a:schemeClr val="tx1"/>
                </a:solidFill>
                <a:latin typeface="+mn-lt"/>
                <a:ea typeface="+mn-ea"/>
                <a:cs typeface="+mn-cs"/>
              </a:rPr>
              <a:t>.</a:t>
            </a:r>
          </a:p>
          <a:p>
            <a:endParaRPr lang="en-US" sz="1200" b="0" i="0" kern="1200" dirty="0" smtClean="0">
              <a:solidFill>
                <a:schemeClr val="tx1"/>
              </a:solidFill>
              <a:latin typeface="+mn-lt"/>
              <a:ea typeface="+mn-ea"/>
              <a:cs typeface="+mn-cs"/>
            </a:endParaRPr>
          </a:p>
          <a:p>
            <a:r>
              <a:rPr lang="en-US" sz="1200" b="1" i="0" kern="1200" smtClean="0">
                <a:solidFill>
                  <a:schemeClr val="tx1"/>
                </a:solidFill>
                <a:latin typeface="+mn-lt"/>
                <a:ea typeface="+mn-ea"/>
                <a:cs typeface="+mn-cs"/>
              </a:rPr>
              <a:t>Distance education</a:t>
            </a:r>
            <a:r>
              <a:rPr lang="en-US" sz="1200" b="0" i="0" kern="1200" smtClean="0">
                <a:solidFill>
                  <a:schemeClr val="tx1"/>
                </a:solidFill>
                <a:latin typeface="+mn-lt"/>
                <a:ea typeface="+mn-ea"/>
                <a:cs typeface="+mn-cs"/>
              </a:rPr>
              <a:t>, also known as </a:t>
            </a:r>
            <a:r>
              <a:rPr lang="en-US" sz="1200" b="1" i="0" kern="1200" smtClean="0">
                <a:solidFill>
                  <a:schemeClr val="tx1"/>
                </a:solidFill>
                <a:latin typeface="+mn-lt"/>
                <a:ea typeface="+mn-ea"/>
                <a:cs typeface="+mn-cs"/>
              </a:rPr>
              <a:t>distance learning</a:t>
            </a:r>
            <a:r>
              <a:rPr lang="en-US" sz="1200" b="0" i="0" kern="1200" smtClean="0">
                <a:solidFill>
                  <a:schemeClr val="tx1"/>
                </a:solidFill>
                <a:latin typeface="+mn-lt"/>
                <a:ea typeface="+mn-ea"/>
                <a:cs typeface="+mn-cs"/>
              </a:rPr>
              <a:t>, is the education of students who may not always be physically present at a school.</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DCF868B-67AA-4C46-B9A1-0A83EB7E2637}"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DCF868B-67AA-4C46-B9A1-0A83EB7E2637}"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DCF868B-67AA-4C46-B9A1-0A83EB7E2637}"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F8509F1-2678-41E6-9D4E-95E69EFAA7F3}" type="datetimeFigureOut">
              <a:rPr lang="en-US" smtClean="0"/>
              <a:pPr/>
              <a:t>3/15/2022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327EE0A-DFF8-415D-9B9E-6FE84DB598E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F8509F1-2678-41E6-9D4E-95E69EFAA7F3}" type="datetimeFigureOut">
              <a:rPr lang="en-US" smtClean="0"/>
              <a:pPr/>
              <a:t>3/15/2022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6327EE0A-DFF8-415D-9B9E-6FE84DB598E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F8509F1-2678-41E6-9D4E-95E69EFAA7F3}" type="datetimeFigureOut">
              <a:rPr lang="en-US" smtClean="0"/>
              <a:pPr/>
              <a:t>3/15/2022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27EE0A-DFF8-415D-9B9E-6FE84DB598E8}"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8509F1-2678-41E6-9D4E-95E69EFAA7F3}" type="datetimeFigureOut">
              <a:rPr lang="en-US" smtClean="0"/>
              <a:pPr/>
              <a:t>3/15/2022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327EE0A-DFF8-415D-9B9E-6FE84DB598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F8509F1-2678-41E6-9D4E-95E69EFAA7F3}" type="datetimeFigureOut">
              <a:rPr lang="en-US" smtClean="0"/>
              <a:pPr/>
              <a:t>3/15/2022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327EE0A-DFF8-415D-9B9E-6FE84DB598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F8509F1-2678-41E6-9D4E-95E69EFAA7F3}" type="datetimeFigureOut">
              <a:rPr lang="en-US" smtClean="0"/>
              <a:pPr/>
              <a:t>3/15/2022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327EE0A-DFF8-415D-9B9E-6FE84DB598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228600"/>
            <a:ext cx="6172200" cy="5029200"/>
          </a:xfrm>
        </p:spPr>
        <p:txBody>
          <a:bodyPr>
            <a:normAutofit/>
          </a:bodyPr>
          <a:lstStyle/>
          <a:p>
            <a:pPr algn="ctr"/>
            <a:r>
              <a:rPr lang="en-US" sz="6000" b="1" dirty="0">
                <a:latin typeface="Comic Sans MS" pitchFamily="66" charset="0"/>
              </a:rPr>
              <a:t>Role of Internet in Education</a:t>
            </a:r>
            <a:r>
              <a:rPr lang="en-US" dirty="0">
                <a:latin typeface="Comic Sans MS" pitchFamily="66" charset="0"/>
              </a:rPr>
              <a:t/>
            </a:r>
            <a:br>
              <a:rPr lang="en-US" dirty="0">
                <a:latin typeface="Comic Sans MS" pitchFamily="66" charset="0"/>
              </a:rPr>
            </a:b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315200" cy="914400"/>
          </a:xfrm>
        </p:spPr>
        <p:txBody>
          <a:bodyPr>
            <a:noAutofit/>
          </a:bodyPr>
          <a:lstStyle/>
          <a:p>
            <a:pPr algn="ctr"/>
            <a:r>
              <a:rPr lang="en-US" sz="7200" dirty="0" smtClean="0"/>
              <a:t>internet</a:t>
            </a:r>
            <a:endParaRPr lang="en-US" sz="7200" dirty="0"/>
          </a:p>
        </p:txBody>
      </p:sp>
      <p:sp>
        <p:nvSpPr>
          <p:cNvPr id="3" name="Content Placeholder 2"/>
          <p:cNvSpPr>
            <a:spLocks noGrp="1"/>
          </p:cNvSpPr>
          <p:nvPr>
            <p:ph idx="1"/>
          </p:nvPr>
        </p:nvSpPr>
        <p:spPr>
          <a:xfrm>
            <a:off x="0" y="762000"/>
            <a:ext cx="8153400" cy="5943600"/>
          </a:xfrm>
        </p:spPr>
        <p:txBody>
          <a:bodyPr>
            <a:noAutofit/>
          </a:bodyPr>
          <a:lstStyle/>
          <a:p>
            <a:pPr algn="just"/>
            <a:r>
              <a:rPr lang="en-US" dirty="0" smtClean="0">
                <a:latin typeface="Comic Sans MS" pitchFamily="66" charset="0"/>
              </a:rPr>
              <a:t>The </a:t>
            </a:r>
            <a:r>
              <a:rPr lang="en-US" b="1" dirty="0" smtClean="0">
                <a:latin typeface="Comic Sans MS" pitchFamily="66" charset="0"/>
              </a:rPr>
              <a:t>Internet</a:t>
            </a:r>
            <a:r>
              <a:rPr lang="en-US" dirty="0" smtClean="0">
                <a:latin typeface="Comic Sans MS" pitchFamily="66" charset="0"/>
              </a:rPr>
              <a:t>, sometimes called simply “The Net/WWW," is a worldwide system of computer networks -- </a:t>
            </a:r>
            <a:r>
              <a:rPr lang="en-US" b="1" dirty="0" smtClean="0">
                <a:latin typeface="Comic Sans MS" pitchFamily="66" charset="0"/>
              </a:rPr>
              <a:t>a network of networks </a:t>
            </a:r>
            <a:r>
              <a:rPr lang="en-US" dirty="0" smtClean="0">
                <a:latin typeface="Comic Sans MS" pitchFamily="66" charset="0"/>
              </a:rPr>
              <a:t>in which users at any one computer can, get information from any other computer and sometimes talk directly to users at other computers(if they have permission).</a:t>
            </a:r>
          </a:p>
          <a:p>
            <a:pPr algn="just"/>
            <a:r>
              <a:rPr lang="en-US" dirty="0" smtClean="0">
                <a:latin typeface="Comic Sans MS" pitchFamily="66" charset="0"/>
              </a:rPr>
              <a:t>It is a </a:t>
            </a:r>
            <a:r>
              <a:rPr lang="en-US" b="1" dirty="0" smtClean="0">
                <a:latin typeface="Comic Sans MS" pitchFamily="66" charset="0"/>
              </a:rPr>
              <a:t>global computer network </a:t>
            </a:r>
            <a:r>
              <a:rPr lang="en-US" dirty="0" smtClean="0">
                <a:latin typeface="Comic Sans MS" pitchFamily="66" charset="0"/>
              </a:rPr>
              <a:t>providing a variety of information and communication facilities, consisting of interconnected networks using standardized communication protocols.</a:t>
            </a:r>
          </a:p>
          <a:p>
            <a:pPr algn="just"/>
            <a:r>
              <a:rPr lang="en-US" dirty="0" smtClean="0">
                <a:latin typeface="Comic Sans MS" pitchFamily="66" charset="0"/>
              </a:rPr>
              <a:t>Internet is that </a:t>
            </a:r>
            <a:r>
              <a:rPr lang="en-US" b="1" dirty="0" smtClean="0">
                <a:latin typeface="Comic Sans MS" pitchFamily="66" charset="0"/>
              </a:rPr>
              <a:t>virtual space </a:t>
            </a:r>
            <a:r>
              <a:rPr lang="en-US" dirty="0" smtClean="0">
                <a:latin typeface="Comic Sans MS" pitchFamily="66" charset="0"/>
              </a:rPr>
              <a:t>where students and teachers feel connected to each other throughout the world.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53400" cy="6858000"/>
          </a:xfrm>
        </p:spPr>
        <p:txBody>
          <a:bodyPr>
            <a:normAutofit lnSpcReduction="10000"/>
          </a:bodyPr>
          <a:lstStyle/>
          <a:p>
            <a:pPr algn="just"/>
            <a:r>
              <a:rPr lang="en-US" sz="3000" b="1" dirty="0">
                <a:latin typeface="Comic Sans MS" pitchFamily="66" charset="0"/>
              </a:rPr>
              <a:t>Internet</a:t>
            </a:r>
            <a:r>
              <a:rPr lang="en-US" sz="3000" dirty="0">
                <a:latin typeface="Comic Sans MS" pitchFamily="66" charset="0"/>
              </a:rPr>
              <a:t>, the most useful technology of modern times which helps us not only in our daily lives but also in professional lives. For educational purposes, it is widely used to gather information and to do research or add to the knowledge of various subjects. </a:t>
            </a:r>
            <a:endParaRPr lang="en-US" sz="3000" dirty="0" smtClean="0">
              <a:latin typeface="Comic Sans MS" pitchFamily="66" charset="0"/>
            </a:endParaRPr>
          </a:p>
          <a:p>
            <a:pPr algn="just">
              <a:buNone/>
            </a:pPr>
            <a:endParaRPr lang="en-US" sz="3000" dirty="0">
              <a:latin typeface="Comic Sans MS" pitchFamily="66" charset="0"/>
            </a:endParaRPr>
          </a:p>
          <a:p>
            <a:pPr algn="just"/>
            <a:r>
              <a:rPr lang="en-US" sz="3000" dirty="0" smtClean="0">
                <a:latin typeface="Comic Sans MS" pitchFamily="66" charset="0"/>
              </a:rPr>
              <a:t>There is </a:t>
            </a:r>
            <a:r>
              <a:rPr lang="en-US" sz="3000" dirty="0">
                <a:latin typeface="Comic Sans MS" pitchFamily="66" charset="0"/>
              </a:rPr>
              <a:t>no doubt that in this modern era everyone prefers Google for their queries, problems or doubts. Popular search engines like Yahoo, </a:t>
            </a:r>
            <a:r>
              <a:rPr lang="en-US" sz="3000" dirty="0" smtClean="0">
                <a:latin typeface="Comic Sans MS" pitchFamily="66" charset="0"/>
              </a:rPr>
              <a:t>Google </a:t>
            </a:r>
            <a:r>
              <a:rPr lang="en-US" sz="3000" dirty="0">
                <a:latin typeface="Comic Sans MS" pitchFamily="66" charset="0"/>
              </a:rPr>
              <a:t>etc. are the </a:t>
            </a:r>
            <a:r>
              <a:rPr lang="en-US" sz="3000" dirty="0" smtClean="0">
                <a:latin typeface="Comic Sans MS" pitchFamily="66" charset="0"/>
              </a:rPr>
              <a:t>top most </a:t>
            </a:r>
            <a:r>
              <a:rPr lang="en-US" sz="3000" dirty="0">
                <a:latin typeface="Comic Sans MS" pitchFamily="66" charset="0"/>
              </a:rPr>
              <a:t>choice of people as these offer an easy and instant reach to the vast amount of information in just a few seconds. It contains a wealth of knowledge that can be searched at any time. </a:t>
            </a:r>
          </a:p>
          <a:p>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7772400" cy="6150936"/>
          </a:xfrm>
        </p:spPr>
        <p:txBody>
          <a:bodyPr>
            <a:normAutofit/>
          </a:bodyPr>
          <a:lstStyle/>
          <a:p>
            <a:pPr algn="just">
              <a:buNone/>
            </a:pPr>
            <a:r>
              <a:rPr lang="en-US" sz="3200" dirty="0" smtClean="0">
                <a:latin typeface="Comic Sans MS" pitchFamily="66" charset="0"/>
              </a:rPr>
              <a:t>  Everybody uses </a:t>
            </a:r>
            <a:r>
              <a:rPr lang="en-US" sz="3200" dirty="0">
                <a:latin typeface="Comic Sans MS" pitchFamily="66" charset="0"/>
              </a:rPr>
              <a:t>I</a:t>
            </a:r>
            <a:r>
              <a:rPr lang="en-US" sz="3200" dirty="0" smtClean="0">
                <a:latin typeface="Comic Sans MS" pitchFamily="66" charset="0"/>
              </a:rPr>
              <a:t>nternet </a:t>
            </a:r>
            <a:r>
              <a:rPr lang="en-US" sz="3200" dirty="0">
                <a:latin typeface="Comic Sans MS" pitchFamily="66" charset="0"/>
              </a:rPr>
              <a:t>for some or other purposes. </a:t>
            </a:r>
            <a:r>
              <a:rPr lang="en-US" sz="3200" b="1" dirty="0">
                <a:latin typeface="Comic Sans MS" pitchFamily="66" charset="0"/>
              </a:rPr>
              <a:t>Students need </a:t>
            </a:r>
            <a:r>
              <a:rPr lang="en-US" sz="3200" b="1" dirty="0" smtClean="0">
                <a:latin typeface="Comic Sans MS" pitchFamily="66" charset="0"/>
              </a:rPr>
              <a:t>Internet</a:t>
            </a:r>
            <a:r>
              <a:rPr lang="en-US" sz="3200" dirty="0" smtClean="0">
                <a:latin typeface="Comic Sans MS" pitchFamily="66" charset="0"/>
              </a:rPr>
              <a:t> </a:t>
            </a:r>
            <a:r>
              <a:rPr lang="en-US" sz="3200" dirty="0">
                <a:latin typeface="Comic Sans MS" pitchFamily="66" charset="0"/>
              </a:rPr>
              <a:t>to search for information related to exams, curriculum, </a:t>
            </a:r>
            <a:r>
              <a:rPr lang="en-US" sz="3200" dirty="0" smtClean="0">
                <a:latin typeface="Comic Sans MS" pitchFamily="66" charset="0"/>
              </a:rPr>
              <a:t>results, research </a:t>
            </a:r>
            <a:r>
              <a:rPr lang="en-US" sz="3200" dirty="0">
                <a:latin typeface="Comic Sans MS" pitchFamily="66" charset="0"/>
              </a:rPr>
              <a:t>and relearn the content taught in the </a:t>
            </a:r>
            <a:r>
              <a:rPr lang="en-US" sz="3200" dirty="0" smtClean="0">
                <a:latin typeface="Comic Sans MS" pitchFamily="66" charset="0"/>
              </a:rPr>
              <a:t>class. </a:t>
            </a:r>
            <a:r>
              <a:rPr lang="en-US" sz="3200" b="1" dirty="0">
                <a:latin typeface="Comic Sans MS" pitchFamily="66" charset="0"/>
              </a:rPr>
              <a:t>People use it according to their needs </a:t>
            </a:r>
            <a:r>
              <a:rPr lang="en-US" sz="3200" dirty="0">
                <a:latin typeface="Comic Sans MS" pitchFamily="66" charset="0"/>
              </a:rPr>
              <a:t>and interests</a:t>
            </a:r>
            <a:r>
              <a:rPr lang="en-US" sz="3200" dirty="0" smtClean="0">
                <a:latin typeface="Comic Sans MS" pitchFamily="66" charset="0"/>
              </a:rPr>
              <a:t>. Nowadays, internet has penetrated into almost all spheres of educational fields. It is impossible to think about modernization of education without internet.</a:t>
            </a:r>
            <a:endParaRPr lang="en-US" sz="3200" dirty="0">
              <a:latin typeface="Comic Sans MS" pitchFamily="66" charset="0"/>
            </a:endParaRPr>
          </a:p>
          <a:p>
            <a:pPr algn="just"/>
            <a:endParaRPr lang="en-US" sz="3200" dirty="0" smtClean="0">
              <a:latin typeface="Comic Sans MS" pitchFamily="66" charset="0"/>
            </a:endParaRPr>
          </a:p>
          <a:p>
            <a:endParaRPr lang="en-US" dirty="0">
              <a:latin typeface="Comic Sans MS" pitchFamily="66" charset="0"/>
            </a:endParaRPr>
          </a:p>
          <a:p>
            <a:endParaRPr lang="en-US"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3400" cy="1066800"/>
          </a:xfrm>
        </p:spPr>
        <p:txBody>
          <a:bodyPr>
            <a:normAutofit fontScale="90000"/>
          </a:bodyPr>
          <a:lstStyle/>
          <a:p>
            <a:pPr algn="ctr"/>
            <a:r>
              <a:rPr lang="en-US" dirty="0" smtClean="0"/>
              <a:t>Application areas of internet in education</a:t>
            </a:r>
            <a:endParaRPr lang="en-US" dirty="0"/>
          </a:p>
        </p:txBody>
      </p:sp>
      <p:sp>
        <p:nvSpPr>
          <p:cNvPr id="3" name="Content Placeholder 2"/>
          <p:cNvSpPr>
            <a:spLocks noGrp="1"/>
          </p:cNvSpPr>
          <p:nvPr>
            <p:ph idx="1"/>
          </p:nvPr>
        </p:nvSpPr>
        <p:spPr>
          <a:xfrm>
            <a:off x="152400" y="1066800"/>
            <a:ext cx="7848600" cy="5638800"/>
          </a:xfrm>
        </p:spPr>
        <p:txBody>
          <a:bodyPr>
            <a:normAutofit fontScale="70000" lnSpcReduction="20000"/>
          </a:bodyPr>
          <a:lstStyle/>
          <a:p>
            <a:r>
              <a:rPr lang="en-US" sz="4100" dirty="0" smtClean="0"/>
              <a:t>Content searching</a:t>
            </a:r>
          </a:p>
          <a:p>
            <a:r>
              <a:rPr lang="en-US" sz="4100" dirty="0" smtClean="0"/>
              <a:t>Research</a:t>
            </a:r>
          </a:p>
          <a:p>
            <a:r>
              <a:rPr lang="en-US" sz="4100" dirty="0" smtClean="0"/>
              <a:t>Online Learning</a:t>
            </a:r>
          </a:p>
          <a:p>
            <a:r>
              <a:rPr lang="en-US" sz="4100" dirty="0" smtClean="0"/>
              <a:t>Online Examination</a:t>
            </a:r>
          </a:p>
          <a:p>
            <a:r>
              <a:rPr lang="en-US" sz="4100" dirty="0" smtClean="0"/>
              <a:t>Online Assignment</a:t>
            </a:r>
          </a:p>
          <a:p>
            <a:r>
              <a:rPr lang="en-US" sz="4100" dirty="0" smtClean="0"/>
              <a:t>Online Publication</a:t>
            </a:r>
          </a:p>
          <a:p>
            <a:r>
              <a:rPr lang="en-US" sz="4100" dirty="0" smtClean="0"/>
              <a:t>Online Tutoring</a:t>
            </a:r>
          </a:p>
          <a:p>
            <a:r>
              <a:rPr lang="en-US" sz="4100" dirty="0" smtClean="0"/>
              <a:t>Video Conferencing</a:t>
            </a:r>
          </a:p>
          <a:p>
            <a:r>
              <a:rPr lang="en-US" sz="4100" dirty="0" smtClean="0"/>
              <a:t>Virtual Classroom</a:t>
            </a:r>
          </a:p>
          <a:p>
            <a:r>
              <a:rPr lang="en-US" sz="4100" smtClean="0"/>
              <a:t>Distance </a:t>
            </a:r>
            <a:r>
              <a:rPr lang="en-US" sz="4100" smtClean="0"/>
              <a:t>Education/Learning</a:t>
            </a:r>
            <a:endParaRPr lang="en-US" sz="4100" dirty="0" smtClean="0"/>
          </a:p>
          <a:p>
            <a:r>
              <a:rPr lang="en-US" sz="4100" dirty="0" smtClean="0"/>
              <a:t>Educational Administration</a:t>
            </a:r>
          </a:p>
          <a:p>
            <a:r>
              <a:rPr lang="en-US" sz="4100" dirty="0" smtClean="0"/>
              <a:t>Online Digital Library/E-Resources</a:t>
            </a:r>
          </a:p>
          <a:p>
            <a:r>
              <a:rPr lang="en-US" sz="4100" dirty="0" smtClean="0"/>
              <a:t>MOOCS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20040"/>
            <a:ext cx="7772400" cy="1143000"/>
          </a:xfrm>
        </p:spPr>
        <p:txBody>
          <a:bodyPr>
            <a:normAutofit fontScale="90000"/>
          </a:bodyPr>
          <a:lstStyle/>
          <a:p>
            <a:pPr algn="just"/>
            <a:r>
              <a:rPr lang="en-US" sz="2200" dirty="0" smtClean="0">
                <a:solidFill>
                  <a:schemeClr val="tx1"/>
                </a:solidFill>
                <a:latin typeface="Comic Sans MS" pitchFamily="66" charset="0"/>
              </a:rPr>
              <a:t>There are many</a:t>
            </a:r>
            <a:r>
              <a:rPr lang="en-US" sz="2200" b="1" dirty="0" smtClean="0">
                <a:solidFill>
                  <a:schemeClr val="tx1"/>
                </a:solidFill>
                <a:latin typeface="Comic Sans MS" pitchFamily="66" charset="0"/>
              </a:rPr>
              <a:t> benefits of the internet in the field of education</a:t>
            </a:r>
            <a:r>
              <a:rPr lang="en-US" sz="2200" dirty="0" smtClean="0">
                <a:solidFill>
                  <a:schemeClr val="tx1"/>
                </a:solidFill>
                <a:latin typeface="Comic Sans MS" pitchFamily="66" charset="0"/>
              </a:rPr>
              <a:t>. Some of these are</a:t>
            </a:r>
            <a:r>
              <a:rPr lang="en-US" sz="2200" dirty="0" smtClean="0">
                <a:latin typeface="Comic Sans MS" pitchFamily="66" charset="0"/>
              </a:rPr>
              <a:t>:</a:t>
            </a:r>
            <a:r>
              <a:rPr lang="en-US" dirty="0" smtClean="0">
                <a:latin typeface="Comic Sans MS" pitchFamily="66" charset="0"/>
              </a:rPr>
              <a:t/>
            </a:r>
            <a:br>
              <a:rPr lang="en-US" dirty="0" smtClean="0">
                <a:latin typeface="Comic Sans MS" pitchFamily="66" charset="0"/>
              </a:rPr>
            </a:br>
            <a:endParaRPr lang="en-US" dirty="0">
              <a:latin typeface="Comic Sans MS" pitchFamily="66" charset="0"/>
            </a:endParaRPr>
          </a:p>
        </p:txBody>
      </p:sp>
      <p:sp>
        <p:nvSpPr>
          <p:cNvPr id="3" name="Content Placeholder 2"/>
          <p:cNvSpPr>
            <a:spLocks noGrp="1"/>
          </p:cNvSpPr>
          <p:nvPr>
            <p:ph idx="1"/>
          </p:nvPr>
        </p:nvSpPr>
        <p:spPr>
          <a:xfrm>
            <a:off x="0" y="1447800"/>
            <a:ext cx="7924800" cy="5007936"/>
          </a:xfrm>
        </p:spPr>
        <p:txBody>
          <a:bodyPr>
            <a:normAutofit/>
          </a:bodyPr>
          <a:lstStyle/>
          <a:p>
            <a:pPr algn="just">
              <a:buNone/>
            </a:pPr>
            <a:r>
              <a:rPr lang="en-US" b="1" dirty="0" smtClean="0">
                <a:latin typeface="Comic Sans MS" pitchFamily="66" charset="0"/>
              </a:rPr>
              <a:t>  1</a:t>
            </a:r>
            <a:r>
              <a:rPr lang="en-US" b="1" dirty="0">
                <a:latin typeface="Comic Sans MS" pitchFamily="66" charset="0"/>
              </a:rPr>
              <a:t>. Cost Effective and Affordable </a:t>
            </a:r>
            <a:r>
              <a:rPr lang="en-US" b="1" dirty="0" smtClean="0">
                <a:latin typeface="Comic Sans MS" pitchFamily="66" charset="0"/>
              </a:rPr>
              <a:t>Education: </a:t>
            </a:r>
            <a:r>
              <a:rPr lang="en-US" dirty="0" smtClean="0">
                <a:latin typeface="Comic Sans MS" pitchFamily="66" charset="0"/>
              </a:rPr>
              <a:t>One </a:t>
            </a:r>
            <a:r>
              <a:rPr lang="en-US" dirty="0">
                <a:latin typeface="Comic Sans MS" pitchFamily="66" charset="0"/>
              </a:rPr>
              <a:t>of the largest barriers to education is </a:t>
            </a:r>
            <a:r>
              <a:rPr lang="en-US" b="1" dirty="0">
                <a:latin typeface="Comic Sans MS" pitchFamily="66" charset="0"/>
              </a:rPr>
              <a:t>high cost</a:t>
            </a:r>
            <a:r>
              <a:rPr lang="en-US" dirty="0" smtClean="0">
                <a:latin typeface="Comic Sans MS" pitchFamily="66" charset="0"/>
              </a:rPr>
              <a:t>. The</a:t>
            </a:r>
            <a:r>
              <a:rPr lang="en-US" dirty="0">
                <a:latin typeface="Comic Sans MS" pitchFamily="66" charset="0"/>
              </a:rPr>
              <a:t> </a:t>
            </a:r>
            <a:r>
              <a:rPr lang="en-US" b="1" dirty="0">
                <a:latin typeface="Comic Sans MS" pitchFamily="66" charset="0"/>
              </a:rPr>
              <a:t>Internet</a:t>
            </a:r>
            <a:r>
              <a:rPr lang="en-US" dirty="0">
                <a:latin typeface="Comic Sans MS" pitchFamily="66" charset="0"/>
              </a:rPr>
              <a:t> improves the </a:t>
            </a:r>
            <a:r>
              <a:rPr lang="en-US" i="1" dirty="0">
                <a:latin typeface="Comic Sans MS" pitchFamily="66" charset="0"/>
              </a:rPr>
              <a:t>quality of education</a:t>
            </a:r>
            <a:r>
              <a:rPr lang="en-US" dirty="0">
                <a:latin typeface="Comic Sans MS" pitchFamily="66" charset="0"/>
              </a:rPr>
              <a:t>, which is one of the pillars of sustainable development. It provides education through Videos (like </a:t>
            </a:r>
            <a:r>
              <a:rPr lang="en-US" dirty="0" err="1">
                <a:latin typeface="Comic Sans MS" pitchFamily="66" charset="0"/>
              </a:rPr>
              <a:t>youtube</a:t>
            </a:r>
            <a:r>
              <a:rPr lang="en-US" dirty="0">
                <a:latin typeface="Comic Sans MS" pitchFamily="66" charset="0"/>
              </a:rPr>
              <a:t> tutorial videos) and web tutorials which is affordable to everyone and cost-effective.</a:t>
            </a:r>
          </a:p>
          <a:p>
            <a:endParaRPr lang="en-US"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077200" cy="6553200"/>
          </a:xfrm>
        </p:spPr>
        <p:txBody>
          <a:bodyPr>
            <a:normAutofit fontScale="92500" lnSpcReduction="20000"/>
          </a:bodyPr>
          <a:lstStyle/>
          <a:p>
            <a:pPr algn="just">
              <a:buNone/>
            </a:pPr>
            <a:r>
              <a:rPr lang="en-US" sz="2800" b="1" dirty="0">
                <a:latin typeface="Comic Sans MS" pitchFamily="66" charset="0"/>
              </a:rPr>
              <a:t>2. Student – Teacher and Peer </a:t>
            </a:r>
            <a:r>
              <a:rPr lang="en-US" sz="2800" b="1" dirty="0" smtClean="0">
                <a:latin typeface="Comic Sans MS" pitchFamily="66" charset="0"/>
              </a:rPr>
              <a:t>Interaction: </a:t>
            </a:r>
            <a:r>
              <a:rPr lang="en-US" sz="2800" dirty="0" smtClean="0">
                <a:latin typeface="Comic Sans MS" pitchFamily="66" charset="0"/>
              </a:rPr>
              <a:t>One </a:t>
            </a:r>
            <a:r>
              <a:rPr lang="en-US" sz="2800" dirty="0">
                <a:latin typeface="Comic Sans MS" pitchFamily="66" charset="0"/>
              </a:rPr>
              <a:t>can be in constant touch with their </a:t>
            </a:r>
            <a:r>
              <a:rPr lang="en-US" sz="2800" b="1" dirty="0">
                <a:latin typeface="Comic Sans MS" pitchFamily="66" charset="0"/>
              </a:rPr>
              <a:t>teachers or with other fellow classmates </a:t>
            </a:r>
            <a:r>
              <a:rPr lang="en-US" sz="2800" dirty="0">
                <a:latin typeface="Comic Sans MS" pitchFamily="66" charset="0"/>
              </a:rPr>
              <a:t>with the help of internet. </a:t>
            </a:r>
            <a:r>
              <a:rPr lang="en-US" sz="2800" b="1" dirty="0">
                <a:latin typeface="Comic Sans MS" pitchFamily="66" charset="0"/>
              </a:rPr>
              <a:t>Parents can interact as well as communicate with teachers </a:t>
            </a:r>
            <a:r>
              <a:rPr lang="en-US" sz="2800" dirty="0">
                <a:latin typeface="Comic Sans MS" pitchFamily="66" charset="0"/>
              </a:rPr>
              <a:t>and school authorities about their kid’s performance in the school. Interaction with the like minded people on forums can help students to explore new ideas and enrich their knowledge.</a:t>
            </a:r>
            <a:br>
              <a:rPr lang="en-US" sz="2800" dirty="0">
                <a:latin typeface="Comic Sans MS" pitchFamily="66" charset="0"/>
              </a:rPr>
            </a:br>
            <a:endParaRPr lang="en-US" sz="2800" dirty="0">
              <a:latin typeface="Comic Sans MS" pitchFamily="66" charset="0"/>
            </a:endParaRPr>
          </a:p>
          <a:p>
            <a:pPr algn="just">
              <a:buNone/>
            </a:pPr>
            <a:r>
              <a:rPr lang="en-US" sz="2800" b="1" dirty="0">
                <a:latin typeface="Comic Sans MS" pitchFamily="66" charset="0"/>
              </a:rPr>
              <a:t>3. Effective Teaching and Learning </a:t>
            </a:r>
            <a:r>
              <a:rPr lang="en-US" sz="2800" b="1" dirty="0" smtClean="0">
                <a:latin typeface="Comic Sans MS" pitchFamily="66" charset="0"/>
              </a:rPr>
              <a:t>Tool: </a:t>
            </a:r>
            <a:r>
              <a:rPr lang="en-US" sz="2800" dirty="0" smtClean="0">
                <a:latin typeface="Comic Sans MS" pitchFamily="66" charset="0"/>
              </a:rPr>
              <a:t>The</a:t>
            </a:r>
            <a:r>
              <a:rPr lang="en-US" sz="2800" dirty="0">
                <a:latin typeface="Comic Sans MS" pitchFamily="66" charset="0"/>
              </a:rPr>
              <a:t> </a:t>
            </a:r>
            <a:r>
              <a:rPr lang="en-US" sz="2800" b="1" dirty="0">
                <a:latin typeface="Comic Sans MS" pitchFamily="66" charset="0"/>
              </a:rPr>
              <a:t>Internet</a:t>
            </a:r>
            <a:r>
              <a:rPr lang="en-US" sz="2800" dirty="0">
                <a:latin typeface="Comic Sans MS" pitchFamily="66" charset="0"/>
              </a:rPr>
              <a:t> has become a major tool for effective teaching as well as a learning tool. Teachers can use it as a teaching tool in order to gain students’ achievement. </a:t>
            </a:r>
            <a:r>
              <a:rPr lang="en-US" sz="2800" b="1" dirty="0">
                <a:latin typeface="Comic Sans MS" pitchFamily="66" charset="0"/>
              </a:rPr>
              <a:t>The learning process becomes interesting and diverse with its use.</a:t>
            </a:r>
            <a:r>
              <a:rPr lang="en-US" sz="2800" dirty="0">
                <a:latin typeface="Comic Sans MS" pitchFamily="66" charset="0"/>
              </a:rPr>
              <a:t> Teachers can teach with the use of </a:t>
            </a:r>
            <a:r>
              <a:rPr lang="en-US" sz="2800" dirty="0" smtClean="0">
                <a:latin typeface="Comic Sans MS" pitchFamily="66" charset="0"/>
              </a:rPr>
              <a:t>video/audio, PowerPoint </a:t>
            </a:r>
            <a:r>
              <a:rPr lang="en-US" sz="2800" dirty="0">
                <a:latin typeface="Comic Sans MS" pitchFamily="66" charset="0"/>
              </a:rPr>
              <a:t>slides, and images to capture the students’ attention.</a:t>
            </a:r>
            <a:r>
              <a:rPr lang="en-US" dirty="0">
                <a:latin typeface="Comic Sans MS" pitchFamily="66" charset="0"/>
              </a:rPr>
              <a:t/>
            </a:r>
            <a:br>
              <a:rPr lang="en-US" dirty="0">
                <a:latin typeface="Comic Sans MS" pitchFamily="66" charset="0"/>
              </a:rPr>
            </a:br>
            <a:endParaRPr lang="en-US" dirty="0">
              <a:latin typeface="Comic Sans MS" pitchFamily="66" charset="0"/>
            </a:endParaRPr>
          </a:p>
          <a:p>
            <a:endParaRPr lang="en-US" dirty="0">
              <a:latin typeface="Comic Sans MS"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077200" cy="6455736"/>
          </a:xfrm>
        </p:spPr>
        <p:txBody>
          <a:bodyPr>
            <a:normAutofit fontScale="92500" lnSpcReduction="10000"/>
          </a:bodyPr>
          <a:lstStyle/>
          <a:p>
            <a:pPr algn="just">
              <a:buNone/>
            </a:pPr>
            <a:r>
              <a:rPr lang="en-US" sz="3600" b="1" dirty="0" smtClean="0">
                <a:latin typeface="Comic Sans MS" pitchFamily="66" charset="0"/>
              </a:rPr>
              <a:t> </a:t>
            </a:r>
            <a:r>
              <a:rPr lang="en-US" sz="2800" b="1" dirty="0" smtClean="0">
                <a:latin typeface="Comic Sans MS" pitchFamily="66" charset="0"/>
              </a:rPr>
              <a:t>4</a:t>
            </a:r>
            <a:r>
              <a:rPr lang="en-US" sz="2800" b="1" dirty="0">
                <a:latin typeface="Comic Sans MS" pitchFamily="66" charset="0"/>
              </a:rPr>
              <a:t>. Easy access to Quality </a:t>
            </a:r>
            <a:r>
              <a:rPr lang="en-US" sz="2800" b="1" dirty="0" smtClean="0">
                <a:latin typeface="Comic Sans MS" pitchFamily="66" charset="0"/>
              </a:rPr>
              <a:t>Education: </a:t>
            </a:r>
            <a:r>
              <a:rPr lang="en-US" sz="2800" dirty="0" smtClean="0">
                <a:latin typeface="Comic Sans MS" pitchFamily="66" charset="0"/>
              </a:rPr>
              <a:t>Teachers </a:t>
            </a:r>
            <a:r>
              <a:rPr lang="en-US" sz="2800" dirty="0">
                <a:latin typeface="Comic Sans MS" pitchFamily="66" charset="0"/>
              </a:rPr>
              <a:t>can make use of the internet by </a:t>
            </a:r>
            <a:r>
              <a:rPr lang="en-US" sz="2800" dirty="0" smtClean="0">
                <a:latin typeface="Comic Sans MS" pitchFamily="66" charset="0"/>
              </a:rPr>
              <a:t>providing </a:t>
            </a:r>
            <a:r>
              <a:rPr lang="en-US" sz="2800" dirty="0">
                <a:latin typeface="Comic Sans MS" pitchFamily="66" charset="0"/>
              </a:rPr>
              <a:t>the students with </a:t>
            </a:r>
            <a:r>
              <a:rPr lang="en-US" sz="2800" b="1" dirty="0">
                <a:latin typeface="Comic Sans MS" pitchFamily="66" charset="0"/>
              </a:rPr>
              <a:t>extra study material </a:t>
            </a:r>
            <a:r>
              <a:rPr lang="en-US" sz="2800" dirty="0">
                <a:latin typeface="Comic Sans MS" pitchFamily="66" charset="0"/>
              </a:rPr>
              <a:t>and resources such as interactive lessons, </a:t>
            </a:r>
            <a:r>
              <a:rPr lang="en-US" sz="2800" b="1" dirty="0">
                <a:latin typeface="Comic Sans MS" pitchFamily="66" charset="0"/>
              </a:rPr>
              <a:t>educational quiz </a:t>
            </a:r>
            <a:r>
              <a:rPr lang="en-US" sz="2800" dirty="0">
                <a:latin typeface="Comic Sans MS" pitchFamily="66" charset="0"/>
              </a:rPr>
              <a:t>as well as tutorials. Teachers can record their lectures and provide it to the students for revisions which is better than reading from notes</a:t>
            </a:r>
            <a:r>
              <a:rPr lang="en-US" sz="2800" dirty="0" smtClean="0">
                <a:latin typeface="Comic Sans MS" pitchFamily="66" charset="0"/>
              </a:rPr>
              <a:t>.</a:t>
            </a:r>
          </a:p>
          <a:p>
            <a:pPr algn="just">
              <a:buNone/>
            </a:pPr>
            <a:r>
              <a:rPr lang="en-US" sz="2800" dirty="0" smtClean="0">
                <a:latin typeface="Comic Sans MS" pitchFamily="66" charset="0"/>
              </a:rPr>
              <a:t>5. </a:t>
            </a:r>
            <a:r>
              <a:rPr lang="en-US" sz="2800" b="1" dirty="0" smtClean="0">
                <a:latin typeface="Comic Sans MS" pitchFamily="66" charset="0"/>
              </a:rPr>
              <a:t> Interaction with Digital Media: </a:t>
            </a:r>
            <a:r>
              <a:rPr lang="en-US" sz="2800" dirty="0" smtClean="0">
                <a:latin typeface="Comic Sans MS" pitchFamily="66" charset="0"/>
              </a:rPr>
              <a:t>Regular use of digital media is one of the most basic parts of our lives. </a:t>
            </a:r>
            <a:r>
              <a:rPr lang="en-US" sz="2800" b="1" dirty="0" smtClean="0">
                <a:latin typeface="Comic Sans MS" pitchFamily="66" charset="0"/>
              </a:rPr>
              <a:t>Digital bulletin boards save paper, allow displaying of videos and audios to attract the attention of students</a:t>
            </a:r>
            <a:r>
              <a:rPr lang="en-US" sz="2800" dirty="0" smtClean="0">
                <a:latin typeface="Comic Sans MS" pitchFamily="66" charset="0"/>
              </a:rPr>
              <a:t>. Nowadays, there are many paid sites which provide education resources that are rich in quality and easily understandable to masses</a:t>
            </a:r>
            <a:r>
              <a:rPr lang="en-US" sz="2400" dirty="0" smtClean="0">
                <a:latin typeface="Comic Sans MS" pitchFamily="66" charset="0"/>
              </a:rPr>
              <a:t>.</a:t>
            </a:r>
            <a:r>
              <a:rPr lang="en-US" dirty="0">
                <a:latin typeface="Comic Sans MS" pitchFamily="66" charset="0"/>
              </a:rPr>
              <a:t/>
            </a:r>
            <a:br>
              <a:rPr lang="en-US" dirty="0">
                <a:latin typeface="Comic Sans MS" pitchFamily="66" charset="0"/>
              </a:rPr>
            </a:br>
            <a:endParaRPr lang="en-US" dirty="0">
              <a:latin typeface="Comic Sans MS" pitchFamily="66" charset="0"/>
            </a:endParaRPr>
          </a:p>
          <a:p>
            <a:endParaRPr lang="en-US" dirty="0">
              <a:latin typeface="Comic Sans MS"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53400" cy="6455736"/>
          </a:xfrm>
        </p:spPr>
        <p:txBody>
          <a:bodyPr>
            <a:normAutofit lnSpcReduction="10000"/>
          </a:bodyPr>
          <a:lstStyle/>
          <a:p>
            <a:pPr algn="just">
              <a:buNone/>
            </a:pPr>
            <a:r>
              <a:rPr lang="en-US" b="1" dirty="0">
                <a:latin typeface="Comic Sans MS" pitchFamily="66" charset="0"/>
              </a:rPr>
              <a:t>6</a:t>
            </a:r>
            <a:r>
              <a:rPr lang="en-US" sz="2800" b="1" dirty="0">
                <a:latin typeface="Comic Sans MS" pitchFamily="66" charset="0"/>
              </a:rPr>
              <a:t>. Keeping </a:t>
            </a:r>
            <a:r>
              <a:rPr lang="en-US" sz="2800" b="1" dirty="0" smtClean="0">
                <a:latin typeface="Comic Sans MS" pitchFamily="66" charset="0"/>
              </a:rPr>
              <a:t>us </a:t>
            </a:r>
            <a:r>
              <a:rPr lang="en-US" sz="2800" b="1" dirty="0">
                <a:latin typeface="Comic Sans MS" pitchFamily="66" charset="0"/>
              </a:rPr>
              <a:t>updated with Latest </a:t>
            </a:r>
            <a:r>
              <a:rPr lang="en-US" sz="2800" b="1" dirty="0" smtClean="0">
                <a:latin typeface="Comic Sans MS" pitchFamily="66" charset="0"/>
              </a:rPr>
              <a:t>Information : </a:t>
            </a:r>
            <a:r>
              <a:rPr lang="en-US" sz="2800" dirty="0" smtClean="0">
                <a:latin typeface="Comic Sans MS" pitchFamily="66" charset="0"/>
              </a:rPr>
              <a:t>Information </a:t>
            </a:r>
            <a:r>
              <a:rPr lang="en-US" sz="2800" dirty="0">
                <a:latin typeface="Comic Sans MS" pitchFamily="66" charset="0"/>
              </a:rPr>
              <a:t>is the biggest advantage which the </a:t>
            </a:r>
            <a:r>
              <a:rPr lang="en-US" sz="2800" b="1" dirty="0">
                <a:latin typeface="Comic Sans MS" pitchFamily="66" charset="0"/>
              </a:rPr>
              <a:t>internet</a:t>
            </a:r>
            <a:r>
              <a:rPr lang="en-US" sz="2800" dirty="0">
                <a:latin typeface="Comic Sans MS" pitchFamily="66" charset="0"/>
              </a:rPr>
              <a:t> is offering. There is a huge amount of information available for every subject. It keeps us up to date with the latest information regarding the subjects.</a:t>
            </a:r>
            <a:br>
              <a:rPr lang="en-US" sz="2800" dirty="0">
                <a:latin typeface="Comic Sans MS" pitchFamily="66" charset="0"/>
              </a:rPr>
            </a:br>
            <a:endParaRPr lang="en-US" sz="2800" dirty="0">
              <a:latin typeface="Comic Sans MS" pitchFamily="66" charset="0"/>
            </a:endParaRPr>
          </a:p>
          <a:p>
            <a:pPr algn="just">
              <a:buNone/>
            </a:pPr>
            <a:r>
              <a:rPr lang="en-US" sz="2800" b="1" dirty="0">
                <a:latin typeface="Comic Sans MS" pitchFamily="66" charset="0"/>
              </a:rPr>
              <a:t>7. Learning with </a:t>
            </a:r>
            <a:r>
              <a:rPr lang="en-US" sz="2800" b="1" dirty="0" smtClean="0">
                <a:latin typeface="Comic Sans MS" pitchFamily="66" charset="0"/>
              </a:rPr>
              <a:t>Multimedia: </a:t>
            </a:r>
            <a:r>
              <a:rPr lang="en-US" sz="2800" dirty="0" smtClean="0">
                <a:latin typeface="Comic Sans MS" pitchFamily="66" charset="0"/>
              </a:rPr>
              <a:t>It </a:t>
            </a:r>
            <a:r>
              <a:rPr lang="en-US" sz="2800" dirty="0">
                <a:latin typeface="Comic Sans MS" pitchFamily="66" charset="0"/>
              </a:rPr>
              <a:t>helps the students with the learning process as it helps to simplify the knowledge. Also, it helps to visualize what is being taught by the teachers in school. </a:t>
            </a:r>
            <a:r>
              <a:rPr lang="en-US" sz="2800" b="1" dirty="0">
                <a:latin typeface="Comic Sans MS" pitchFamily="66" charset="0"/>
              </a:rPr>
              <a:t>If </a:t>
            </a:r>
            <a:r>
              <a:rPr lang="en-US" sz="2800" b="1" dirty="0" smtClean="0">
                <a:latin typeface="Comic Sans MS" pitchFamily="66" charset="0"/>
              </a:rPr>
              <a:t>we </a:t>
            </a:r>
            <a:r>
              <a:rPr lang="en-US" sz="2800" b="1" dirty="0">
                <a:latin typeface="Comic Sans MS" pitchFamily="66" charset="0"/>
              </a:rPr>
              <a:t>want </a:t>
            </a:r>
            <a:r>
              <a:rPr lang="en-US" sz="2800" b="1" dirty="0" smtClean="0">
                <a:latin typeface="Comic Sans MS" pitchFamily="66" charset="0"/>
              </a:rPr>
              <a:t>to prepare for final exams, we </a:t>
            </a:r>
            <a:r>
              <a:rPr lang="en-US" sz="2800" b="1" dirty="0">
                <a:latin typeface="Comic Sans MS" pitchFamily="66" charset="0"/>
              </a:rPr>
              <a:t>can access Video Tutorials and other resources online through the Internet.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001000" cy="6858000"/>
          </a:xfrm>
        </p:spPr>
        <p:txBody>
          <a:bodyPr>
            <a:noAutofit/>
          </a:bodyPr>
          <a:lstStyle/>
          <a:p>
            <a:pPr algn="just">
              <a:buNone/>
            </a:pPr>
            <a:r>
              <a:rPr lang="en-US" sz="2800" dirty="0" smtClean="0">
                <a:latin typeface="Comic Sans MS" pitchFamily="66" charset="0"/>
              </a:rPr>
              <a:t>8. </a:t>
            </a:r>
            <a:r>
              <a:rPr lang="en-US" sz="2800" b="1" dirty="0" smtClean="0">
                <a:latin typeface="Comic Sans MS" pitchFamily="66" charset="0"/>
              </a:rPr>
              <a:t>Fast communication </a:t>
            </a:r>
            <a:r>
              <a:rPr lang="en-US" sz="2800" dirty="0" smtClean="0">
                <a:latin typeface="Comic Sans MS" pitchFamily="66" charset="0"/>
              </a:rPr>
              <a:t>: Internet promotes fast communication across geographical barriers. Students from different states, countries can join collaborative projects through internet. </a:t>
            </a:r>
          </a:p>
          <a:p>
            <a:pPr algn="just">
              <a:buNone/>
            </a:pPr>
            <a:r>
              <a:rPr lang="en-US" sz="2800" smtClean="0">
                <a:latin typeface="Comic Sans MS" pitchFamily="66" charset="0"/>
              </a:rPr>
              <a:t>9. </a:t>
            </a:r>
            <a:r>
              <a:rPr lang="en-US" sz="2800" b="1" dirty="0" smtClean="0">
                <a:latin typeface="Comic Sans MS" pitchFamily="66" charset="0"/>
              </a:rPr>
              <a:t>Helpful in Research </a:t>
            </a:r>
            <a:r>
              <a:rPr lang="en-US" sz="2800" dirty="0" smtClean="0">
                <a:latin typeface="Comic Sans MS" pitchFamily="66" charset="0"/>
              </a:rPr>
              <a:t>: Researchers used wealth of resources available on internet for their research.</a:t>
            </a:r>
            <a:endParaRPr lang="en-US" sz="2800" dirty="0">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27760"/>
          </a:xfrm>
        </p:spPr>
        <p:txBody>
          <a:bodyPr>
            <a:normAutofit/>
          </a:bodyPr>
          <a:lstStyle/>
          <a:p>
            <a:r>
              <a:rPr lang="en-US" sz="3100" dirty="0" smtClean="0"/>
              <a:t>Uses of the Internet in Education</a:t>
            </a:r>
            <a:r>
              <a:rPr lang="en-US" dirty="0" smtClean="0"/>
              <a:t/>
            </a:r>
            <a:br>
              <a:rPr lang="en-US" dirty="0" smtClean="0"/>
            </a:br>
            <a:endParaRPr lang="en-US" dirty="0"/>
          </a:p>
        </p:txBody>
      </p:sp>
      <p:sp>
        <p:nvSpPr>
          <p:cNvPr id="3" name="Content Placeholder 2"/>
          <p:cNvSpPr>
            <a:spLocks noGrp="1"/>
          </p:cNvSpPr>
          <p:nvPr>
            <p:ph idx="1"/>
          </p:nvPr>
        </p:nvSpPr>
        <p:spPr>
          <a:xfrm>
            <a:off x="152400" y="914400"/>
            <a:ext cx="7924800" cy="5943600"/>
          </a:xfrm>
        </p:spPr>
        <p:txBody>
          <a:bodyPr>
            <a:normAutofit fontScale="92500" lnSpcReduction="10000"/>
          </a:bodyPr>
          <a:lstStyle/>
          <a:p>
            <a:pPr lvl="0" algn="just"/>
            <a:r>
              <a:rPr lang="en-US" dirty="0" smtClean="0"/>
              <a:t>Students can </a:t>
            </a:r>
            <a:r>
              <a:rPr lang="en-US" sz="3000" b="1" dirty="0" smtClean="0"/>
              <a:t>search</a:t>
            </a:r>
            <a:r>
              <a:rPr lang="en-US" b="1" dirty="0" smtClean="0"/>
              <a:t> </a:t>
            </a:r>
            <a:r>
              <a:rPr lang="en-US" dirty="0" smtClean="0"/>
              <a:t>what they want to learn about by the use of Google or other search engines like Bing, Yahoo, etc.</a:t>
            </a:r>
          </a:p>
          <a:p>
            <a:pPr lvl="0" algn="just"/>
            <a:r>
              <a:rPr lang="en-US" dirty="0" smtClean="0"/>
              <a:t>Students can learn and take </a:t>
            </a:r>
            <a:r>
              <a:rPr lang="en-US" sz="3000" b="1" dirty="0" smtClean="0"/>
              <a:t>online classes </a:t>
            </a:r>
            <a:r>
              <a:rPr lang="en-US" dirty="0" smtClean="0"/>
              <a:t>anytime and anywhere and they can watch </a:t>
            </a:r>
            <a:r>
              <a:rPr lang="en-US" b="1" dirty="0" smtClean="0"/>
              <a:t>videos on YouTube </a:t>
            </a:r>
            <a:r>
              <a:rPr lang="en-US" dirty="0" smtClean="0"/>
              <a:t>related to mathematics, English language, physics or any other information about any topic related to their school homework</a:t>
            </a:r>
          </a:p>
          <a:p>
            <a:pPr lvl="0" algn="just"/>
            <a:r>
              <a:rPr lang="en-US" dirty="0" smtClean="0"/>
              <a:t>Notes and </a:t>
            </a:r>
            <a:r>
              <a:rPr lang="en-US" sz="3000" b="1" dirty="0" smtClean="0"/>
              <a:t>research papers </a:t>
            </a:r>
            <a:r>
              <a:rPr lang="en-US" dirty="0" smtClean="0"/>
              <a:t>all are available on the internet and just a click away.</a:t>
            </a:r>
          </a:p>
          <a:p>
            <a:pPr lvl="0" algn="just"/>
            <a:r>
              <a:rPr lang="en-US" dirty="0" smtClean="0"/>
              <a:t>Teachers can </a:t>
            </a:r>
            <a:r>
              <a:rPr lang="en-US" sz="3000" b="1" dirty="0" smtClean="0"/>
              <a:t>use social media/blog </a:t>
            </a:r>
            <a:r>
              <a:rPr lang="en-US" dirty="0" smtClean="0"/>
              <a:t>to connect with students and share motivational quotes as well as subject-related articles and notes.</a:t>
            </a:r>
          </a:p>
          <a:p>
            <a:pPr lvl="0" algn="just"/>
            <a:r>
              <a:rPr lang="en-US" dirty="0" smtClean="0"/>
              <a:t>Teachers can </a:t>
            </a:r>
            <a:r>
              <a:rPr lang="en-US" sz="3000" b="1" dirty="0" smtClean="0"/>
              <a:t>teach</a:t>
            </a:r>
            <a:r>
              <a:rPr lang="en-US" dirty="0" smtClean="0"/>
              <a:t> by the use of animation, </a:t>
            </a:r>
            <a:r>
              <a:rPr lang="en-US" dirty="0" err="1" smtClean="0"/>
              <a:t>powerpoint</a:t>
            </a:r>
            <a:r>
              <a:rPr lang="en-US" dirty="0" smtClean="0"/>
              <a:t> slides, and images to capture the student’s attention.</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153400" cy="6858000"/>
          </a:xfrm>
        </p:spPr>
        <p:txBody>
          <a:bodyPr>
            <a:normAutofit/>
          </a:bodyPr>
          <a:lstStyle/>
          <a:p>
            <a:pPr lvl="0" algn="just"/>
            <a:r>
              <a:rPr lang="en-US" sz="2800" dirty="0" smtClean="0">
                <a:latin typeface="Comic Sans MS" pitchFamily="66" charset="0"/>
              </a:rPr>
              <a:t>Teachers can </a:t>
            </a:r>
            <a:r>
              <a:rPr lang="en-US" sz="2800" b="1" dirty="0" smtClean="0">
                <a:latin typeface="Comic Sans MS" pitchFamily="66" charset="0"/>
              </a:rPr>
              <a:t>record their own </a:t>
            </a:r>
            <a:r>
              <a:rPr lang="en-US" sz="2800" dirty="0" smtClean="0">
                <a:latin typeface="Comic Sans MS" pitchFamily="66" charset="0"/>
              </a:rPr>
              <a:t>lectures or topics on camera and upload them to YouTube.</a:t>
            </a:r>
          </a:p>
          <a:p>
            <a:pPr lvl="0" algn="just"/>
            <a:r>
              <a:rPr lang="en-US" sz="2800" b="1" dirty="0" smtClean="0">
                <a:latin typeface="Comic Sans MS" pitchFamily="66" charset="0"/>
              </a:rPr>
              <a:t>Parents</a:t>
            </a:r>
            <a:r>
              <a:rPr lang="en-US" sz="2800" dirty="0" smtClean="0">
                <a:latin typeface="Comic Sans MS" pitchFamily="66" charset="0"/>
              </a:rPr>
              <a:t> can also help children by watching the same topic on the internet. They also can learn on the internet for their </a:t>
            </a:r>
            <a:r>
              <a:rPr lang="en-US" sz="2800" b="1" dirty="0" smtClean="0">
                <a:latin typeface="Comic Sans MS" pitchFamily="66" charset="0"/>
              </a:rPr>
              <a:t>personal development </a:t>
            </a:r>
            <a:r>
              <a:rPr lang="en-US" sz="2800" dirty="0" smtClean="0">
                <a:latin typeface="Comic Sans MS" pitchFamily="66" charset="0"/>
              </a:rPr>
              <a:t>so that later they can contribute to their </a:t>
            </a:r>
            <a:r>
              <a:rPr lang="en-US" sz="2800" b="1" dirty="0" smtClean="0">
                <a:latin typeface="Comic Sans MS" pitchFamily="66" charset="0"/>
              </a:rPr>
              <a:t>kid’s education.</a:t>
            </a:r>
          </a:p>
          <a:p>
            <a:pPr lvl="0" algn="just"/>
            <a:r>
              <a:rPr lang="en-US" sz="2800" b="1" dirty="0" smtClean="0">
                <a:latin typeface="Comic Sans MS" pitchFamily="66" charset="0"/>
              </a:rPr>
              <a:t>Parents can interact, communicate </a:t>
            </a:r>
            <a:r>
              <a:rPr lang="en-US" sz="2800" dirty="0" smtClean="0">
                <a:latin typeface="Comic Sans MS" pitchFamily="66" charset="0"/>
              </a:rPr>
              <a:t>or chat with teachers and school authorities about their kid’s performance and attitude in school.</a:t>
            </a:r>
          </a:p>
          <a:p>
            <a:endParaRPr lang="en-US" sz="2800" dirty="0">
              <a:latin typeface="Comic Sans MS"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7924800" cy="5617536"/>
          </a:xfrm>
        </p:spPr>
        <p:txBody>
          <a:bodyPr/>
          <a:lstStyle/>
          <a:p>
            <a:pPr algn="just">
              <a:buNone/>
            </a:pPr>
            <a:r>
              <a:rPr lang="en-US" sz="3600" dirty="0" smtClean="0">
                <a:latin typeface="Comic Sans MS" pitchFamily="66" charset="0"/>
              </a:rPr>
              <a:t> The </a:t>
            </a:r>
            <a:r>
              <a:rPr lang="en-US" sz="3600" b="1" dirty="0" smtClean="0">
                <a:latin typeface="Comic Sans MS" pitchFamily="66" charset="0"/>
              </a:rPr>
              <a:t>Internet</a:t>
            </a:r>
            <a:r>
              <a:rPr lang="en-US" sz="3600" dirty="0" smtClean="0">
                <a:latin typeface="Comic Sans MS" pitchFamily="66" charset="0"/>
              </a:rPr>
              <a:t> is a boon to the people, which is used all over the world. Hence, it should be used for good purpose. It has a great impact on imparting education to the children. If this is used in appropriate ways that meet children’s development level, they can benefit and learn from the </a:t>
            </a:r>
            <a:r>
              <a:rPr lang="en-US" sz="3600" b="1" dirty="0" smtClean="0">
                <a:latin typeface="Comic Sans MS" pitchFamily="66" charset="0"/>
              </a:rPr>
              <a:t>Internet.</a:t>
            </a:r>
            <a:endParaRPr lang="en-US" sz="3600" dirty="0" smtClean="0">
              <a:latin typeface="Comic Sans MS" pitchFamily="66" charset="0"/>
            </a:endParaRP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1589</TotalTime>
  <Words>532</Words>
  <Application>Microsoft Office PowerPoint</Application>
  <PresentationFormat>On-screen Show (4:3)</PresentationFormat>
  <Paragraphs>52</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Opulent</vt:lpstr>
      <vt:lpstr>Role of Internet in Education </vt:lpstr>
      <vt:lpstr>internet</vt:lpstr>
      <vt:lpstr>Slide 3</vt:lpstr>
      <vt:lpstr>Slide 4</vt:lpstr>
      <vt:lpstr>Application areas of internet in education</vt:lpstr>
      <vt:lpstr>There are many benefits of the internet in the field of education. Some of these are: </vt:lpstr>
      <vt:lpstr>Slide 7</vt:lpstr>
      <vt:lpstr>Slide 8</vt:lpstr>
      <vt:lpstr>Slide 9</vt:lpstr>
      <vt:lpstr>Slide 10</vt:lpstr>
      <vt:lpstr>Uses of the Internet in Education </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Internet in Education</dc:title>
  <dc:creator>Sabhya</dc:creator>
  <cp:lastModifiedBy>Sabhya</cp:lastModifiedBy>
  <cp:revision>28</cp:revision>
  <dcterms:created xsi:type="dcterms:W3CDTF">2019-12-29T20:18:24Z</dcterms:created>
  <dcterms:modified xsi:type="dcterms:W3CDTF">2022-03-15T16:49:18Z</dcterms:modified>
</cp:coreProperties>
</file>