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72" r:id="rId4"/>
    <p:sldId id="269" r:id="rId5"/>
    <p:sldId id="263" r:id="rId6"/>
    <p:sldId id="264" r:id="rId7"/>
    <p:sldId id="268" r:id="rId8"/>
    <p:sldId id="257" r:id="rId9"/>
    <p:sldId id="258" r:id="rId10"/>
    <p:sldId id="259" r:id="rId11"/>
    <p:sldId id="270" r:id="rId12"/>
    <p:sldId id="265" r:id="rId13"/>
    <p:sldId id="262" r:id="rId14"/>
    <p:sldId id="276"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A7DD12A-A7D2-4E7C-86E9-07D90243779F}" type="datetimeFigureOut">
              <a:rPr lang="en-US" smtClean="0"/>
              <a:pPr/>
              <a:t>4/24/2022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104D551-F67C-4B16-9B16-8DB692D045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7DD12A-A7D2-4E7C-86E9-07D90243779F}" type="datetimeFigureOut">
              <a:rPr lang="en-US" smtClean="0"/>
              <a:pPr/>
              <a:t>4/24/2022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A7DD12A-A7D2-4E7C-86E9-07D90243779F}" type="datetimeFigureOut">
              <a:rPr lang="en-US" smtClean="0"/>
              <a:pPr/>
              <a:t>4/24/2022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4D551-F67C-4B16-9B16-8DB692D045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A7DD12A-A7D2-4E7C-86E9-07D90243779F}" type="datetimeFigureOut">
              <a:rPr lang="en-US" smtClean="0"/>
              <a:pPr/>
              <a:t>4/24/2022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A7DD12A-A7D2-4E7C-86E9-07D90243779F}" type="datetimeFigureOut">
              <a:rPr lang="en-US" smtClean="0"/>
              <a:pPr/>
              <a:t>4/24/2022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A7DD12A-A7D2-4E7C-86E9-07D90243779F}" type="datetimeFigureOut">
              <a:rPr lang="en-US" smtClean="0"/>
              <a:pPr/>
              <a:t>4/24/2022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DD12A-A7D2-4E7C-86E9-07D90243779F}" type="datetimeFigureOut">
              <a:rPr lang="en-US" smtClean="0"/>
              <a:pPr/>
              <a:t>4/24/2022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A7DD12A-A7D2-4E7C-86E9-07D90243779F}" type="datetimeFigureOut">
              <a:rPr lang="en-US" smtClean="0"/>
              <a:pPr/>
              <a:t>4/24/2022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A7DD12A-A7D2-4E7C-86E9-07D90243779F}" type="datetimeFigureOut">
              <a:rPr lang="en-US" smtClean="0"/>
              <a:pPr/>
              <a:t>4/24/2022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104D551-F67C-4B16-9B16-8DB692D0458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7DD12A-A7D2-4E7C-86E9-07D90243779F}" type="datetimeFigureOut">
              <a:rPr lang="en-US" smtClean="0"/>
              <a:pPr/>
              <a:t>4/24/2022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7DD12A-A7D2-4E7C-86E9-07D90243779F}" type="datetimeFigureOut">
              <a:rPr lang="en-US" smtClean="0"/>
              <a:pPr/>
              <a:t>4/24/2022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4D551-F67C-4B16-9B16-8DB692D045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A7DD12A-A7D2-4E7C-86E9-07D90243779F}" type="datetimeFigureOut">
              <a:rPr lang="en-US" smtClean="0"/>
              <a:pPr/>
              <a:t>4/24/2022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104D551-F67C-4B16-9B16-8DB692D0458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image.slidesharecdn.com/ict-uniti-160122075910/95/information-and-communication-technology-in-education-28-638.jpg?cb=145344962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895600"/>
          </a:xfrm>
        </p:spPr>
        <p:txBody>
          <a:bodyPr>
            <a:normAutofit/>
          </a:bodyPr>
          <a:lstStyle/>
          <a:p>
            <a:pPr algn="ctr"/>
            <a:r>
              <a:rPr lang="en-US" sz="7200" dirty="0" smtClean="0">
                <a:latin typeface="Comic Sans MS" pitchFamily="66" charset="0"/>
              </a:rPr>
              <a:t>SCOPE OF ICT IN EDUCATION</a:t>
            </a:r>
            <a:endParaRPr lang="en-US" sz="7200" dirty="0">
              <a:latin typeface="Comic Sans MS"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5943600"/>
          </a:xfrm>
        </p:spPr>
        <p:txBody>
          <a:bodyPr>
            <a:normAutofit fontScale="92500"/>
          </a:bodyPr>
          <a:lstStyle/>
          <a:p>
            <a:pPr algn="just"/>
            <a:r>
              <a:rPr lang="en-US" sz="3600" dirty="0" smtClean="0"/>
              <a:t>ICT has become an </a:t>
            </a:r>
            <a:r>
              <a:rPr lang="en-US" sz="3600" b="1" dirty="0" smtClean="0"/>
              <a:t>important educational technique/tool</a:t>
            </a:r>
            <a:r>
              <a:rPr lang="en-US" sz="3600" dirty="0" smtClean="0"/>
              <a:t> in the field of education today. </a:t>
            </a:r>
            <a:r>
              <a:rPr lang="en-US" sz="3600" b="1" dirty="0" smtClean="0"/>
              <a:t>ICT tools </a:t>
            </a:r>
            <a:r>
              <a:rPr lang="en-US" sz="3600" dirty="0" smtClean="0"/>
              <a:t>like computer, software, internet, I/O devices, projectors etc. are effectively used in the field of education. ICT is playing an important role to </a:t>
            </a:r>
            <a:r>
              <a:rPr lang="en-US" sz="3600" b="1" dirty="0" smtClean="0"/>
              <a:t>connect the world </a:t>
            </a:r>
            <a:r>
              <a:rPr lang="en-US" sz="3600" dirty="0" smtClean="0"/>
              <a:t>which was not possible earlier. In modern age it is important to increase the scope of ICT as it has made teaching learning process flexible in a very short period</a:t>
            </a:r>
            <a:r>
              <a:rPr lang="en-US" sz="3600" dirty="0" smtClean="0"/>
              <a:t>. </a:t>
            </a:r>
          </a:p>
          <a:p>
            <a:pPr algn="just"/>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pPr algn="ctr"/>
            <a:r>
              <a:rPr lang="en-US" b="1" dirty="0" smtClean="0"/>
              <a:t>SCOPE</a:t>
            </a:r>
            <a:endParaRPr lang="en-US" b="1" dirty="0"/>
          </a:p>
        </p:txBody>
      </p:sp>
      <p:sp>
        <p:nvSpPr>
          <p:cNvPr id="3" name="Content Placeholder 2"/>
          <p:cNvSpPr>
            <a:spLocks noGrp="1"/>
          </p:cNvSpPr>
          <p:nvPr>
            <p:ph idx="1"/>
          </p:nvPr>
        </p:nvSpPr>
        <p:spPr>
          <a:xfrm>
            <a:off x="457200" y="990600"/>
            <a:ext cx="8229600" cy="5334000"/>
          </a:xfrm>
        </p:spPr>
        <p:txBody>
          <a:bodyPr>
            <a:normAutofit/>
          </a:bodyPr>
          <a:lstStyle/>
          <a:p>
            <a:pPr algn="just">
              <a:buNone/>
            </a:pPr>
            <a:r>
              <a:rPr lang="en-US" sz="3600" dirty="0" smtClean="0"/>
              <a:t>  According to Dictionary meaning, scope refers to the extent or range of view, outlook, </a:t>
            </a:r>
            <a:r>
              <a:rPr lang="en-US" sz="3600" b="1" dirty="0" smtClean="0"/>
              <a:t>application</a:t>
            </a:r>
            <a:r>
              <a:rPr lang="en-US" sz="3600" dirty="0" smtClean="0"/>
              <a:t>, operation and </a:t>
            </a:r>
            <a:r>
              <a:rPr lang="en-US" sz="3600" b="1" dirty="0" smtClean="0"/>
              <a:t>effectiveness</a:t>
            </a:r>
            <a:r>
              <a:rPr lang="en-US" sz="3600" dirty="0" smtClean="0"/>
              <a:t>. By the meaning, “scope of ICT in education” means </a:t>
            </a:r>
            <a:r>
              <a:rPr lang="en-US" sz="3600" b="1" dirty="0" smtClean="0"/>
              <a:t>comprehensiveness, variety of learning experiences to be provided in the educational process using ICT. </a:t>
            </a:r>
            <a:endParaRPr lang="en-US" sz="36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pPr algn="ctr"/>
            <a:r>
              <a:rPr lang="en-US" b="1" dirty="0" smtClean="0"/>
              <a:t>SCOPE OF ICT IN EDUCATION</a:t>
            </a:r>
            <a:endParaRPr lang="en-US" b="1" dirty="0"/>
          </a:p>
        </p:txBody>
      </p:sp>
      <p:sp>
        <p:nvSpPr>
          <p:cNvPr id="3" name="Content Placeholder 2"/>
          <p:cNvSpPr>
            <a:spLocks noGrp="1"/>
          </p:cNvSpPr>
          <p:nvPr>
            <p:ph idx="1"/>
          </p:nvPr>
        </p:nvSpPr>
        <p:spPr>
          <a:xfrm>
            <a:off x="0" y="990600"/>
            <a:ext cx="8991600" cy="5638800"/>
          </a:xfrm>
        </p:spPr>
        <p:txBody>
          <a:bodyPr>
            <a:normAutofit/>
          </a:bodyPr>
          <a:lstStyle/>
          <a:p>
            <a:pPr>
              <a:buNone/>
            </a:pPr>
            <a:r>
              <a:rPr lang="en-US" dirty="0" smtClean="0"/>
              <a:t>   </a:t>
            </a:r>
            <a:r>
              <a:rPr lang="en-US" sz="2800" b="1" dirty="0" smtClean="0"/>
              <a:t>ICT has a huge scope in education sector. Some of the usage of ICT in education are:</a:t>
            </a:r>
            <a:endParaRPr lang="en-US" b="1" dirty="0" smtClean="0"/>
          </a:p>
          <a:p>
            <a:pPr algn="just">
              <a:buNone/>
            </a:pPr>
            <a:r>
              <a:rPr lang="en-US" b="1" dirty="0" smtClean="0"/>
              <a:t>    A person from village </a:t>
            </a:r>
            <a:r>
              <a:rPr lang="en-US" dirty="0" smtClean="0"/>
              <a:t>also can refer the latest information and research everyday. </a:t>
            </a:r>
            <a:r>
              <a:rPr lang="en-US" b="1" dirty="0" smtClean="0"/>
              <a:t>Television broadcast </a:t>
            </a:r>
            <a:r>
              <a:rPr lang="en-US" dirty="0" smtClean="0"/>
              <a:t>is one of the best communication media to educate students. The </a:t>
            </a:r>
            <a:r>
              <a:rPr lang="en-US" b="1" dirty="0" smtClean="0"/>
              <a:t>difficult experiments</a:t>
            </a:r>
            <a:r>
              <a:rPr lang="en-US" dirty="0" smtClean="0"/>
              <a:t>, advance surgery for medical students etc. can be viewed. </a:t>
            </a:r>
            <a:r>
              <a:rPr lang="en-US" b="1" dirty="0" smtClean="0"/>
              <a:t>LCD</a:t>
            </a:r>
            <a:r>
              <a:rPr lang="en-US" dirty="0" smtClean="0"/>
              <a:t> projectors can be used for </a:t>
            </a:r>
            <a:r>
              <a:rPr lang="en-US" b="1" dirty="0" smtClean="0"/>
              <a:t>effective training</a:t>
            </a:r>
            <a:r>
              <a:rPr lang="en-US" dirty="0" smtClean="0"/>
              <a:t>. The man power problem, </a:t>
            </a:r>
            <a:r>
              <a:rPr lang="en-US" b="1" dirty="0" smtClean="0"/>
              <a:t>the human mistakes can be avoided by on-line examination</a:t>
            </a:r>
            <a:r>
              <a:rPr lang="en-US" dirty="0" smtClean="0"/>
              <a:t>.</a:t>
            </a:r>
          </a:p>
          <a:p>
            <a:pPr algn="just">
              <a:buNone/>
            </a:pPr>
            <a:r>
              <a:rPr lang="en-US" dirty="0" smtClean="0">
                <a:hlinkClick r:id="rId2" tooltip="In online tutoring, the student logs into his or her tutor&#10;..."/>
              </a:rPr>
              <a:t>   </a:t>
            </a:r>
            <a:r>
              <a:rPr lang="en-US" b="1" dirty="0" smtClean="0"/>
              <a:t>In online tutoring, </a:t>
            </a:r>
            <a:r>
              <a:rPr lang="en-US" dirty="0" smtClean="0"/>
              <a:t>the student logs into his or her tutor through the use of internet at home. The student asks the question and teacher replies it by writing on smart board or using </a:t>
            </a:r>
            <a:r>
              <a:rPr lang="en-US" b="1" dirty="0" smtClean="0"/>
              <a:t>PowerPoint presentation.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915400" cy="1295400"/>
          </a:xfrm>
        </p:spPr>
        <p:txBody>
          <a:bodyPr>
            <a:normAutofit/>
          </a:bodyPr>
          <a:lstStyle/>
          <a:p>
            <a:pPr algn="ctr"/>
            <a:r>
              <a:rPr lang="en-US" sz="4000" b="1" dirty="0" smtClean="0">
                <a:latin typeface="Comic Sans MS" pitchFamily="66" charset="0"/>
              </a:rPr>
              <a:t>Scope of ICT in the Education Sector</a:t>
            </a:r>
            <a:endParaRPr lang="en-US" sz="4000" b="1" dirty="0">
              <a:latin typeface="Comic Sans MS" pitchFamily="66" charset="0"/>
            </a:endParaRPr>
          </a:p>
        </p:txBody>
      </p:sp>
      <p:sp>
        <p:nvSpPr>
          <p:cNvPr id="3" name="Content Placeholder 2"/>
          <p:cNvSpPr>
            <a:spLocks noGrp="1"/>
          </p:cNvSpPr>
          <p:nvPr>
            <p:ph idx="1"/>
          </p:nvPr>
        </p:nvSpPr>
        <p:spPr>
          <a:xfrm>
            <a:off x="228600" y="1600200"/>
            <a:ext cx="8610600" cy="5257800"/>
          </a:xfrm>
        </p:spPr>
        <p:txBody>
          <a:bodyPr>
            <a:normAutofit lnSpcReduction="10000"/>
          </a:bodyPr>
          <a:lstStyle/>
          <a:p>
            <a:pPr algn="just">
              <a:buNone/>
            </a:pPr>
            <a:r>
              <a:rPr lang="en-US" dirty="0" smtClean="0"/>
              <a:t>1. </a:t>
            </a:r>
            <a:r>
              <a:rPr lang="en-US" b="1" dirty="0" smtClean="0"/>
              <a:t>Classroom learning</a:t>
            </a:r>
            <a:r>
              <a:rPr lang="en-US" dirty="0" smtClean="0"/>
              <a:t>–With </a:t>
            </a:r>
            <a:r>
              <a:rPr lang="en-US" dirty="0" smtClean="0"/>
              <a:t>the </a:t>
            </a:r>
            <a:r>
              <a:rPr lang="en-US" dirty="0" smtClean="0"/>
              <a:t>introduction of ICT in education, classroom learning has become more </a:t>
            </a:r>
            <a:r>
              <a:rPr lang="en-US" b="1" dirty="0" smtClean="0"/>
              <a:t>interactive and interesting</a:t>
            </a:r>
            <a:r>
              <a:rPr lang="en-US" b="1" dirty="0" smtClean="0"/>
              <a:t>. </a:t>
            </a:r>
            <a:r>
              <a:rPr lang="en-US" dirty="0" smtClean="0"/>
              <a:t>With </a:t>
            </a:r>
            <a:r>
              <a:rPr lang="en-US" dirty="0" smtClean="0"/>
              <a:t>the help of </a:t>
            </a:r>
            <a:r>
              <a:rPr lang="en-US" b="1" dirty="0" smtClean="0"/>
              <a:t>presentations, designing and </a:t>
            </a:r>
            <a:r>
              <a:rPr lang="en-US" b="1" dirty="0" smtClean="0"/>
              <a:t>with use of whiteboard lists tough </a:t>
            </a:r>
            <a:r>
              <a:rPr lang="en-US" b="1" dirty="0" smtClean="0"/>
              <a:t>topics can be taught and learned in easier way.</a:t>
            </a:r>
          </a:p>
          <a:p>
            <a:pPr algn="just">
              <a:buNone/>
            </a:pPr>
            <a:r>
              <a:rPr lang="en-US" dirty="0" smtClean="0"/>
              <a:t>2</a:t>
            </a:r>
            <a:r>
              <a:rPr lang="en-US" dirty="0" smtClean="0"/>
              <a:t>. </a:t>
            </a:r>
            <a:r>
              <a:rPr lang="en-US" dirty="0" smtClean="0"/>
              <a:t>Digital</a:t>
            </a:r>
            <a:r>
              <a:rPr lang="en-US" dirty="0" smtClean="0"/>
              <a:t> </a:t>
            </a:r>
            <a:r>
              <a:rPr lang="en-US" b="1" dirty="0" smtClean="0"/>
              <a:t>Publication</a:t>
            </a:r>
            <a:r>
              <a:rPr lang="en-US" dirty="0" smtClean="0"/>
              <a:t> – The notes and other </a:t>
            </a:r>
            <a:r>
              <a:rPr lang="en-US" b="1" dirty="0" smtClean="0"/>
              <a:t>important documents can be digitized</a:t>
            </a:r>
            <a:r>
              <a:rPr lang="en-US" dirty="0" smtClean="0"/>
              <a:t> and hence </a:t>
            </a:r>
            <a:r>
              <a:rPr lang="en-US" b="1" dirty="0" smtClean="0"/>
              <a:t>transmitted easily</a:t>
            </a:r>
            <a:r>
              <a:rPr lang="en-US" dirty="0" smtClean="0"/>
              <a:t>. Many </a:t>
            </a:r>
            <a:r>
              <a:rPr lang="en-US" b="1" dirty="0" smtClean="0"/>
              <a:t>e-books are available </a:t>
            </a:r>
            <a:r>
              <a:rPr lang="en-US" dirty="0" smtClean="0"/>
              <a:t>on websites developed by different publishers. Encyclopedias are also available online. Books can easily be converted to e-books which becomes more handy and easy to carry and use and share its contents.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6019800"/>
          </a:xfrm>
        </p:spPr>
        <p:txBody>
          <a:bodyPr>
            <a:normAutofit fontScale="92500" lnSpcReduction="10000"/>
          </a:bodyPr>
          <a:lstStyle/>
          <a:p>
            <a:pPr marL="514350" indent="-514350" algn="just">
              <a:buNone/>
            </a:pPr>
            <a:r>
              <a:rPr lang="en-US" b="1" dirty="0" smtClean="0"/>
              <a:t>3. </a:t>
            </a:r>
            <a:r>
              <a:rPr lang="en-US" b="1" dirty="0" smtClean="0"/>
              <a:t>Online Examination and Evaluation</a:t>
            </a:r>
            <a:r>
              <a:rPr lang="en-US" dirty="0" smtClean="0"/>
              <a:t> </a:t>
            </a:r>
            <a:r>
              <a:rPr lang="en-US" dirty="0" smtClean="0"/>
              <a:t>– </a:t>
            </a:r>
            <a:r>
              <a:rPr lang="en-US" dirty="0" smtClean="0"/>
              <a:t>Online examination and evaluation is available to all the learners using ICT.  UGC-NET and other ICT based examinations are held and evaluated every year. </a:t>
            </a:r>
            <a:r>
              <a:rPr lang="en-US" dirty="0" smtClean="0"/>
              <a:t>With </a:t>
            </a:r>
            <a:r>
              <a:rPr lang="en-US" dirty="0" smtClean="0"/>
              <a:t>the help of various </a:t>
            </a:r>
            <a:r>
              <a:rPr lang="en-US" dirty="0" smtClean="0"/>
              <a:t>software's </a:t>
            </a:r>
            <a:r>
              <a:rPr lang="en-US" dirty="0" smtClean="0"/>
              <a:t>online tests can be done easily and the </a:t>
            </a:r>
            <a:r>
              <a:rPr lang="en-US" b="1" dirty="0" smtClean="0"/>
              <a:t>result, progress report and feedback can be received immediately</a:t>
            </a:r>
            <a:r>
              <a:rPr lang="en-US" dirty="0" smtClean="0"/>
              <a:t>.</a:t>
            </a:r>
          </a:p>
          <a:p>
            <a:pPr marL="514350" indent="-514350" algn="just">
              <a:buNone/>
            </a:pPr>
            <a:endParaRPr lang="en-US" dirty="0" smtClean="0"/>
          </a:p>
          <a:p>
            <a:pPr marL="514350" indent="-514350" algn="just">
              <a:buAutoNum type="arabicPeriod" startAt="4"/>
            </a:pPr>
            <a:r>
              <a:rPr lang="en-US" b="1" dirty="0" smtClean="0"/>
              <a:t>Use of ICT as Administration tool</a:t>
            </a:r>
            <a:r>
              <a:rPr lang="en-US" dirty="0" smtClean="0"/>
              <a:t>– </a:t>
            </a:r>
            <a:r>
              <a:rPr lang="en-US" dirty="0" smtClean="0"/>
              <a:t>The administration of any educational organization can be handled more efficiently with the help of various tools of ICT like </a:t>
            </a:r>
            <a:r>
              <a:rPr lang="en-US" b="1" dirty="0" smtClean="0"/>
              <a:t>CCTV, computers </a:t>
            </a:r>
            <a:r>
              <a:rPr lang="en-US" dirty="0" smtClean="0"/>
              <a:t>etc. Records can be maintained, updated and shared using ICT like </a:t>
            </a:r>
            <a:r>
              <a:rPr lang="en-US" b="1" dirty="0" smtClean="0"/>
              <a:t>Employees register, Library record, Progress </a:t>
            </a:r>
            <a:r>
              <a:rPr lang="en-US" b="1" dirty="0" smtClean="0"/>
              <a:t>reports, </a:t>
            </a:r>
            <a:r>
              <a:rPr lang="en-US" b="1" dirty="0" smtClean="0"/>
              <a:t>Students </a:t>
            </a:r>
            <a:r>
              <a:rPr lang="en-US" b="1" dirty="0" smtClean="0"/>
              <a:t>register, </a:t>
            </a:r>
            <a:r>
              <a:rPr lang="en-US" b="1" dirty="0" smtClean="0"/>
              <a:t>Placement cell , Alumni </a:t>
            </a:r>
            <a:r>
              <a:rPr lang="en-US" b="1" dirty="0" smtClean="0"/>
              <a:t>record, School </a:t>
            </a:r>
            <a:r>
              <a:rPr lang="en-US" b="1" dirty="0" smtClean="0"/>
              <a:t>campus record , Finance &amp; accounts ,</a:t>
            </a:r>
            <a:r>
              <a:rPr lang="en-US" b="1" dirty="0" smtClean="0"/>
              <a:t>Timetable  </a:t>
            </a:r>
            <a:r>
              <a:rPr lang="en-US" b="1" dirty="0" smtClean="0"/>
              <a:t>etc.</a:t>
            </a:r>
          </a:p>
          <a:p>
            <a:pPr algn="just">
              <a:buNone/>
            </a:pP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562600"/>
          </a:xfrm>
        </p:spPr>
        <p:txBody>
          <a:bodyPr>
            <a:normAutofit/>
          </a:bodyPr>
          <a:lstStyle/>
          <a:p>
            <a:pPr algn="just">
              <a:buNone/>
            </a:pPr>
            <a:r>
              <a:rPr lang="en-US" dirty="0" smtClean="0"/>
              <a:t>5.  </a:t>
            </a:r>
            <a:r>
              <a:rPr lang="en-US" sz="2800" b="1" dirty="0" smtClean="0"/>
              <a:t>Research</a:t>
            </a:r>
            <a:r>
              <a:rPr lang="en-US" dirty="0" smtClean="0"/>
              <a:t> – With the help of various </a:t>
            </a:r>
            <a:r>
              <a:rPr lang="en-US" b="1" dirty="0" smtClean="0"/>
              <a:t>search engines and several web sites</a:t>
            </a:r>
            <a:r>
              <a:rPr lang="en-US" dirty="0" smtClean="0"/>
              <a:t>, doing research has become easy. Moreover with the help of </a:t>
            </a:r>
            <a:r>
              <a:rPr lang="en-US" b="1" dirty="0" smtClean="0"/>
              <a:t>internet</a:t>
            </a:r>
            <a:r>
              <a:rPr lang="en-US" dirty="0" smtClean="0"/>
              <a:t> a person can have </a:t>
            </a:r>
            <a:r>
              <a:rPr lang="en-US" b="1" dirty="0" smtClean="0"/>
              <a:t>access to any library of the world </a:t>
            </a:r>
            <a:r>
              <a:rPr lang="en-US" dirty="0" smtClean="0"/>
              <a:t>and </a:t>
            </a:r>
            <a:r>
              <a:rPr lang="en-US" b="1" dirty="0" smtClean="0"/>
              <a:t>can talk to eminent scholars using e-mails, chatting, video conferencing </a:t>
            </a:r>
            <a:r>
              <a:rPr lang="en-US" dirty="0" smtClean="0"/>
              <a:t>etc. Information can also be </a:t>
            </a:r>
            <a:r>
              <a:rPr lang="en-US" b="1" dirty="0" smtClean="0"/>
              <a:t>collected and stored </a:t>
            </a:r>
            <a:r>
              <a:rPr lang="en-US" dirty="0" smtClean="0"/>
              <a:t>in computer for research. Further, for analysis and reporting, computer can also be used. With the facilities of </a:t>
            </a:r>
            <a:r>
              <a:rPr lang="en-US" b="1" dirty="0" smtClean="0"/>
              <a:t>Internet, Website, and INFLIBNET</a:t>
            </a:r>
            <a:r>
              <a:rPr lang="en-US" dirty="0" smtClean="0"/>
              <a:t>, the researchers as well as a learner wanting to inquire or find out something that is happening elsewhere can have access to a large amount of information sitting at home.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686800" cy="5638800"/>
          </a:xfrm>
        </p:spPr>
        <p:txBody>
          <a:bodyPr>
            <a:normAutofit/>
          </a:bodyPr>
          <a:lstStyle/>
          <a:p>
            <a:pPr algn="just">
              <a:buNone/>
            </a:pPr>
            <a:r>
              <a:rPr lang="en-US" b="1" dirty="0" smtClean="0"/>
              <a:t>6. Mass education</a:t>
            </a:r>
            <a:r>
              <a:rPr lang="en-US" dirty="0" smtClean="0"/>
              <a:t>: There has been </a:t>
            </a:r>
            <a:r>
              <a:rPr lang="en-US" b="1" dirty="0" smtClean="0"/>
              <a:t>explosion of </a:t>
            </a:r>
            <a:r>
              <a:rPr lang="en-US" dirty="0" smtClean="0"/>
              <a:t>population and </a:t>
            </a:r>
            <a:r>
              <a:rPr lang="en-US" b="1" dirty="0" smtClean="0"/>
              <a:t>knowledge.</a:t>
            </a:r>
            <a:r>
              <a:rPr lang="en-US" dirty="0" smtClean="0"/>
              <a:t> There is, therefore, a need to educate the masses. The problem is multiplied further by having a large section of </a:t>
            </a:r>
            <a:r>
              <a:rPr lang="en-US" b="1" dirty="0" smtClean="0"/>
              <a:t>illiterate people</a:t>
            </a:r>
            <a:r>
              <a:rPr lang="en-US" dirty="0" smtClean="0"/>
              <a:t>. So, ICT has a tremendous application </a:t>
            </a:r>
            <a:r>
              <a:rPr lang="en-US" b="1" dirty="0" smtClean="0"/>
              <a:t>to educate a large section of people and to impart a large amount of knowledge in a limited span </a:t>
            </a:r>
            <a:r>
              <a:rPr lang="en-US" dirty="0" smtClean="0"/>
              <a:t>of time. In this regard, the </a:t>
            </a:r>
            <a:r>
              <a:rPr lang="en-US" b="1" dirty="0" smtClean="0"/>
              <a:t>mass media viz., TV, radio, and other modern technologies like computers and information technology</a:t>
            </a:r>
            <a:r>
              <a:rPr lang="en-US" dirty="0" smtClean="0"/>
              <a:t> (E-mail, internet, mobile, etc.) has a lot of scope. The </a:t>
            </a:r>
            <a:r>
              <a:rPr lang="en-US" b="1" dirty="0" smtClean="0"/>
              <a:t>illiterate masses can also be made literate </a:t>
            </a:r>
            <a:r>
              <a:rPr lang="en-US" dirty="0" smtClean="0"/>
              <a:t>with the help of innovative methods and practices of teaching and learning.</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normAutofit/>
          </a:bodyPr>
          <a:lstStyle/>
          <a:p>
            <a:pPr algn="just">
              <a:buNone/>
            </a:pPr>
            <a:r>
              <a:rPr lang="en-US" b="1" dirty="0" smtClean="0"/>
              <a:t>7.  </a:t>
            </a:r>
            <a:r>
              <a:rPr lang="en-US" b="1" dirty="0" smtClean="0"/>
              <a:t>Availability of e-contents in Distance </a:t>
            </a:r>
            <a:r>
              <a:rPr lang="en-US" b="1" dirty="0" smtClean="0"/>
              <a:t>education</a:t>
            </a:r>
            <a:r>
              <a:rPr lang="en-US" dirty="0" smtClean="0"/>
              <a:t>: ICT has a great scope in distance education and open school </a:t>
            </a:r>
            <a:r>
              <a:rPr lang="en-US" dirty="0" err="1" smtClean="0"/>
              <a:t>programme</a:t>
            </a:r>
            <a:r>
              <a:rPr lang="en-US" dirty="0" smtClean="0"/>
              <a:t>. Today there is a great need for </a:t>
            </a:r>
            <a:r>
              <a:rPr lang="en-US" b="1" dirty="0" smtClean="0"/>
              <a:t>personnel training </a:t>
            </a:r>
            <a:r>
              <a:rPr lang="en-US" dirty="0" smtClean="0"/>
              <a:t>and education on regular basis for </a:t>
            </a:r>
            <a:r>
              <a:rPr lang="en-US" b="1" dirty="0" smtClean="0"/>
              <a:t>updating oneself </a:t>
            </a:r>
            <a:r>
              <a:rPr lang="en-US" dirty="0" smtClean="0"/>
              <a:t>in the field of work. In this regard, distance education </a:t>
            </a:r>
            <a:r>
              <a:rPr lang="en-US" dirty="0" err="1" smtClean="0"/>
              <a:t>programmes</a:t>
            </a:r>
            <a:r>
              <a:rPr lang="en-US" dirty="0" smtClean="0"/>
              <a:t>, a relatively less formal process of education, have acquired new status. Educational technology with its innovative </a:t>
            </a:r>
            <a:r>
              <a:rPr lang="en-US" b="1" dirty="0" smtClean="0"/>
              <a:t>practices can educate the learners who cannot come to the classroom setup for their education.</a:t>
            </a:r>
            <a:r>
              <a:rPr lang="en-US" dirty="0" smtClean="0"/>
              <a:t> In this regard </a:t>
            </a:r>
            <a:r>
              <a:rPr lang="en-US" b="1" dirty="0" smtClean="0"/>
              <a:t>programmed learning materials, modules </a:t>
            </a:r>
            <a:r>
              <a:rPr lang="en-US" dirty="0" smtClean="0"/>
              <a:t>and counseling are some innovations which can help distance learners.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normAutofit/>
          </a:bodyPr>
          <a:lstStyle/>
          <a:p>
            <a:pPr algn="just">
              <a:buNone/>
            </a:pPr>
            <a:r>
              <a:rPr lang="en-US" b="1" dirty="0" smtClean="0"/>
              <a:t>8. Collection, storing and retrieval of information</a:t>
            </a:r>
            <a:r>
              <a:rPr lang="en-US" dirty="0" smtClean="0"/>
              <a:t>: </a:t>
            </a:r>
          </a:p>
          <a:p>
            <a:pPr algn="just">
              <a:buNone/>
            </a:pPr>
            <a:r>
              <a:rPr lang="en-US" dirty="0" smtClean="0"/>
              <a:t>   There are </a:t>
            </a:r>
            <a:r>
              <a:rPr lang="en-US" b="1" dirty="0" smtClean="0"/>
              <a:t>digital cameras and mobiles </a:t>
            </a:r>
            <a:r>
              <a:rPr lang="en-US" dirty="0" smtClean="0"/>
              <a:t>which provide us the facility to take same photographs of events that take place in a </a:t>
            </a:r>
            <a:r>
              <a:rPr lang="en-US" b="1" dirty="0" smtClean="0"/>
              <a:t>fraction of second</a:t>
            </a:r>
            <a:r>
              <a:rPr lang="en-US" dirty="0" smtClean="0"/>
              <a:t>. There are also </a:t>
            </a:r>
            <a:r>
              <a:rPr lang="en-US" b="1" dirty="0" smtClean="0"/>
              <a:t>satellites</a:t>
            </a:r>
            <a:r>
              <a:rPr lang="en-US" dirty="0" smtClean="0"/>
              <a:t> that work for us day and night to provide us information about places which are not accessible to us. </a:t>
            </a:r>
            <a:r>
              <a:rPr lang="en-US" b="1" dirty="0" smtClean="0"/>
              <a:t>Information can be collected with the help of this new electronic technology both in audio and in video form</a:t>
            </a:r>
            <a:r>
              <a:rPr lang="en-US" dirty="0" smtClean="0"/>
              <a:t>. Such information can be stored with magnetic and electronic devices easily and can be retrieved within no time.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normAutofit/>
          </a:bodyPr>
          <a:lstStyle/>
          <a:p>
            <a:pPr algn="just">
              <a:buNone/>
            </a:pPr>
            <a:r>
              <a:rPr lang="en-US" dirty="0" smtClean="0"/>
              <a:t>9. </a:t>
            </a:r>
            <a:r>
              <a:rPr lang="en-US" b="1" dirty="0" smtClean="0"/>
              <a:t>MOBILE LEARNING </a:t>
            </a:r>
            <a:r>
              <a:rPr lang="en-US" dirty="0" smtClean="0"/>
              <a:t>:</a:t>
            </a:r>
            <a:r>
              <a:rPr lang="en-US" dirty="0" err="1" smtClean="0"/>
              <a:t>mLearning</a:t>
            </a:r>
            <a:r>
              <a:rPr lang="en-US" dirty="0" smtClean="0"/>
              <a:t> makes education </a:t>
            </a:r>
            <a:r>
              <a:rPr lang="en-US" b="1" dirty="0" smtClean="0"/>
              <a:t>more accessible </a:t>
            </a:r>
            <a:r>
              <a:rPr lang="en-US" dirty="0" smtClean="0"/>
              <a:t>as it enables learners to pursue their studies </a:t>
            </a:r>
            <a:r>
              <a:rPr lang="en-US" b="1" dirty="0" smtClean="0"/>
              <a:t>according to their own schedule</a:t>
            </a:r>
            <a:r>
              <a:rPr lang="en-US" dirty="0" smtClean="0"/>
              <a:t>. The </a:t>
            </a:r>
            <a:r>
              <a:rPr lang="en-US" b="1" dirty="0" smtClean="0"/>
              <a:t>portability</a:t>
            </a:r>
            <a:r>
              <a:rPr lang="en-US" dirty="0" smtClean="0"/>
              <a:t> of mobile technology enables students to </a:t>
            </a:r>
            <a:r>
              <a:rPr lang="en-US" b="1" dirty="0" smtClean="0"/>
              <a:t>learn at all times and at all places</a:t>
            </a:r>
            <a:r>
              <a:rPr lang="en-US" dirty="0" smtClean="0"/>
              <a:t>. The technological capacities of mobile phones allow </a:t>
            </a:r>
            <a:r>
              <a:rPr lang="en-US" b="1" dirty="0" smtClean="0"/>
              <a:t>communication by voice and text and capture still and moving images.</a:t>
            </a:r>
            <a:r>
              <a:rPr lang="en-US" dirty="0" smtClean="0"/>
              <a:t> Recent ‘</a:t>
            </a:r>
            <a:r>
              <a:rPr lang="en-US" b="1" dirty="0" smtClean="0"/>
              <a:t>smart phones’ allow users to view PDFs, spreadsheets and word-processed files</a:t>
            </a:r>
            <a:r>
              <a:rPr lang="en-US" dirty="0" smtClean="0"/>
              <a:t>. Mobile Phones in Education can be used to </a:t>
            </a:r>
            <a:r>
              <a:rPr lang="en-US" b="1" dirty="0" smtClean="0"/>
              <a:t>browse internet </a:t>
            </a:r>
            <a:r>
              <a:rPr lang="en-US" dirty="0" smtClean="0"/>
              <a:t>to access endless information, </a:t>
            </a:r>
            <a:r>
              <a:rPr lang="en-US" b="1" dirty="0" smtClean="0"/>
              <a:t>Read news articles </a:t>
            </a:r>
            <a:r>
              <a:rPr lang="en-US" dirty="0" smtClean="0"/>
              <a:t>and current events and books, </a:t>
            </a:r>
            <a:r>
              <a:rPr lang="en-US" b="1" dirty="0" smtClean="0"/>
              <a:t>Download and use education </a:t>
            </a:r>
            <a:r>
              <a:rPr lang="en-US" dirty="0" smtClean="0"/>
              <a:t>programs such as Google Maps and use as GPS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324600"/>
          </a:xfrm>
        </p:spPr>
        <p:txBody>
          <a:bodyPr>
            <a:normAutofit/>
          </a:bodyPr>
          <a:lstStyle/>
          <a:p>
            <a:r>
              <a:rPr lang="en-US" sz="2800" b="1" dirty="0" smtClean="0"/>
              <a:t>10. ICT enabled education :</a:t>
            </a:r>
          </a:p>
          <a:p>
            <a:pPr algn="just"/>
            <a:r>
              <a:rPr lang="en-US" b="1" dirty="0" smtClean="0"/>
              <a:t>Students</a:t>
            </a:r>
            <a:r>
              <a:rPr lang="en-US" dirty="0" smtClean="0"/>
              <a:t> use ICT as reference tool. They use computers to browse the internet to look information, project information and literature survey. </a:t>
            </a:r>
          </a:p>
          <a:p>
            <a:pPr algn="just"/>
            <a:r>
              <a:rPr lang="en-US" b="1" dirty="0" smtClean="0"/>
              <a:t>Teachers</a:t>
            </a:r>
            <a:r>
              <a:rPr lang="en-US" dirty="0" smtClean="0"/>
              <a:t> use ICT in research for preparing teaching material ,participate in online forums and online conference.</a:t>
            </a:r>
          </a:p>
          <a:p>
            <a:pPr algn="just"/>
            <a:r>
              <a:rPr lang="en-US" b="1" dirty="0" smtClean="0"/>
              <a:t>Researchers</a:t>
            </a:r>
            <a:r>
              <a:rPr lang="en-US" dirty="0" smtClean="0"/>
              <a:t> use ICT tools to collect, process and analyze data. </a:t>
            </a:r>
          </a:p>
          <a:p>
            <a:pPr algn="just"/>
            <a:r>
              <a:rPr lang="en-US" dirty="0" smtClean="0"/>
              <a:t> </a:t>
            </a:r>
            <a:r>
              <a:rPr lang="en-US" b="1" dirty="0" smtClean="0"/>
              <a:t>School administrators </a:t>
            </a:r>
            <a:r>
              <a:rPr lang="en-US" dirty="0" smtClean="0"/>
              <a:t>use ICT tool for administrative purpose to make sure that the entire operation runs smoothly. E.g. to get student details at the click of a button.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algn="just">
              <a:buNone/>
            </a:pPr>
            <a:r>
              <a:rPr lang="en-US" b="1" dirty="0" smtClean="0"/>
              <a:t>11. Gaming and simulation</a:t>
            </a:r>
            <a:r>
              <a:rPr lang="en-US" dirty="0" smtClean="0"/>
              <a:t>: If historical events which are either costly or hazardous which cannot be conducted, then </a:t>
            </a:r>
            <a:r>
              <a:rPr lang="en-US" b="1" dirty="0" smtClean="0"/>
              <a:t>ICT can rescue us by doing the same through simulation. </a:t>
            </a:r>
            <a:r>
              <a:rPr lang="en-US" dirty="0" smtClean="0"/>
              <a:t>Computer technology in this regard plays the main role. This can provide a lifelike picture of phenomena in three dimensions (3D). It can also  show the operation of different parts of a phenomenon and the consequences. The other possibility is games. Children can learn, through play, </a:t>
            </a:r>
            <a:r>
              <a:rPr lang="en-US" b="1" dirty="0" smtClean="0"/>
              <a:t>many concepts that just cannot be taught in the formal set of the classroom.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5867400"/>
          </a:xfrm>
        </p:spPr>
        <p:txBody>
          <a:bodyPr/>
          <a:lstStyle/>
          <a:p>
            <a:pPr algn="just"/>
            <a:r>
              <a:rPr lang="en-US" dirty="0" smtClean="0"/>
              <a:t>12. </a:t>
            </a:r>
            <a:r>
              <a:rPr lang="en-US" b="1" dirty="0" smtClean="0"/>
              <a:t>MOOCS learning Program</a:t>
            </a:r>
            <a:r>
              <a:rPr lang="en-US" dirty="0" smtClean="0"/>
              <a:t>: </a:t>
            </a:r>
            <a:r>
              <a:rPr lang="en-US" dirty="0" smtClean="0"/>
              <a:t>(MASSIVE </a:t>
            </a:r>
            <a:r>
              <a:rPr lang="en-US" dirty="0" smtClean="0"/>
              <a:t>OPEN ONLINE COURSES</a:t>
            </a:r>
            <a:r>
              <a:rPr lang="en-US" dirty="0" smtClean="0"/>
              <a:t>) MOOCS  provides subject based online course facility to learners. A learner can join any free online course available from any university throughout the world.  This facility is also available for all Indian learners through </a:t>
            </a:r>
            <a:r>
              <a:rPr lang="en-US" dirty="0" err="1" smtClean="0"/>
              <a:t>swayam</a:t>
            </a:r>
            <a:r>
              <a:rPr lang="en-US" dirty="0" smtClean="0"/>
              <a:t> App launched by MHRD.</a:t>
            </a:r>
          </a:p>
          <a:p>
            <a:pPr algn="just"/>
            <a:r>
              <a:rPr lang="en-US" dirty="0" smtClean="0"/>
              <a:t>13 </a:t>
            </a:r>
            <a:r>
              <a:rPr lang="en-US" b="1" dirty="0" smtClean="0"/>
              <a:t>Online digital library</a:t>
            </a:r>
            <a:r>
              <a:rPr lang="en-US" dirty="0" smtClean="0"/>
              <a:t>: Online digital library is operated through a website and database available on internet. Learning material is provided through e-book, e-journal, e-newspaper by paid and free digital libraries. Many colleges and universities have developed their own online libraries for the learners.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a:bodyPr>
          <a:lstStyle/>
          <a:p>
            <a:pPr algn="just">
              <a:buNone/>
            </a:pPr>
            <a:r>
              <a:rPr lang="en-US" dirty="0" smtClean="0"/>
              <a:t>   The education sector is one major area that ICTs are playing remarkable role. These technologies and tools </a:t>
            </a:r>
            <a:r>
              <a:rPr lang="en-US" b="1" dirty="0" smtClean="0"/>
              <a:t>help in facilitating learning</a:t>
            </a:r>
            <a:r>
              <a:rPr lang="en-US" dirty="0" smtClean="0"/>
              <a:t> and </a:t>
            </a:r>
            <a:r>
              <a:rPr lang="en-US" b="1" dirty="0" smtClean="0"/>
              <a:t>exchange of educational materials</a:t>
            </a:r>
            <a:r>
              <a:rPr lang="en-US" dirty="0" smtClean="0"/>
              <a:t>. The </a:t>
            </a:r>
            <a:r>
              <a:rPr lang="en-US" b="1" dirty="0" smtClean="0"/>
              <a:t>online learning system </a:t>
            </a:r>
            <a:r>
              <a:rPr lang="en-US" dirty="0" smtClean="0"/>
              <a:t>is another web-based application that is </a:t>
            </a:r>
            <a:r>
              <a:rPr lang="en-US" dirty="0" err="1" smtClean="0"/>
              <a:t>revolutionalising</a:t>
            </a:r>
            <a:r>
              <a:rPr lang="en-US" dirty="0" smtClean="0"/>
              <a:t> the learning platform of education. This system compliments the </a:t>
            </a:r>
            <a:r>
              <a:rPr lang="en-US" b="1" dirty="0" smtClean="0"/>
              <a:t>traditional face-to face teaching and learning format. In the on-line system, students can access class notes, submit assignments and also join a discussion group with other learners.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676</TotalTime>
  <Words>1414</Words>
  <Application>Microsoft Office PowerPoint</Application>
  <PresentationFormat>On-screen Show (4:3)</PresentationFormat>
  <Paragraphs>29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SCOPE OF ICT IN EDUCATION</vt:lpstr>
      <vt:lpstr>Slide 2</vt:lpstr>
      <vt:lpstr>SCOPE</vt:lpstr>
      <vt:lpstr>SCOPE OF ICT IN EDUCATION</vt:lpstr>
      <vt:lpstr>Scope of ICT in the Education Sector</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SCOPE OF ICT IN EDUCATION</dc:title>
  <dc:creator>Sabhya</dc:creator>
  <cp:lastModifiedBy>Sabhya</cp:lastModifiedBy>
  <cp:revision>29</cp:revision>
  <dcterms:created xsi:type="dcterms:W3CDTF">2020-01-23T05:12:16Z</dcterms:created>
  <dcterms:modified xsi:type="dcterms:W3CDTF">2022-04-24T18:28:20Z</dcterms:modified>
</cp:coreProperties>
</file>