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71" r:id="rId6"/>
    <p:sldId id="272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n-I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33CC33"/>
    <a:srgbClr val="000000"/>
    <a:srgbClr val="9973FF"/>
    <a:srgbClr val="F8F8F8"/>
    <a:srgbClr val="6600CC"/>
    <a:srgbClr val="0099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69" d="100"/>
          <a:sy n="69" d="100"/>
        </p:scale>
        <p:origin x="140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2" name="Freeform 50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IN" smtClean="0"/>
              <a:t>Click to edit Master subtitle style</a:t>
            </a:r>
            <a:endParaRPr lang="en-I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A8B514E-5FA6-4DC4-A577-25228FC26351}" type="slidenum">
              <a:rPr lang="en-IN"/>
              <a:pPr/>
              <a:t>‹#›</a:t>
            </a:fld>
            <a:endParaRPr lang="en-IN"/>
          </a:p>
        </p:txBody>
      </p:sp>
      <p:grpSp>
        <p:nvGrpSpPr>
          <p:cNvPr id="3132" name="Group 60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3100" name="Freeform 28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3101" name="Freeform 29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3102" name="Freeform 30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grpSp>
          <p:nvGrpSpPr>
            <p:cNvPr id="3129" name="Group 57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3103" name="Freeform 31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04" name="Freeform 32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05" name="Freeform 33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06" name="Freeform 34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07" name="Freeform 35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</p:grpSp>
      </p:grpSp>
      <p:grpSp>
        <p:nvGrpSpPr>
          <p:cNvPr id="3131" name="Group 59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3109" name="Freeform 37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3110" name="Freeform 38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3111" name="Freeform 39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grpSp>
          <p:nvGrpSpPr>
            <p:cNvPr id="3130" name="Group 58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3112" name="Freeform 40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13" name="Freeform 41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14" name="Freeform 42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15" name="Freeform 43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16" name="Freeform 44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</p:grpSp>
      </p:grpSp>
      <p:sp>
        <p:nvSpPr>
          <p:cNvPr id="3117" name="Freeform 45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3121" name="Freeform 4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561D74-CCC3-4790-B07F-A8E3F93DE889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DEB130-27CC-4350-B325-2818DEECA041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6A166-5775-4ED6-8A21-69E710426A24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B56E2A-500D-456D-857C-E03750399712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7F6C7-E0A4-4D8B-9454-B135B06E7EB8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614845-B810-429E-8C23-4CC114B589F9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5AE93A-B98D-422A-8B2F-40B917F7F8D9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IN" smtClean="0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81F526-B52E-44A4-B06E-0D496E7A83C5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788E6C-AC36-469F-B213-5CE1DD2F458E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79056-DD0C-490A-BE94-7454E90F8117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Freeform 24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I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I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I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E290F37-395D-4670-B41E-FF45FDCD3BCA}" type="slidenum">
              <a:rPr lang="en-IN"/>
              <a:pPr/>
              <a:t>‹#›</a:t>
            </a:fld>
            <a:endParaRPr lang="en-IN"/>
          </a:p>
        </p:txBody>
      </p:sp>
      <p:sp>
        <p:nvSpPr>
          <p:cNvPr id="1051" name="Freeform 27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1053" name="Freeform 2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grpSp>
        <p:nvGrpSpPr>
          <p:cNvPr id="1166" name="Group 142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046" name="Freeform 22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47" name="Freeform 23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49" name="Freeform 25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50" name="Freeform 26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57" name="Freeform 33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58" name="Freeform 34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59" name="Freeform 35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60" name="Freeform 36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61" name="Freeform 37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grpSp>
          <p:nvGrpSpPr>
            <p:cNvPr id="1161" name="Group 137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152" name="Group 128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73" name="Freeform 49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77" name="Freeform 5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80" name="Freeform 56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1070" name="Freeform 46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74" name="Freeform 50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75" name="Freeform 51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grpSp>
            <p:nvGrpSpPr>
              <p:cNvPr id="1150" name="Group 126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56" name="Freeform 32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69" name="Freeform 45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71" name="Freeform 47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72" name="Freeform 48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76" name="Freeform 52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78" name="Freeform 5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79" name="Freeform 5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81" name="Freeform 57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</p:grpSp>
        </p:grpSp>
      </p:grpSp>
      <p:grpSp>
        <p:nvGrpSpPr>
          <p:cNvPr id="1160" name="Group 136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052" name="Freeform 2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83" name="Freeform 5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165" name="Group 141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156" name="Group 132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54" name="Freeform 30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grpSp>
            <p:nvGrpSpPr>
              <p:cNvPr id="1155" name="Group 131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55" name="Freeform 31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62" name="Freeform 38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63" name="Freeform 39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64" name="Freeform 40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65" name="Freeform 41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66" name="Freeform 42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67" name="Freeform 43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68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</p:grpSp>
        </p:grpSp>
        <p:sp>
          <p:nvSpPr>
            <p:cNvPr id="1164" name="Line 140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 smtClean="0"/>
              <a:t>CCE</a:t>
            </a:r>
            <a:endParaRPr lang="en-IN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4051300"/>
            <a:ext cx="6322268" cy="1003300"/>
          </a:xfrm>
        </p:spPr>
        <p:txBody>
          <a:bodyPr/>
          <a:lstStyle/>
          <a:p>
            <a:r>
              <a:rPr lang="en-IN" dirty="0" err="1" smtClean="0"/>
              <a:t>Continous</a:t>
            </a:r>
            <a:r>
              <a:rPr lang="en-IN" dirty="0" smtClean="0"/>
              <a:t> and comprehensive evaluation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72344"/>
          </a:xfrm>
        </p:spPr>
        <p:txBody>
          <a:bodyPr/>
          <a:lstStyle/>
          <a:p>
            <a:r>
              <a:rPr lang="en-IN" sz="4800" dirty="0" smtClean="0"/>
              <a:t>CONCEPT </a:t>
            </a:r>
            <a:endParaRPr lang="en-IN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96752"/>
            <a:ext cx="7696200" cy="4289648"/>
          </a:xfrm>
        </p:spPr>
        <p:txBody>
          <a:bodyPr/>
          <a:lstStyle/>
          <a:p>
            <a:r>
              <a:rPr lang="en-IN" dirty="0" smtClean="0"/>
              <a:t>CCE stands for </a:t>
            </a:r>
            <a:r>
              <a:rPr lang="en-IN" dirty="0" smtClean="0">
                <a:solidFill>
                  <a:srgbClr val="FF0000"/>
                </a:solidFill>
              </a:rPr>
              <a:t>Continuous And Comprehensive Evaluation.</a:t>
            </a:r>
          </a:p>
          <a:p>
            <a:r>
              <a:rPr lang="en-IN" dirty="0" smtClean="0"/>
              <a:t>Based on recommendations to reform Evaluation system in School Education by National Curriculum for Elementary and Secondary education- A Framework(1988).</a:t>
            </a:r>
          </a:p>
          <a:p>
            <a:pPr marL="514350" indent="-514350">
              <a:buClr>
                <a:schemeClr val="tx2"/>
              </a:buClr>
              <a:buFont typeface="+mj-lt"/>
              <a:buAutoNum type="arabicPeriod"/>
            </a:pPr>
            <a:r>
              <a:rPr lang="en-IN" dirty="0" smtClean="0">
                <a:solidFill>
                  <a:schemeClr val="tx2"/>
                </a:solidFill>
              </a:rPr>
              <a:t>Objective- Based evaluation: </a:t>
            </a:r>
          </a:p>
          <a:p>
            <a:pPr marL="514350" indent="-514350">
              <a:buClr>
                <a:schemeClr val="tx2"/>
              </a:buClr>
              <a:buNone/>
            </a:pPr>
            <a:r>
              <a:rPr lang="en-IN" dirty="0"/>
              <a:t> </a:t>
            </a:r>
            <a:r>
              <a:rPr lang="en-IN" dirty="0" smtClean="0"/>
              <a:t>    all round development of the personality of Child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80256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76672"/>
            <a:ext cx="7696200" cy="5009728"/>
          </a:xfrm>
        </p:spPr>
        <p:txBody>
          <a:bodyPr/>
          <a:lstStyle/>
          <a:p>
            <a:pPr marL="514350" indent="-514350">
              <a:buClr>
                <a:schemeClr val="tx2"/>
              </a:buClr>
              <a:buNone/>
            </a:pPr>
            <a:r>
              <a:rPr lang="en-IN" dirty="0" smtClean="0">
                <a:solidFill>
                  <a:srgbClr val="FF0000"/>
                </a:solidFill>
              </a:rPr>
              <a:t>2.</a:t>
            </a:r>
            <a:r>
              <a:rPr lang="en-IN" dirty="0" smtClean="0"/>
              <a:t> </a:t>
            </a:r>
            <a:r>
              <a:rPr lang="en-IN" dirty="0" smtClean="0">
                <a:solidFill>
                  <a:srgbClr val="FF0000"/>
                </a:solidFill>
              </a:rPr>
              <a:t>Comprehensive Evaluation</a:t>
            </a:r>
            <a:r>
              <a:rPr lang="en-IN" dirty="0" smtClean="0"/>
              <a:t>:</a:t>
            </a:r>
          </a:p>
          <a:p>
            <a:pPr marL="514350" indent="-514350">
              <a:buClr>
                <a:schemeClr val="tx2"/>
              </a:buClr>
              <a:buNone/>
            </a:pPr>
            <a:r>
              <a:rPr lang="en-IN" dirty="0"/>
              <a:t> </a:t>
            </a:r>
            <a:r>
              <a:rPr lang="en-IN" dirty="0" smtClean="0"/>
              <a:t>    scholastic+ non scholastic areas</a:t>
            </a:r>
            <a:endParaRPr lang="en-IN" dirty="0" smtClean="0">
              <a:solidFill>
                <a:srgbClr val="FF0000"/>
              </a:solidFill>
            </a:endParaRPr>
          </a:p>
          <a:p>
            <a:pPr marL="514350" indent="-514350">
              <a:buClr>
                <a:schemeClr val="tx2"/>
              </a:buClr>
            </a:pPr>
            <a:r>
              <a:rPr lang="en-IN" dirty="0" smtClean="0">
                <a:solidFill>
                  <a:srgbClr val="0000CC"/>
                </a:solidFill>
              </a:rPr>
              <a:t>Personal and social qualities</a:t>
            </a:r>
          </a:p>
          <a:p>
            <a:pPr marL="514350" indent="-514350">
              <a:buClr>
                <a:schemeClr val="tx2"/>
              </a:buClr>
            </a:pPr>
            <a:r>
              <a:rPr lang="en-IN" dirty="0" smtClean="0">
                <a:solidFill>
                  <a:srgbClr val="0000CC"/>
                </a:solidFill>
              </a:rPr>
              <a:t>Interests</a:t>
            </a:r>
          </a:p>
          <a:p>
            <a:pPr marL="514350" indent="-514350">
              <a:buClr>
                <a:schemeClr val="tx2"/>
              </a:buClr>
            </a:pPr>
            <a:r>
              <a:rPr lang="en-IN" dirty="0" smtClean="0">
                <a:solidFill>
                  <a:srgbClr val="0000CC"/>
                </a:solidFill>
              </a:rPr>
              <a:t>Health status</a:t>
            </a:r>
          </a:p>
          <a:p>
            <a:pPr marL="514350" indent="-514350">
              <a:buClr>
                <a:schemeClr val="tx2"/>
              </a:buClr>
            </a:pPr>
            <a:r>
              <a:rPr lang="en-IN" dirty="0" smtClean="0">
                <a:solidFill>
                  <a:srgbClr val="0000CC"/>
                </a:solidFill>
              </a:rPr>
              <a:t>Desirable attitudes</a:t>
            </a:r>
          </a:p>
          <a:p>
            <a:pPr marL="514350" indent="-514350">
              <a:buClr>
                <a:schemeClr val="tx2"/>
              </a:buClr>
              <a:buNone/>
            </a:pPr>
            <a:endParaRPr lang="en-IN" dirty="0" smtClean="0">
              <a:solidFill>
                <a:srgbClr val="0000CC"/>
              </a:solidFill>
            </a:endParaRPr>
          </a:p>
          <a:p>
            <a:pPr marL="514350" indent="-514350">
              <a:buClr>
                <a:schemeClr val="tx2"/>
              </a:buClr>
              <a:buNone/>
            </a:pPr>
            <a:r>
              <a:rPr lang="en-IN" dirty="0" smtClean="0">
                <a:solidFill>
                  <a:srgbClr val="FF0000"/>
                </a:solidFill>
              </a:rPr>
              <a:t>3. Continuous evaluation</a:t>
            </a:r>
          </a:p>
          <a:p>
            <a:pPr marL="514350" indent="-514350">
              <a:buClr>
                <a:schemeClr val="tx2"/>
              </a:buClr>
            </a:pPr>
            <a:endParaRPr lang="en-I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report cardpage1"/>
          <p:cNvPicPr>
            <a:picLocks noChangeAspect="1" noChangeArrowheads="1"/>
          </p:cNvPicPr>
          <p:nvPr/>
        </p:nvPicPr>
        <p:blipFill>
          <a:blip r:embed="rId2" cstate="print"/>
          <a:srcRect l="48334" t="-3334"/>
          <a:stretch>
            <a:fillRect/>
          </a:stretch>
        </p:blipFill>
        <p:spPr bwMode="auto">
          <a:xfrm>
            <a:off x="4211960" y="548680"/>
            <a:ext cx="493204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147638" y="0"/>
            <a:ext cx="84280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ClrTx/>
              <a:buSzTx/>
              <a:buFontTx/>
              <a:buNone/>
            </a:pPr>
            <a:r>
              <a:rPr lang="en-US" sz="32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ASSESSMENT FOR AN ACADEMIC YEAR </a:t>
            </a:r>
          </a:p>
          <a:p>
            <a:pPr>
              <a:buClrTx/>
              <a:buSzTx/>
              <a:buFontTx/>
              <a:buNone/>
            </a:pPr>
            <a:endParaRPr lang="en-US" sz="3200" b="1" dirty="0"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79512" y="764704"/>
            <a:ext cx="4536504" cy="5355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n"/>
            </a:pPr>
            <a:r>
              <a:rPr lang="en-US" b="1" dirty="0">
                <a:effectLst/>
              </a:rPr>
              <a:t>Term I </a:t>
            </a:r>
            <a:r>
              <a:rPr lang="en-US" b="1" dirty="0">
                <a:effectLst/>
                <a:latin typeface="Arial" charset="0"/>
              </a:rPr>
              <a:t>–</a:t>
            </a:r>
            <a:r>
              <a:rPr lang="en-US" b="1" dirty="0">
                <a:solidFill>
                  <a:srgbClr val="990000"/>
                </a:solidFill>
                <a:effectLst/>
              </a:rPr>
              <a:t> </a:t>
            </a:r>
            <a:r>
              <a:rPr lang="en-US" b="1" dirty="0">
                <a:solidFill>
                  <a:srgbClr val="0070C0"/>
                </a:solidFill>
                <a:effectLst/>
              </a:rPr>
              <a:t>FA1  and FA2</a:t>
            </a:r>
          </a:p>
          <a:p>
            <a:pPr marL="342900" indent="-342900">
              <a:buFont typeface="Wingdings" pitchFamily="2" charset="2"/>
              <a:buChar char="n"/>
            </a:pPr>
            <a:endParaRPr lang="en-US" b="1" dirty="0">
              <a:solidFill>
                <a:srgbClr val="CCECFF"/>
              </a:solidFill>
              <a:effectLst/>
            </a:endParaRPr>
          </a:p>
          <a:p>
            <a:pPr marL="342900" indent="-342900"/>
            <a:r>
              <a:rPr lang="en-US" b="1" dirty="0">
                <a:effectLst/>
              </a:rPr>
              <a:t>     	      </a:t>
            </a:r>
            <a:r>
              <a:rPr lang="en-US" b="1" dirty="0">
                <a:solidFill>
                  <a:srgbClr val="FF0000"/>
                </a:solidFill>
                <a:effectLst/>
              </a:rPr>
              <a:t>SA1</a:t>
            </a:r>
          </a:p>
          <a:p>
            <a:pPr marL="342900" indent="-342900"/>
            <a:endParaRPr lang="en-US" b="1" dirty="0">
              <a:solidFill>
                <a:srgbClr val="FF0000"/>
              </a:solidFill>
              <a:effectLst/>
            </a:endParaRPr>
          </a:p>
          <a:p>
            <a:pPr marL="342900" indent="-342900">
              <a:buFont typeface="Wingdings" pitchFamily="2" charset="2"/>
              <a:buChar char="n"/>
            </a:pPr>
            <a:r>
              <a:rPr lang="en-US" b="1" dirty="0">
                <a:effectLst/>
              </a:rPr>
              <a:t>Term II</a:t>
            </a:r>
            <a:r>
              <a:rPr lang="en-US" b="1" dirty="0">
                <a:solidFill>
                  <a:srgbClr val="990000"/>
                </a:solidFill>
                <a:effectLst/>
              </a:rPr>
              <a:t>  </a:t>
            </a:r>
            <a:r>
              <a:rPr lang="en-US" b="1" dirty="0">
                <a:solidFill>
                  <a:srgbClr val="0070C0"/>
                </a:solidFill>
                <a:effectLst/>
              </a:rPr>
              <a:t>- FA3 and FA4</a:t>
            </a:r>
          </a:p>
          <a:p>
            <a:pPr marL="342900" indent="-342900"/>
            <a:endParaRPr lang="en-US" b="1" dirty="0">
              <a:solidFill>
                <a:srgbClr val="CCECFF"/>
              </a:solidFill>
              <a:effectLst/>
            </a:endParaRPr>
          </a:p>
          <a:p>
            <a:pPr marL="342900" indent="-342900"/>
            <a:r>
              <a:rPr lang="en-US" b="1" dirty="0">
                <a:solidFill>
                  <a:srgbClr val="990000"/>
                </a:solidFill>
                <a:effectLst/>
              </a:rPr>
              <a:t>                  </a:t>
            </a:r>
            <a:r>
              <a:rPr lang="en-US" b="1" dirty="0">
                <a:solidFill>
                  <a:srgbClr val="FF0000"/>
                </a:solidFill>
                <a:effectLst/>
              </a:rPr>
              <a:t>SA2</a:t>
            </a:r>
          </a:p>
          <a:p>
            <a:pPr marL="342900" indent="-342900"/>
            <a:endParaRPr lang="en-US" b="1" dirty="0">
              <a:solidFill>
                <a:srgbClr val="FF0000"/>
              </a:solidFill>
              <a:effectLst/>
            </a:endParaRPr>
          </a:p>
          <a:p>
            <a:pPr marL="342900" indent="-342900">
              <a:buFont typeface="Wingdings" pitchFamily="2" charset="2"/>
              <a:buChar char="n"/>
            </a:pPr>
            <a:r>
              <a:rPr lang="en-US" b="1" dirty="0">
                <a:effectLst/>
              </a:rPr>
              <a:t>FINAL Assessment- </a:t>
            </a:r>
          </a:p>
          <a:p>
            <a:pPr marL="342900" indent="-342900"/>
            <a:endParaRPr lang="en-US" b="1" dirty="0">
              <a:effectLst/>
            </a:endParaRPr>
          </a:p>
          <a:p>
            <a:pPr marL="342900" indent="-342900"/>
            <a:r>
              <a:rPr lang="en-US" b="1" dirty="0">
                <a:solidFill>
                  <a:srgbClr val="990000"/>
                </a:solidFill>
                <a:effectLst/>
              </a:rPr>
              <a:t>   </a:t>
            </a:r>
            <a:r>
              <a:rPr lang="en-US" b="1" dirty="0">
                <a:solidFill>
                  <a:srgbClr val="0070C0"/>
                </a:solidFill>
                <a:effectLst/>
              </a:rPr>
              <a:t>FA1+FA2+FA3+FA4</a:t>
            </a:r>
          </a:p>
          <a:p>
            <a:pPr marL="342900" indent="-342900"/>
            <a:endParaRPr lang="en-US" b="1" dirty="0">
              <a:solidFill>
                <a:srgbClr val="CCECFF"/>
              </a:solidFill>
              <a:effectLst/>
            </a:endParaRPr>
          </a:p>
          <a:p>
            <a:pPr marL="342900" indent="-342900"/>
            <a:r>
              <a:rPr lang="en-US" b="1" dirty="0">
                <a:solidFill>
                  <a:srgbClr val="0070C0"/>
                </a:solidFill>
                <a:effectLst/>
              </a:rPr>
              <a:t>     10+  10+  10+   10    = 40%</a:t>
            </a:r>
          </a:p>
          <a:p>
            <a:pPr marL="342900" indent="-342900"/>
            <a:r>
              <a:rPr lang="en-US" b="1" dirty="0">
                <a:solidFill>
                  <a:srgbClr val="CCECFF"/>
                </a:solidFill>
                <a:effectLst/>
              </a:rPr>
              <a:t> </a:t>
            </a:r>
          </a:p>
          <a:p>
            <a:pPr marL="342900" indent="-342900"/>
            <a:r>
              <a:rPr lang="en-US" b="1" dirty="0">
                <a:solidFill>
                  <a:srgbClr val="990000"/>
                </a:solidFill>
                <a:effectLst/>
              </a:rPr>
              <a:t>           </a:t>
            </a:r>
            <a:r>
              <a:rPr lang="en-US" b="1" dirty="0">
                <a:solidFill>
                  <a:srgbClr val="FF0000"/>
                </a:solidFill>
                <a:effectLst/>
              </a:rPr>
              <a:t>SA1+ SA2</a:t>
            </a:r>
          </a:p>
          <a:p>
            <a:pPr marL="342900" indent="-342900"/>
            <a:endParaRPr lang="en-US" b="1" dirty="0">
              <a:solidFill>
                <a:srgbClr val="FF0000"/>
              </a:solidFill>
              <a:effectLst/>
            </a:endParaRPr>
          </a:p>
          <a:p>
            <a:pPr marL="342900" indent="-342900"/>
            <a:r>
              <a:rPr lang="en-US" b="1" dirty="0">
                <a:solidFill>
                  <a:srgbClr val="FF0000"/>
                </a:solidFill>
                <a:effectLst/>
              </a:rPr>
              <a:t>	20 +    40             = 60%</a:t>
            </a:r>
          </a:p>
          <a:p>
            <a:pPr marL="342900" indent="-342900"/>
            <a:endParaRPr lang="en-US" b="1" dirty="0">
              <a:solidFill>
                <a:srgbClr val="FF0000"/>
              </a:solidFill>
              <a:effectLst/>
            </a:endParaRPr>
          </a:p>
          <a:p>
            <a:pPr marL="342900" indent="-342900"/>
            <a:r>
              <a:rPr lang="en-US" b="1" dirty="0">
                <a:solidFill>
                  <a:srgbClr val="990000"/>
                </a:solidFill>
                <a:effectLst/>
              </a:rPr>
              <a:t>          </a:t>
            </a:r>
            <a:r>
              <a:rPr lang="en-US" b="1" dirty="0" smtClean="0">
                <a:solidFill>
                  <a:srgbClr val="990000"/>
                </a:solidFill>
                <a:effectLst/>
              </a:rPr>
              <a:t>        </a:t>
            </a:r>
            <a:r>
              <a:rPr lang="en-US" b="1" dirty="0" smtClean="0">
                <a:solidFill>
                  <a:srgbClr val="002060"/>
                </a:solidFill>
                <a:effectLst/>
              </a:rPr>
              <a:t>TOTAL </a:t>
            </a:r>
            <a:r>
              <a:rPr lang="en-US" b="1" dirty="0">
                <a:effectLst/>
              </a:rPr>
              <a:t>	 </a:t>
            </a:r>
            <a:r>
              <a:rPr lang="en-US" b="1" dirty="0" smtClean="0">
                <a:effectLst/>
              </a:rPr>
              <a:t>= </a:t>
            </a:r>
            <a:r>
              <a:rPr lang="en-US" b="1" dirty="0">
                <a:effectLst/>
              </a:rPr>
              <a:t>100%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report cardpag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report cardpag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612304"/>
          </a:xfrm>
        </p:spPr>
        <p:txBody>
          <a:bodyPr/>
          <a:lstStyle/>
          <a:p>
            <a:r>
              <a:rPr lang="en-IN" dirty="0" smtClean="0"/>
              <a:t>MAIN   FEATURES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836712"/>
            <a:ext cx="7696200" cy="4768552"/>
          </a:xfrm>
        </p:spPr>
        <p:txBody>
          <a:bodyPr/>
          <a:lstStyle/>
          <a:p>
            <a:pPr>
              <a:buClr>
                <a:srgbClr val="0000CC"/>
              </a:buClr>
              <a:buFont typeface="Wingdings" pitchFamily="2" charset="2"/>
              <a:buChar char="Ø"/>
            </a:pPr>
            <a:r>
              <a:rPr lang="en-IN" sz="2400" dirty="0" smtClean="0"/>
              <a:t> Emphasis on “</a:t>
            </a:r>
            <a:r>
              <a:rPr lang="en-IN" sz="2400" dirty="0" smtClean="0">
                <a:solidFill>
                  <a:srgbClr val="0000CC"/>
                </a:solidFill>
              </a:rPr>
              <a:t>Testing to Holistic Learning</a:t>
            </a:r>
            <a:r>
              <a:rPr lang="en-IN" sz="2400" dirty="0" smtClean="0"/>
              <a:t>”.</a:t>
            </a:r>
          </a:p>
          <a:p>
            <a:pPr>
              <a:buClr>
                <a:srgbClr val="0000CC"/>
              </a:buClr>
              <a:buFont typeface="Wingdings" pitchFamily="2" charset="2"/>
              <a:buChar char="Ø"/>
            </a:pPr>
            <a:r>
              <a:rPr lang="en-IN" sz="2400" dirty="0" smtClean="0"/>
              <a:t>Emphasizes </a:t>
            </a:r>
            <a:r>
              <a:rPr lang="en-IN" sz="2400" dirty="0" smtClean="0">
                <a:solidFill>
                  <a:schemeClr val="tx2"/>
                </a:solidFill>
              </a:rPr>
              <a:t>Two fold objective</a:t>
            </a:r>
            <a:r>
              <a:rPr lang="en-IN" sz="2400" dirty="0" smtClean="0"/>
              <a:t>- continuity in evaluation and assessment of broad based learning.</a:t>
            </a:r>
          </a:p>
          <a:p>
            <a:pPr>
              <a:buClr>
                <a:srgbClr val="0000CC"/>
              </a:buClr>
              <a:buFont typeface="Wingdings" pitchFamily="2" charset="2"/>
              <a:buChar char="Ø"/>
            </a:pPr>
            <a:r>
              <a:rPr lang="en-IN" sz="2400" dirty="0" smtClean="0"/>
              <a:t>Identifying learning process of student on smaller content at </a:t>
            </a:r>
            <a:r>
              <a:rPr lang="en-IN" sz="2400" dirty="0" smtClean="0">
                <a:solidFill>
                  <a:srgbClr val="0000CC"/>
                </a:solidFill>
              </a:rPr>
              <a:t>regular intervals of time</a:t>
            </a:r>
            <a:r>
              <a:rPr lang="en-IN" sz="2400" dirty="0" smtClean="0"/>
              <a:t>.</a:t>
            </a:r>
          </a:p>
          <a:p>
            <a:pPr>
              <a:buClr>
                <a:srgbClr val="0000CC"/>
              </a:buClr>
              <a:buFont typeface="Wingdings" pitchFamily="2" charset="2"/>
              <a:buChar char="Ø"/>
            </a:pPr>
            <a:r>
              <a:rPr lang="en-IN" sz="2400" dirty="0" smtClean="0"/>
              <a:t>Employing various teaching remedial measures. </a:t>
            </a:r>
          </a:p>
          <a:p>
            <a:pPr>
              <a:buClr>
                <a:srgbClr val="0000CC"/>
              </a:buClr>
              <a:buFont typeface="Wingdings" pitchFamily="2" charset="2"/>
              <a:buChar char="Ø"/>
            </a:pPr>
            <a:r>
              <a:rPr lang="en-IN" sz="2400" dirty="0" smtClean="0"/>
              <a:t>Employing  variety of teachings aids and techniques.</a:t>
            </a:r>
          </a:p>
          <a:p>
            <a:pPr>
              <a:buClr>
                <a:srgbClr val="0000CC"/>
              </a:buClr>
              <a:buFont typeface="Wingdings" pitchFamily="2" charset="2"/>
              <a:buChar char="Ø"/>
            </a:pPr>
            <a:r>
              <a:rPr lang="en-IN" sz="2400" dirty="0" smtClean="0">
                <a:solidFill>
                  <a:srgbClr val="0000CC"/>
                </a:solidFill>
              </a:rPr>
              <a:t>Desisting</a:t>
            </a:r>
            <a:r>
              <a:rPr lang="en-IN" sz="2400" dirty="0" smtClean="0"/>
              <a:t> from using </a:t>
            </a:r>
            <a:r>
              <a:rPr lang="en-IN" sz="2400" dirty="0" smtClean="0">
                <a:solidFill>
                  <a:srgbClr val="0000CC"/>
                </a:solidFill>
              </a:rPr>
              <a:t>negative comments </a:t>
            </a:r>
            <a:r>
              <a:rPr lang="en-IN" sz="2400" dirty="0" smtClean="0"/>
              <a:t>on learner’s performance.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Program Files (x86)\Microsoft Office\MEDIA\CAGCAT10\j023301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3768" cy="2204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0"/>
            <a:ext cx="6870700" cy="980728"/>
          </a:xfrm>
        </p:spPr>
        <p:txBody>
          <a:bodyPr/>
          <a:lstStyle/>
          <a:p>
            <a:r>
              <a:rPr lang="en-IN" dirty="0" smtClean="0"/>
              <a:t>NEED OF CCE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08720"/>
            <a:ext cx="7696200" cy="5949280"/>
          </a:xfrm>
          <a:noFill/>
        </p:spPr>
        <p:txBody>
          <a:bodyPr/>
          <a:lstStyle/>
          <a:p>
            <a:pPr marL="457200" indent="-457200">
              <a:buClr>
                <a:schemeClr val="tx2"/>
              </a:buClr>
              <a:buFont typeface="+mj-lt"/>
              <a:buAutoNum type="arabicParenR"/>
            </a:pPr>
            <a:r>
              <a:rPr lang="en-IN" sz="2000" dirty="0" smtClean="0">
                <a:solidFill>
                  <a:srgbClr val="0000CC"/>
                </a:solidFill>
              </a:rPr>
              <a:t>To remove the defects of Traditional system of evaluation.</a:t>
            </a:r>
          </a:p>
          <a:p>
            <a:pPr marL="457200" indent="-457200">
              <a:buClr>
                <a:schemeClr val="tx2"/>
              </a:buClr>
              <a:buFont typeface="+mj-lt"/>
              <a:buAutoNum type="arabicParenR"/>
            </a:pPr>
            <a:r>
              <a:rPr lang="en-IN" sz="2000" dirty="0" smtClean="0">
                <a:solidFill>
                  <a:srgbClr val="0000CC"/>
                </a:solidFill>
              </a:rPr>
              <a:t>To make evaluation an </a:t>
            </a:r>
            <a:r>
              <a:rPr lang="en-IN" sz="2000" dirty="0" smtClean="0">
                <a:solidFill>
                  <a:schemeClr val="tx2"/>
                </a:solidFill>
              </a:rPr>
              <a:t>Integral Part </a:t>
            </a:r>
            <a:r>
              <a:rPr lang="en-IN" sz="2000" dirty="0" smtClean="0">
                <a:solidFill>
                  <a:srgbClr val="0000CC"/>
                </a:solidFill>
              </a:rPr>
              <a:t>of the Total Teaching Process.</a:t>
            </a:r>
          </a:p>
          <a:p>
            <a:pPr marL="457200" indent="-457200">
              <a:buClr>
                <a:schemeClr val="tx2"/>
              </a:buClr>
              <a:buFont typeface="+mj-lt"/>
              <a:buAutoNum type="arabicParenR"/>
            </a:pPr>
            <a:r>
              <a:rPr lang="en-IN" sz="2000" dirty="0" smtClean="0">
                <a:solidFill>
                  <a:srgbClr val="0000CC"/>
                </a:solidFill>
              </a:rPr>
              <a:t>To meet the Demands of various Suggestions:</a:t>
            </a:r>
          </a:p>
          <a:p>
            <a:pPr marL="457200" indent="-457200">
              <a:buClr>
                <a:schemeClr val="tx2"/>
              </a:buClr>
              <a:buNone/>
            </a:pPr>
            <a:endParaRPr lang="en-IN" sz="2400" dirty="0" smtClean="0">
              <a:solidFill>
                <a:srgbClr val="0000CC"/>
              </a:solidFill>
            </a:endParaRPr>
          </a:p>
          <a:p>
            <a:pPr marL="457200" indent="-457200">
              <a:buClr>
                <a:schemeClr val="tx2"/>
              </a:buClr>
              <a:buNone/>
            </a:pPr>
            <a:endParaRPr lang="en-IN" sz="2400" dirty="0" smtClean="0">
              <a:solidFill>
                <a:srgbClr val="0000CC"/>
              </a:solidFill>
            </a:endParaRPr>
          </a:p>
          <a:p>
            <a:pPr marL="457200" indent="-457200">
              <a:buClr>
                <a:schemeClr val="tx2"/>
              </a:buClr>
              <a:buNone/>
            </a:pPr>
            <a:r>
              <a:rPr lang="en-IN" sz="2400" dirty="0" smtClean="0">
                <a:solidFill>
                  <a:srgbClr val="0000CC"/>
                </a:solidFill>
              </a:rPr>
              <a:t>a)</a:t>
            </a:r>
          </a:p>
          <a:p>
            <a:pPr marL="457200" indent="-457200">
              <a:buClr>
                <a:schemeClr val="tx2"/>
              </a:buClr>
              <a:buNone/>
            </a:pPr>
            <a:endParaRPr lang="en-IN" sz="2400" dirty="0" smtClean="0">
              <a:solidFill>
                <a:srgbClr val="0000CC"/>
              </a:solidFill>
            </a:endParaRPr>
          </a:p>
          <a:p>
            <a:pPr marL="457200" indent="-457200">
              <a:buClr>
                <a:schemeClr val="tx2"/>
              </a:buClr>
              <a:buNone/>
            </a:pPr>
            <a:endParaRPr lang="en-IN" sz="2400" dirty="0"/>
          </a:p>
        </p:txBody>
      </p:sp>
      <p:sp>
        <p:nvSpPr>
          <p:cNvPr id="11" name="Right Arrow 10"/>
          <p:cNvSpPr/>
          <p:nvPr/>
        </p:nvSpPr>
        <p:spPr bwMode="auto">
          <a:xfrm>
            <a:off x="1331640" y="2420888"/>
            <a:ext cx="2952328" cy="2016224"/>
          </a:xfrm>
          <a:prstGeom prst="rightArrow">
            <a:avLst/>
          </a:prstGeom>
          <a:blipFill>
            <a:blip r:embed="rId3" cstate="print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1" i="0" u="none" strike="noStrike" normalizeH="0" baseline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3648" y="2996952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chemeClr val="accent1">
                    <a:lumMod val="75000"/>
                  </a:schemeClr>
                </a:solidFill>
              </a:rPr>
              <a:t>The Kothari Commission Report (1966)</a:t>
            </a:r>
            <a:endParaRPr lang="en-IN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Cloud Callout 14"/>
          <p:cNvSpPr/>
          <p:nvPr/>
        </p:nvSpPr>
        <p:spPr bwMode="auto">
          <a:xfrm>
            <a:off x="3851920" y="2204864"/>
            <a:ext cx="4824536" cy="3960440"/>
          </a:xfrm>
          <a:prstGeom prst="cloudCallou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44008" y="2708920"/>
            <a:ext cx="35283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“The internal assessment or evaluation conducted by schools is of greater importance. It should be </a:t>
            </a:r>
            <a:r>
              <a:rPr lang="en-IN" dirty="0" smtClean="0">
                <a:solidFill>
                  <a:schemeClr val="tx2"/>
                </a:solidFill>
              </a:rPr>
              <a:t>comprehensive, evaluating all those aspects of student’s growth that are measured by the external examination </a:t>
            </a:r>
            <a:r>
              <a:rPr lang="en-IN" dirty="0" smtClean="0">
                <a:solidFill>
                  <a:srgbClr val="000000"/>
                </a:solidFill>
              </a:rPr>
              <a:t>and</a:t>
            </a:r>
            <a:r>
              <a:rPr lang="en-IN" dirty="0" smtClean="0">
                <a:solidFill>
                  <a:schemeClr val="tx2"/>
                </a:solidFill>
              </a:rPr>
              <a:t> </a:t>
            </a:r>
            <a:r>
              <a:rPr lang="en-IN" dirty="0" smtClean="0">
                <a:solidFill>
                  <a:srgbClr val="000000"/>
                </a:solidFill>
              </a:rPr>
              <a:t>also those </a:t>
            </a:r>
            <a:r>
              <a:rPr lang="en-IN" dirty="0" smtClean="0">
                <a:solidFill>
                  <a:srgbClr val="0000CC"/>
                </a:solidFill>
              </a:rPr>
              <a:t>personality traits , interests and attitudes which can not be assessed by it</a:t>
            </a:r>
            <a:r>
              <a:rPr lang="en-IN" dirty="0" smtClean="0">
                <a:solidFill>
                  <a:schemeClr val="tx2"/>
                </a:solidFill>
              </a:rPr>
              <a:t>.</a:t>
            </a:r>
            <a:r>
              <a:rPr lang="en-IN" dirty="0" smtClean="0"/>
              <a:t>”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ategory-tile-IMAGINATION-CREATIVITY_tcm169-23385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68760"/>
            <a:ext cx="4972050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476672"/>
            <a:ext cx="7698432" cy="5009728"/>
          </a:xfrm>
          <a:ln>
            <a:noFill/>
          </a:ln>
        </p:spPr>
        <p:txBody>
          <a:bodyPr/>
          <a:lstStyle/>
          <a:p>
            <a:pPr>
              <a:buNone/>
            </a:pPr>
            <a:r>
              <a:rPr lang="en-IN" dirty="0" smtClean="0"/>
              <a:t>b)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dirty="0" smtClean="0"/>
              <a:t>c). 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80256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Right Arrow 3"/>
          <p:cNvSpPr/>
          <p:nvPr/>
        </p:nvSpPr>
        <p:spPr bwMode="auto">
          <a:xfrm>
            <a:off x="1259632" y="260648"/>
            <a:ext cx="2736304" cy="1584176"/>
          </a:xfrm>
          <a:prstGeom prst="rightArrow">
            <a:avLst/>
          </a:prstGeom>
          <a:blipFill>
            <a:blip r:embed="rId3" cstate="print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76470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chemeClr val="tx2"/>
                </a:solidFill>
              </a:rPr>
              <a:t>National Policy Of Education(1986</a:t>
            </a:r>
            <a:r>
              <a:rPr lang="en-IN" dirty="0" smtClean="0"/>
              <a:t>)</a:t>
            </a:r>
            <a:endParaRPr lang="en-IN" dirty="0"/>
          </a:p>
        </p:txBody>
      </p:sp>
      <p:sp>
        <p:nvSpPr>
          <p:cNvPr id="7" name="Cloud Callout 6"/>
          <p:cNvSpPr/>
          <p:nvPr/>
        </p:nvSpPr>
        <p:spPr bwMode="auto">
          <a:xfrm>
            <a:off x="3779912" y="0"/>
            <a:ext cx="4104456" cy="2852936"/>
          </a:xfrm>
          <a:prstGeom prst="cloudCallout">
            <a:avLst/>
          </a:prstGeom>
          <a:blipFill>
            <a:blip r:embed="rId3" cstate="print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404665"/>
            <a:ext cx="3528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“Continuous and comprehensive evaluation should incorporate both </a:t>
            </a:r>
            <a:r>
              <a:rPr lang="en-IN" dirty="0" smtClean="0">
                <a:solidFill>
                  <a:schemeClr val="tx2"/>
                </a:solidFill>
              </a:rPr>
              <a:t>Scholastic and Non- Scholastic </a:t>
            </a:r>
            <a:r>
              <a:rPr lang="en-IN" dirty="0" smtClean="0"/>
              <a:t>aspects of evaluation spread over the total span of instructional time.”</a:t>
            </a:r>
            <a:endParaRPr lang="en-IN" dirty="0"/>
          </a:p>
        </p:txBody>
      </p:sp>
      <p:sp>
        <p:nvSpPr>
          <p:cNvPr id="9" name="Right Arrow 8"/>
          <p:cNvSpPr/>
          <p:nvPr/>
        </p:nvSpPr>
        <p:spPr bwMode="auto">
          <a:xfrm>
            <a:off x="1187624" y="3789040"/>
            <a:ext cx="2808312" cy="1728192"/>
          </a:xfrm>
          <a:prstGeom prst="rightArrow">
            <a:avLst>
              <a:gd name="adj1" fmla="val 50000"/>
              <a:gd name="adj2" fmla="val 5412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Cloud Callout 9"/>
          <p:cNvSpPr/>
          <p:nvPr/>
        </p:nvSpPr>
        <p:spPr bwMode="auto">
          <a:xfrm>
            <a:off x="3779912" y="3645024"/>
            <a:ext cx="4824536" cy="2520280"/>
          </a:xfrm>
          <a:prstGeom prst="cloudCallout">
            <a:avLst/>
          </a:prstGeom>
          <a:blipFill>
            <a:blip r:embed="rId4" cstate="print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31640" y="450912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chemeClr val="tx2"/>
                </a:solidFill>
              </a:rPr>
              <a:t>NCF (2005)</a:t>
            </a:r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1960" y="3933056"/>
            <a:ext cx="4392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“school base CCE system should be established , which </a:t>
            </a:r>
            <a:r>
              <a:rPr lang="en-IN" dirty="0" smtClean="0">
                <a:solidFill>
                  <a:srgbClr val="FF0000"/>
                </a:solidFill>
              </a:rPr>
              <a:t>can reduce stress </a:t>
            </a:r>
            <a:r>
              <a:rPr lang="en-IN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on children , make evaluation comprehensive and regular and produce </a:t>
            </a:r>
            <a:r>
              <a:rPr lang="en-IN" dirty="0" smtClean="0">
                <a:solidFill>
                  <a:schemeClr val="tx2"/>
                </a:solidFill>
              </a:rPr>
              <a:t>learners with greater skills and creative works</a:t>
            </a:r>
            <a:r>
              <a:rPr lang="en-IN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.”</a:t>
            </a:r>
            <a:endParaRPr lang="en-IN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TE_2013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0"/>
            <a:ext cx="8820472" cy="3567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 smtClean="0"/>
          </a:p>
          <a:p>
            <a:pPr>
              <a:buNone/>
            </a:pPr>
            <a:r>
              <a:rPr lang="en-IN" dirty="0" smtClean="0"/>
              <a:t>d)</a:t>
            </a:r>
            <a:endParaRPr lang="en-IN" dirty="0"/>
          </a:p>
        </p:txBody>
      </p:sp>
      <p:sp>
        <p:nvSpPr>
          <p:cNvPr id="4" name="Right Arrow 3"/>
          <p:cNvSpPr/>
          <p:nvPr/>
        </p:nvSpPr>
        <p:spPr bwMode="auto">
          <a:xfrm>
            <a:off x="1187624" y="4077072"/>
            <a:ext cx="2880320" cy="1944216"/>
          </a:xfrm>
          <a:prstGeom prst="rightArrow">
            <a:avLst/>
          </a:prstGeom>
          <a:blipFill>
            <a:blip r:embed="rId3" cstate="print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4725144"/>
            <a:ext cx="2448272" cy="646331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chemeClr val="accent1">
                    <a:lumMod val="75000"/>
                  </a:schemeClr>
                </a:solidFill>
              </a:rPr>
              <a:t>Right To Education Act-2009</a:t>
            </a:r>
            <a:endParaRPr lang="en-IN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Cloud Callout 5"/>
          <p:cNvSpPr/>
          <p:nvPr/>
        </p:nvSpPr>
        <p:spPr bwMode="auto">
          <a:xfrm>
            <a:off x="3851920" y="2708920"/>
            <a:ext cx="4392488" cy="3456384"/>
          </a:xfrm>
          <a:prstGeom prst="cloudCallout">
            <a:avLst/>
          </a:prstGeom>
          <a:blipFill>
            <a:blip r:embed="rId3" cstate="print"/>
            <a:tile tx="0" ty="0" sx="100000" sy="100000" flip="none" algn="tl"/>
          </a:blip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3968" y="3356992"/>
            <a:ext cx="3456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Student up to std. Viii should not be made to appear in any board examination.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accent1"/>
                </a:solidFill>
              </a:rPr>
              <a:t>From year 2010-2011 , a scheme of continuous comprehension evaluation to be implemented from std. 1 to viii</a:t>
            </a:r>
            <a:endParaRPr lang="en-IN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4481736"/>
            <a:ext cx="4896544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kidsfundays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-1"/>
            <a:ext cx="8023829" cy="4725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404392"/>
          </a:xfrm>
        </p:spPr>
        <p:txBody>
          <a:bodyPr/>
          <a:lstStyle/>
          <a:p>
            <a:r>
              <a:rPr lang="en-IN" dirty="0" smtClean="0">
                <a:solidFill>
                  <a:schemeClr val="tx2"/>
                </a:solidFill>
              </a:rPr>
              <a:t>4. Specific reasons for need of CCE</a:t>
            </a:r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412776"/>
            <a:ext cx="7696200" cy="4752528"/>
          </a:xfrm>
        </p:spPr>
        <p:txBody>
          <a:bodyPr/>
          <a:lstStyle/>
          <a:p>
            <a:r>
              <a:rPr lang="en-IN" sz="2000" dirty="0" smtClean="0"/>
              <a:t>To </a:t>
            </a:r>
            <a:r>
              <a:rPr lang="en-IN" sz="2000" dirty="0" smtClean="0">
                <a:solidFill>
                  <a:srgbClr val="0000CC"/>
                </a:solidFill>
              </a:rPr>
              <a:t>reduce stress and anxiety </a:t>
            </a:r>
            <a:r>
              <a:rPr lang="en-IN" sz="2000" dirty="0" smtClean="0"/>
              <a:t>from children’s mind.</a:t>
            </a:r>
          </a:p>
          <a:p>
            <a:r>
              <a:rPr lang="en-IN" sz="2000" dirty="0" smtClean="0"/>
              <a:t>To </a:t>
            </a:r>
            <a:r>
              <a:rPr lang="en-IN" sz="2000" dirty="0" smtClean="0">
                <a:solidFill>
                  <a:schemeClr val="tx2"/>
                </a:solidFill>
              </a:rPr>
              <a:t>reduce dropout rate</a:t>
            </a:r>
            <a:r>
              <a:rPr lang="en-IN" sz="2000" dirty="0" smtClean="0"/>
              <a:t>.</a:t>
            </a:r>
          </a:p>
          <a:p>
            <a:r>
              <a:rPr lang="en-IN" sz="2000" dirty="0" smtClean="0"/>
              <a:t>Greater </a:t>
            </a:r>
            <a:r>
              <a:rPr lang="en-IN" sz="2000" dirty="0" smtClean="0">
                <a:solidFill>
                  <a:srgbClr val="0000CC"/>
                </a:solidFill>
              </a:rPr>
              <a:t>focus on learning </a:t>
            </a:r>
            <a:r>
              <a:rPr lang="en-IN" sz="2000" dirty="0" smtClean="0"/>
              <a:t>rather then teaching to tests.</a:t>
            </a:r>
          </a:p>
          <a:p>
            <a:r>
              <a:rPr lang="en-IN" sz="2000" dirty="0" smtClean="0"/>
              <a:t>Conceptual clarification.</a:t>
            </a:r>
          </a:p>
          <a:p>
            <a:r>
              <a:rPr lang="en-IN" sz="2000" dirty="0" smtClean="0"/>
              <a:t>To develop- </a:t>
            </a:r>
            <a:r>
              <a:rPr lang="en-IN" sz="2000" dirty="0" smtClean="0">
                <a:solidFill>
                  <a:srgbClr val="0000CC"/>
                </a:solidFill>
              </a:rPr>
              <a:t>cognitive , affective and psychomotor </a:t>
            </a:r>
            <a:r>
              <a:rPr lang="en-IN" sz="2000" dirty="0" smtClean="0"/>
              <a:t>skills.</a:t>
            </a:r>
          </a:p>
          <a:p>
            <a:r>
              <a:rPr lang="en-IN" sz="2000" dirty="0" smtClean="0"/>
              <a:t>Emphasise on </a:t>
            </a:r>
            <a:r>
              <a:rPr lang="en-IN" sz="2000" dirty="0" smtClean="0">
                <a:solidFill>
                  <a:schemeClr val="tx2"/>
                </a:solidFill>
              </a:rPr>
              <a:t>thought process </a:t>
            </a:r>
            <a:r>
              <a:rPr lang="en-IN" sz="2000" dirty="0" smtClean="0"/>
              <a:t>and de-emphasize memorization.</a:t>
            </a:r>
          </a:p>
          <a:p>
            <a:r>
              <a:rPr lang="en-IN" sz="2000" dirty="0" smtClean="0"/>
              <a:t>To make </a:t>
            </a:r>
            <a:r>
              <a:rPr lang="en-IN" sz="2000" dirty="0" smtClean="0">
                <a:solidFill>
                  <a:srgbClr val="0000CC"/>
                </a:solidFill>
              </a:rPr>
              <a:t>TLP- learner centred</a:t>
            </a:r>
            <a:r>
              <a:rPr lang="en-IN" sz="2000" dirty="0" smtClean="0"/>
              <a:t>.</a:t>
            </a:r>
          </a:p>
          <a:p>
            <a:r>
              <a:rPr lang="en-IN" sz="2000" dirty="0" smtClean="0"/>
              <a:t>To minimize misclassification of students on the basis of marks.</a:t>
            </a:r>
          </a:p>
          <a:p>
            <a:r>
              <a:rPr lang="en-IN" sz="2000" b="1" dirty="0" smtClean="0">
                <a:solidFill>
                  <a:srgbClr val="0000CC"/>
                </a:solidFill>
              </a:rPr>
              <a:t>Use of grades </a:t>
            </a:r>
            <a:r>
              <a:rPr lang="en-IN" sz="2000" dirty="0" smtClean="0"/>
              <a:t>instead of marks.</a:t>
            </a:r>
          </a:p>
          <a:p>
            <a:endParaRPr lang="en-IN" sz="2000" dirty="0" smtClean="0"/>
          </a:p>
          <a:p>
            <a:endParaRPr lang="en-IN" dirty="0" smtClean="0"/>
          </a:p>
          <a:p>
            <a:r>
              <a:rPr lang="en-IN" dirty="0" smtClean="0"/>
              <a:t>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ursery-Curriculum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3039130"/>
            <a:ext cx="4355976" cy="3818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Content Placeholder 3" descr="329e40c1-2fc3-40a9-89de-150e933c6a4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203848" cy="3269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0"/>
            <a:ext cx="5070500" cy="1628800"/>
          </a:xfrm>
          <a:noFill/>
        </p:spPr>
        <p:txBody>
          <a:bodyPr/>
          <a:lstStyle/>
          <a:p>
            <a:pPr algn="r"/>
            <a:r>
              <a:rPr lang="en-IN" dirty="0" smtClean="0">
                <a:solidFill>
                  <a:schemeClr val="tx2"/>
                </a:solidFill>
              </a:rPr>
              <a:t>Importance of CCE</a:t>
            </a:r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2492896"/>
            <a:ext cx="896448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IN" sz="2400" dirty="0" smtClean="0">
                <a:solidFill>
                  <a:schemeClr val="tx2"/>
                </a:solidFill>
              </a:rPr>
              <a:t>Reform</a:t>
            </a:r>
            <a:r>
              <a:rPr lang="en-IN" sz="2400" dirty="0" smtClean="0">
                <a:solidFill>
                  <a:srgbClr val="002060"/>
                </a:solidFill>
              </a:rPr>
              <a:t>- to reduce burden and provide homely environment.</a:t>
            </a:r>
          </a:p>
          <a:p>
            <a:pPr marL="342900" indent="-342900">
              <a:buAutoNum type="arabicPeriod"/>
            </a:pPr>
            <a:r>
              <a:rPr lang="en-IN" sz="2400" dirty="0" smtClean="0">
                <a:solidFill>
                  <a:schemeClr val="tx2"/>
                </a:solidFill>
              </a:rPr>
              <a:t>Reduces stress of students</a:t>
            </a:r>
            <a:r>
              <a:rPr lang="en-IN" sz="2400" dirty="0" smtClean="0">
                <a:solidFill>
                  <a:srgbClr val="002060"/>
                </a:solidFill>
              </a:rPr>
              <a:t>- By providing remedial measures, encourage learning.</a:t>
            </a:r>
          </a:p>
          <a:p>
            <a:pPr marL="342900" indent="-342900">
              <a:buAutoNum type="arabicPeriod"/>
            </a:pPr>
            <a:r>
              <a:rPr lang="en-IN" sz="2400" dirty="0" smtClean="0">
                <a:solidFill>
                  <a:schemeClr val="tx2"/>
                </a:solidFill>
              </a:rPr>
              <a:t>Improves Student’s performance</a:t>
            </a:r>
            <a:r>
              <a:rPr lang="en-IN" sz="2400" dirty="0" smtClean="0">
                <a:solidFill>
                  <a:srgbClr val="002060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en-IN" sz="2400" dirty="0" smtClean="0">
                <a:solidFill>
                  <a:schemeClr val="tx2"/>
                </a:solidFill>
              </a:rPr>
              <a:t>All round development.</a:t>
            </a:r>
          </a:p>
          <a:p>
            <a:pPr marL="342900" indent="-342900">
              <a:buAutoNum type="arabicPeriod"/>
            </a:pPr>
            <a:r>
              <a:rPr lang="en-IN" sz="2400" dirty="0" smtClean="0">
                <a:solidFill>
                  <a:schemeClr val="tx2"/>
                </a:solidFill>
              </a:rPr>
              <a:t>Choice of Subjects.</a:t>
            </a:r>
          </a:p>
          <a:p>
            <a:pPr marL="342900" indent="-342900">
              <a:buAutoNum type="arabicPeriod"/>
            </a:pPr>
            <a:r>
              <a:rPr lang="en-IN" sz="2400" dirty="0" smtClean="0">
                <a:solidFill>
                  <a:schemeClr val="tx2"/>
                </a:solidFill>
              </a:rPr>
              <a:t>Effective Teaching Strategies.</a:t>
            </a:r>
          </a:p>
          <a:p>
            <a:pPr marL="342900" indent="-342900">
              <a:buAutoNum type="arabicPeriod"/>
            </a:pPr>
            <a:r>
              <a:rPr lang="en-IN" sz="2400" dirty="0" smtClean="0">
                <a:solidFill>
                  <a:schemeClr val="tx2"/>
                </a:solidFill>
              </a:rPr>
              <a:t>Identification</a:t>
            </a:r>
            <a:r>
              <a:rPr lang="en-IN" sz="2400" dirty="0" smtClean="0">
                <a:solidFill>
                  <a:srgbClr val="002060"/>
                </a:solidFill>
              </a:rPr>
              <a:t>.</a:t>
            </a:r>
          </a:p>
          <a:p>
            <a:pPr marL="342900" indent="-342900">
              <a:buAutoNum type="arabicPeriod"/>
            </a:pPr>
            <a:endParaRPr lang="en-IN" dirty="0" smtClean="0"/>
          </a:p>
          <a:p>
            <a:pPr marL="342900" indent="-342900">
              <a:buAutoNum type="arabicPeriod"/>
            </a:pPr>
            <a:endParaRPr lang="en-IN" dirty="0" smtClean="0"/>
          </a:p>
          <a:p>
            <a:pPr marL="342900" indent="-342900">
              <a:buAutoNum type="arabicPeriod"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0"/>
            <a:ext cx="7056784" cy="1673424"/>
          </a:xfrm>
        </p:spPr>
        <p:txBody>
          <a:bodyPr/>
          <a:lstStyle/>
          <a:p>
            <a:r>
              <a:rPr lang="en-IN" sz="3200" dirty="0" smtClean="0">
                <a:solidFill>
                  <a:schemeClr val="tx2"/>
                </a:solidFill>
              </a:rPr>
              <a:t>Functions/purpose/advantages of CCE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36712"/>
            <a:ext cx="7696200" cy="5832648"/>
          </a:xfrm>
        </p:spPr>
        <p:txBody>
          <a:bodyPr/>
          <a:lstStyle/>
          <a:p>
            <a:pPr>
              <a:buNone/>
            </a:pPr>
            <a:endParaRPr lang="en-IN" dirty="0"/>
          </a:p>
        </p:txBody>
      </p:sp>
      <p:sp>
        <p:nvSpPr>
          <p:cNvPr id="4" name="Rectangle 3"/>
          <p:cNvSpPr/>
          <p:nvPr/>
        </p:nvSpPr>
        <p:spPr bwMode="auto">
          <a:xfrm>
            <a:off x="899592" y="1268760"/>
            <a:ext cx="2520280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Regular assessment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5220072" y="1268760"/>
            <a:ext cx="2808312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Effective teaching strategies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043608" y="2852936"/>
            <a:ext cx="2448272" cy="10801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Immediate feedback to Teachers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5508104" y="2708920"/>
            <a:ext cx="2664296" cy="122413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To provide report of progress of students in scholastic +non-scholastic</a:t>
            </a:r>
            <a:r>
              <a:rPr kumimoji="0" lang="en-IN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 areas</a:t>
            </a:r>
            <a:endParaRPr kumimoji="0" lang="en-I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475656" y="4437112"/>
            <a:ext cx="2520280" cy="187220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Helps teachers to: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IN" dirty="0" smtClean="0"/>
              <a:t>Plan remedial measures.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I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To select appropriate teaching aids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5508104" y="4437112"/>
            <a:ext cx="2592288" cy="187220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Reducing stress of students by finding their areas of </a:t>
            </a:r>
            <a:r>
              <a:rPr kumimoji="0" lang="en-IN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 interests</a:t>
            </a:r>
            <a:endParaRPr kumimoji="0" lang="en-I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828328"/>
          </a:xfrm>
        </p:spPr>
        <p:txBody>
          <a:bodyPr/>
          <a:lstStyle/>
          <a:p>
            <a:r>
              <a:rPr lang="en-IN" dirty="0" smtClean="0">
                <a:solidFill>
                  <a:schemeClr val="tx2"/>
                </a:solidFill>
              </a:rPr>
              <a:t>Limitations</a:t>
            </a:r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96752"/>
            <a:ext cx="7696200" cy="4289648"/>
          </a:xfrm>
        </p:spPr>
        <p:txBody>
          <a:bodyPr/>
          <a:lstStyle/>
          <a:p>
            <a:r>
              <a:rPr lang="en-IN" sz="2400" dirty="0" smtClean="0"/>
              <a:t>Casual attitude of students towards studies.</a:t>
            </a:r>
          </a:p>
          <a:p>
            <a:r>
              <a:rPr lang="en-IN" sz="2400" dirty="0" smtClean="0"/>
              <a:t>Grading system.</a:t>
            </a:r>
          </a:p>
          <a:p>
            <a:r>
              <a:rPr lang="en-IN" sz="2400" dirty="0" smtClean="0"/>
              <a:t>Time consuming.</a:t>
            </a:r>
          </a:p>
          <a:p>
            <a:r>
              <a:rPr lang="en-IN" sz="2400" dirty="0" smtClean="0"/>
              <a:t>Insufficient reading time.</a:t>
            </a:r>
          </a:p>
          <a:p>
            <a:r>
              <a:rPr lang="en-IN" sz="2400" dirty="0" smtClean="0"/>
              <a:t>Favouritism in internal examination.</a:t>
            </a:r>
          </a:p>
          <a:p>
            <a:r>
              <a:rPr lang="en-IN" sz="2400" dirty="0" smtClean="0"/>
              <a:t>Potential for inconsistencies- requirement of trained teachers.</a:t>
            </a:r>
          </a:p>
          <a:p>
            <a:r>
              <a:rPr lang="en-IN" sz="2400" dirty="0" smtClean="0"/>
              <a:t>Potential for prejudice </a:t>
            </a:r>
          </a:p>
          <a:p>
            <a:endParaRPr lang="en-I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 descr="Thank-Yo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340768"/>
            <a:ext cx="7632848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ayons design template">
  <a:themeElements>
    <a:clrScheme name="Office Theme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Office Them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I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I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 design template</Template>
  <TotalTime>163</TotalTime>
  <Words>549</Words>
  <Application>Microsoft Office PowerPoint</Application>
  <PresentationFormat>On-screen Show (4:3)</PresentationFormat>
  <Paragraphs>111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Comic Sans MS</vt:lpstr>
      <vt:lpstr>Wingdings</vt:lpstr>
      <vt:lpstr>Crayons design template</vt:lpstr>
      <vt:lpstr>CCE</vt:lpstr>
      <vt:lpstr>CONCEPT </vt:lpstr>
      <vt:lpstr>PowerPoint Presentation</vt:lpstr>
      <vt:lpstr>PowerPoint Presentation</vt:lpstr>
      <vt:lpstr>PowerPoint Presentation</vt:lpstr>
      <vt:lpstr>PowerPoint Presentation</vt:lpstr>
      <vt:lpstr>MAIN   FEATURES</vt:lpstr>
      <vt:lpstr>NEED OF CCE</vt:lpstr>
      <vt:lpstr>PowerPoint Presentation</vt:lpstr>
      <vt:lpstr>PowerPoint Presentation</vt:lpstr>
      <vt:lpstr>4. Specific reasons for need of CCE</vt:lpstr>
      <vt:lpstr>Importance of CCE</vt:lpstr>
      <vt:lpstr>Functions/purpose/advantages of CCE </vt:lpstr>
      <vt:lpstr>Limitations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CCE</dc:title>
  <dc:creator>hp-laptop</dc:creator>
  <cp:lastModifiedBy>aayush goel</cp:lastModifiedBy>
  <cp:revision>21</cp:revision>
  <cp:lastPrinted>1601-01-01T00:00:00Z</cp:lastPrinted>
  <dcterms:created xsi:type="dcterms:W3CDTF">2018-01-23T15:27:57Z</dcterms:created>
  <dcterms:modified xsi:type="dcterms:W3CDTF">2019-01-31T14:46:37Z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TC102037651033</vt:lpwstr>
  </property>
</Properties>
</file>